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264" r:id="rId8"/>
    <p:sldId id="296" r:id="rId9"/>
    <p:sldId id="324" r:id="rId10"/>
    <p:sldId id="325" r:id="rId11"/>
    <p:sldId id="326" r:id="rId12"/>
    <p:sldId id="327" r:id="rId13"/>
    <p:sldId id="328" r:id="rId14"/>
    <p:sldId id="329" r:id="rId15"/>
    <p:sldId id="331" r:id="rId16"/>
    <p:sldId id="330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6" r:id="rId32"/>
    <p:sldId id="347" r:id="rId33"/>
    <p:sldId id="348" r:id="rId34"/>
    <p:sldId id="349" r:id="rId35"/>
    <p:sldId id="350" r:id="rId36"/>
    <p:sldId id="351" r:id="rId37"/>
    <p:sldId id="352" r:id="rId38"/>
    <p:sldId id="353" r:id="rId39"/>
    <p:sldId id="355" r:id="rId40"/>
    <p:sldId id="356" r:id="rId41"/>
    <p:sldId id="358" r:id="rId42"/>
    <p:sldId id="359" r:id="rId43"/>
    <p:sldId id="360" r:id="rId44"/>
    <p:sldId id="361" r:id="rId45"/>
    <p:sldId id="362" r:id="rId46"/>
    <p:sldId id="363" r:id="rId47"/>
    <p:sldId id="364" r:id="rId48"/>
    <p:sldId id="365" r:id="rId49"/>
    <p:sldId id="366" r:id="rId50"/>
    <p:sldId id="367" r:id="rId51"/>
    <p:sldId id="368" r:id="rId52"/>
    <p:sldId id="369" r:id="rId53"/>
    <p:sldId id="370" r:id="rId54"/>
    <p:sldId id="371" r:id="rId55"/>
    <p:sldId id="372" r:id="rId56"/>
    <p:sldId id="373" r:id="rId57"/>
    <p:sldId id="262" r:id="rId5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71" autoAdjust="0"/>
    <p:restoredTop sz="94694"/>
  </p:normalViewPr>
  <p:slideViewPr>
    <p:cSldViewPr snapToGrid="0" snapToObjects="1" showGuides="1">
      <p:cViewPr varScale="1">
        <p:scale>
          <a:sx n="162" d="100"/>
          <a:sy n="162" d="100"/>
        </p:scale>
        <p:origin x="738" y="144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07/07/2022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2782865" y="3044279"/>
            <a:ext cx="6626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Sociedade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81" y="6956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782864" y="3865817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Bandeiras dos países europeus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832138" y="5040950"/>
            <a:ext cx="7801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Os alunos podem estudar/treinar na </a:t>
            </a:r>
            <a:r>
              <a:rPr lang="pt-PT" b="1" dirty="0">
                <a:solidFill>
                  <a:schemeClr val="accent2">
                    <a:lumMod val="50000"/>
                  </a:schemeClr>
                </a:solidFill>
              </a:rPr>
              <a:t>página 7</a:t>
            </a:r>
            <a:r>
              <a:rPr lang="pt-PT" b="1" dirty="0"/>
              <a:t> do caderno de estudo em casa.</a:t>
            </a:r>
            <a:endParaRPr lang="x-none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1062979" y="1550247"/>
            <a:ext cx="1004986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PT" dirty="0"/>
              <a:t>O(a) professor(a) apresenta as bandeiras dos estados europeus, avançando uma a uma nesta apresentação.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PT" dirty="0"/>
              <a:t>Os alunos observam as bandeiras e o nome do país (podem lê-lo em voz alta).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PT" dirty="0"/>
              <a:t>Volta-se ao início da apresentação, ao slide “Vamos começar?”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PT" dirty="0"/>
              <a:t>O primeiro aluno diz o nome do país correspondente à primeira bandeira que surge e assim sucessivamente, até ao último aluno. Depois, volta-se ao primeiro aluno e continua-se.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PT" dirty="0"/>
              <a:t>Na primeira passagem pelas bandeiras, se um aluno errar o nome do país, recomenda-se que continue em jogo, pois a primeira ronda deve servir como “preparação”.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PT" dirty="0"/>
              <a:t>Após passarem por todas as bandeiras, inicia-se o jogo a eliminar.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PT" dirty="0"/>
              <a:t>Caso o aluno acerte, continua em jogo, caso erre, é eliminado.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PT" dirty="0"/>
              <a:t>Vence o último aluno a ficar em jogo.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313307" y="80134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Como jogar?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2079" y="3542269"/>
            <a:ext cx="2101266" cy="3015231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832138" y="5562682"/>
            <a:ext cx="78011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Da próxima vez que jogarem, como o PPT é editável, o professor pode </a:t>
            </a:r>
            <a:r>
              <a:rPr lang="pt-PT" b="1" dirty="0">
                <a:solidFill>
                  <a:schemeClr val="accent2">
                    <a:lumMod val="50000"/>
                  </a:schemeClr>
                </a:solidFill>
              </a:rPr>
              <a:t>alterar a ordem dos slides que contêm as bandeiras.</a:t>
            </a:r>
            <a:endParaRPr lang="x-none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256074" y="875073"/>
            <a:ext cx="4179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>
                <a:solidFill>
                  <a:schemeClr val="accent2">
                    <a:lumMod val="50000"/>
                  </a:schemeClr>
                </a:solidFill>
              </a:rPr>
              <a:t>Vamos começar?</a:t>
            </a:r>
            <a:endParaRPr lang="x-none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6" name="Imagem 15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6890" y="4424649"/>
            <a:ext cx="1219170" cy="1689859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6828" y="4424649"/>
            <a:ext cx="1180062" cy="1815098"/>
          </a:xfrm>
          <a:prstGeom prst="rect">
            <a:avLst/>
          </a:prstGeom>
        </p:spPr>
      </p:pic>
      <p:pic>
        <p:nvPicPr>
          <p:cNvPr id="18" name="Imagem 17" descr="Uma imagem com ClipArt&#10;&#10;Descrição gerada automaticamente">
            <a:extLst>
              <a:ext uri="{FF2B5EF4-FFF2-40B4-BE49-F238E27FC236}">
                <a16:creationId xmlns:a16="http://schemas.microsoft.com/office/drawing/2014/main" id="{98944C5B-8429-4E53-8D34-08BEB86752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87" b="97927" l="4234" r="98927">
                        <a14:foregroundMark x1="4293" y1="10090" x2="6917" y2="11967"/>
                        <a14:foregroundMark x1="10137" y1="10559" x2="18426" y2="2777"/>
                        <a14:foregroundMark x1="21944" y1="5123" x2="20930" y2="8252"/>
                        <a14:foregroundMark x1="22660" y1="939" x2="24806" y2="1643"/>
                        <a14:foregroundMark x1="33810" y1="587" x2="33810" y2="587"/>
                        <a14:foregroundMark x1="93798" y1="26672" x2="90042" y2="24716"/>
                        <a14:foregroundMark x1="68873" y1="31678" x2="69708" y2="33985"/>
                        <a14:foregroundMark x1="53965" y1="26437" x2="53965" y2="31560"/>
                        <a14:foregroundMark x1="63566" y1="30270" x2="67263" y2="36293"/>
                        <a14:foregroundMark x1="94693" y1="40125" x2="98927" y2="43371"/>
                        <a14:foregroundMark x1="43888" y1="93977" x2="59273" y2="90379"/>
                        <a14:foregroundMark x1="59273" y1="90379" x2="59273" y2="89323"/>
                        <a14:foregroundMark x1="76983" y1="85843" x2="80859" y2="96050"/>
                        <a14:foregroundMark x1="43351" y1="95933" x2="56828" y2="96637"/>
                        <a14:foregroundMark x1="74180" y1="96871" x2="87955" y2="97927"/>
                        <a14:foregroundMark x1="52236" y1="28901" x2="51699" y2="32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10080" y="4328792"/>
            <a:ext cx="1268170" cy="1933637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102B12F-356B-F768-6415-B2FBC8F450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0119"/>
          <a:stretch/>
        </p:blipFill>
        <p:spPr>
          <a:xfrm>
            <a:off x="3292366" y="1561514"/>
            <a:ext cx="4799995" cy="2918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72217" y="5463490"/>
            <a:ext cx="2449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Albânia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F88B38-BD4E-821C-ECE2-017748313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1181372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1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570970" y="5501372"/>
            <a:ext cx="3050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Alemanha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58BD81E-2B7E-1849-8392-7FD9C03FC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118" y="1068859"/>
            <a:ext cx="691776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62383" y="5501372"/>
            <a:ext cx="24672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Andorra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30517EB-E701-362B-DC9B-E087C8CD6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338" y="920579"/>
            <a:ext cx="659332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1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06779" y="5494382"/>
            <a:ext cx="25784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Arménia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9B22335-D47E-D5B1-1344-CDB9C6BD0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951470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33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927257" y="5501372"/>
            <a:ext cx="23374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Áustria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595219-4CB2-C54A-83E1-1D2E1F95D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1068860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04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010665" y="5501372"/>
            <a:ext cx="2170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Bélgica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2BD4E5-0206-EE30-BBBC-16293771B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1019432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5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444314" y="5466413"/>
            <a:ext cx="3303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 err="1"/>
              <a:t>Bielorússia</a:t>
            </a:r>
            <a:endParaRPr lang="pt-PT" sz="5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73C309E-1DA2-0A63-884C-D1ABB9AC9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791" y="929922"/>
            <a:ext cx="7405715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21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3022021" y="5501372"/>
            <a:ext cx="61479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Bósnia e Herzegovina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6B6B92-9D12-B21D-2CAB-0A4E45E69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1013254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008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258963" y="5501372"/>
            <a:ext cx="3303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dirty="0"/>
              <a:t>Bulgária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501D7BE-EAA0-4479-AB1B-E7254F5DB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0649" y="1028242"/>
            <a:ext cx="720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248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324865" y="5469669"/>
            <a:ext cx="3542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Cazaquistão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6F8B74A-EF5B-9B4E-41A6-6306B63BB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7019" y="1019433"/>
            <a:ext cx="664615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42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666736" y="5501372"/>
            <a:ext cx="2487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Chéquia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01A1DCC-108D-4A05-CB43-B850C795D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767" y="1181372"/>
            <a:ext cx="6917764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30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071419" y="5589000"/>
            <a:ext cx="20491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dirty="0"/>
              <a:t>Chipre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54CBAC3-86AA-CD5C-453D-2C539E46E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7915" y="1269000"/>
            <a:ext cx="6536170" cy="43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8297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258963" y="5501372"/>
            <a:ext cx="3303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dirty="0"/>
              <a:t>Croácia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2F4DAD5-CCE7-8E77-FB2C-5F420B39F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742" y="1056502"/>
            <a:ext cx="641981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8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487561" y="5501372"/>
            <a:ext cx="3216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Dinamarca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8E49C21-CD0D-0B97-C412-C4ADD61F0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0043" y="1062681"/>
            <a:ext cx="687191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8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487562" y="5482025"/>
            <a:ext cx="3216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Eslováquia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705311D-8E99-6406-A3A2-B717972963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821724"/>
            <a:ext cx="64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85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697667" y="5501372"/>
            <a:ext cx="2796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Eslovénia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569265D-F5A4-B109-76FB-A7BDC371C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961071"/>
            <a:ext cx="64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113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33552" y="5506739"/>
            <a:ext cx="252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Espanha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F75FDCE-CF3E-62C3-E8CB-FDC60CE2CA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1181372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1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795450" y="5581691"/>
            <a:ext cx="2601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Vaticano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4276627-43F2-AE35-DBEE-23B90C074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622" y="1105930"/>
            <a:ext cx="6444755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97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964121" y="5501372"/>
            <a:ext cx="2263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Estónia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444446-7C3D-8C27-5319-9AB6FB0E1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219" y="1010684"/>
            <a:ext cx="6787562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5799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686753" y="5501372"/>
            <a:ext cx="28184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Finlândia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046442C-A82B-038E-BFC3-1ECE9EFEB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449" y="863272"/>
            <a:ext cx="7071099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391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079369" y="5508107"/>
            <a:ext cx="2033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França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E602EDA-A613-2C36-1B09-3BF78C2EE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847344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73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67162" y="5501372"/>
            <a:ext cx="2086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Grécia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F8E71C6-516F-484E-0840-E905B7A6C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649" y="1030224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4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72681" y="5488698"/>
            <a:ext cx="24466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Hungria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E847218-2A97-23E5-7BD7-D2C2E5AD4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000" y="1011936"/>
            <a:ext cx="6912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95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06202" y="5476506"/>
            <a:ext cx="2208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Irlanda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97D42E0-697E-6390-DA89-F03A8A411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116" y="914400"/>
            <a:ext cx="6485066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95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723906" y="5491960"/>
            <a:ext cx="23734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Islândia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26E1921-CC25-743D-549B-1DF66C0F1C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649" y="1018032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31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129290" y="5488698"/>
            <a:ext cx="15627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Itália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C7EA212-C47F-9C60-B59A-F01ADF353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649" y="1181372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9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18394" y="5457551"/>
            <a:ext cx="2184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Kosovo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78B5F9-C840-5C43-A72C-CC85A9B4D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649" y="938784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16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778769" y="5501372"/>
            <a:ext cx="2263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Letónia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69A526A-FD5D-3112-D52D-3F77635E39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752" y="963168"/>
            <a:ext cx="597579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34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258963" y="5501372"/>
            <a:ext cx="3303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 err="1"/>
              <a:t>Listenstein</a:t>
            </a:r>
            <a:endParaRPr lang="pt-PT" sz="5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5F40CDF-5C3F-95CE-CDA5-07BA109C0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5723" y="1036320"/>
            <a:ext cx="680985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8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684282" y="5488698"/>
            <a:ext cx="24527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Lituânia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AF82C14-5251-4623-636B-DF031AE5B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282" y="1005840"/>
            <a:ext cx="694673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3921211" y="5451455"/>
            <a:ext cx="3641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Luxemburgo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16F2BFE-594A-7E0D-D14D-8FBDFC75A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891" y="944880"/>
            <a:ext cx="691776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64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3090091" y="5501372"/>
            <a:ext cx="6009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Macedónia do Norte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66A160-66EC-1588-C0C6-A190002F8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2054" y="975360"/>
            <a:ext cx="6505412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9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192885" y="5433167"/>
            <a:ext cx="1806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Malta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FAA74E4-790A-B86E-4B63-ECDDDDEDF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1005840"/>
            <a:ext cx="64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528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777943" y="5432802"/>
            <a:ext cx="28338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Moldávia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D65854C-D556-32FB-8CF3-7FBCABCCE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995" y="1112802"/>
            <a:ext cx="7405715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802659" y="5616702"/>
            <a:ext cx="2594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Mónaco</a:t>
            </a:r>
          </a:p>
        </p:txBody>
      </p:sp>
      <p:pic>
        <p:nvPicPr>
          <p:cNvPr id="3" name="Imagem 2" descr="Uma imagem com seta&#10;&#10;Descrição gerada automaticamente">
            <a:extLst>
              <a:ext uri="{FF2B5EF4-FFF2-40B4-BE49-F238E27FC236}">
                <a16:creationId xmlns:a16="http://schemas.microsoft.com/office/drawing/2014/main" id="{8206C961-251E-CF80-441E-C31A32BE5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1269000"/>
            <a:ext cx="64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233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423305" y="5616702"/>
            <a:ext cx="3707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Montenegro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1890C8E-A88A-F83C-7E97-68C83CB1EE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374" y="1137186"/>
            <a:ext cx="7405715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0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798540" y="5582412"/>
            <a:ext cx="2594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Noruega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A1E3989-1ED4-ED01-8531-EE8B2B749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3097" y="1152144"/>
            <a:ext cx="5945806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5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169169" y="5482590"/>
            <a:ext cx="3853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Países Baixos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B3D17C0-0CB4-A7F7-1039-74A49B5DC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118" y="798576"/>
            <a:ext cx="6917764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2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926639" y="5616702"/>
            <a:ext cx="2338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Polónia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6625911-C770-334D-F417-52ED7CE28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000" y="993648"/>
            <a:ext cx="6912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819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798540" y="5616702"/>
            <a:ext cx="25949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Portugal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9655940-227A-05ED-2E77-439CECFF1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7243" y="1269000"/>
            <a:ext cx="6370507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2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258962" y="5292440"/>
            <a:ext cx="3674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Reino Unido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B8F73E7-3C8E-E777-F49C-FC36A1EAE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95" y="822960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0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540696" y="5616702"/>
            <a:ext cx="26740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Roménia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E75F60B-16E2-7AB2-7561-EAE798F14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7697" y="1296702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8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091230" y="5543550"/>
            <a:ext cx="20095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Rússia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7F0B24C-8084-09AF-3476-F915E32DD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600" y="993648"/>
            <a:ext cx="7218799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9138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223128" y="5515850"/>
            <a:ext cx="3745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São Marinho</a:t>
            </a:r>
          </a:p>
        </p:txBody>
      </p:sp>
      <p:pic>
        <p:nvPicPr>
          <p:cNvPr id="3" name="Imagem 2" descr="Uma imagem com mapa&#10;&#10;Descrição gerada automaticamente">
            <a:extLst>
              <a:ext uri="{FF2B5EF4-FFF2-40B4-BE49-F238E27FC236}">
                <a16:creationId xmlns:a16="http://schemas.microsoft.com/office/drawing/2014/main" id="{8219ADFD-BFD8-2889-AC0E-7DE66ABC3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000" y="993648"/>
            <a:ext cx="576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130855" y="5616702"/>
            <a:ext cx="1930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Sérvia</a:t>
            </a:r>
          </a:p>
        </p:txBody>
      </p:sp>
      <p:pic>
        <p:nvPicPr>
          <p:cNvPr id="6" name="Imagem 5" descr="Uma imagem com texto&#10;&#10;Descrição gerada automaticamente">
            <a:extLst>
              <a:ext uri="{FF2B5EF4-FFF2-40B4-BE49-F238E27FC236}">
                <a16:creationId xmlns:a16="http://schemas.microsoft.com/office/drawing/2014/main" id="{A3DEA7A5-B218-FEAB-999F-2DBEF9D40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1162590"/>
            <a:ext cx="6480000" cy="43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774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079039" y="5616702"/>
            <a:ext cx="20339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Suécia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0C7926D-8812-23AF-AE9D-86928A2D9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427" y="1164336"/>
            <a:ext cx="649014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138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264967" y="5615726"/>
            <a:ext cx="1662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Suíça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3BC6B8A-7F1C-1F7C-2591-C2CA357CB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000" y="963168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27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5199145" y="5386207"/>
            <a:ext cx="2279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Turquia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5560377-1534-FBBA-9357-118B9856F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109" y="896112"/>
            <a:ext cx="6459813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8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99858F5-9AD4-490D-ABEE-AD05FC696747}"/>
              </a:ext>
            </a:extLst>
          </p:cNvPr>
          <p:cNvSpPr txBox="1"/>
          <p:nvPr/>
        </p:nvSpPr>
        <p:spPr>
          <a:xfrm>
            <a:off x="4949128" y="5299710"/>
            <a:ext cx="24667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/>
              <a:t>Ucrânia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5016A01-11BE-DEDD-B63F-CC35A7810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497" y="847344"/>
            <a:ext cx="648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968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Fim!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</TotalTime>
  <Words>264</Words>
  <Application>Microsoft Office PowerPoint</Application>
  <PresentationFormat>Ecrã Panorâmico</PresentationFormat>
  <Paragraphs>65</Paragraphs>
  <Slides>54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54</vt:i4>
      </vt:variant>
    </vt:vector>
  </HeadingPairs>
  <TitlesOfParts>
    <vt:vector size="61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48</cp:revision>
  <dcterms:created xsi:type="dcterms:W3CDTF">2022-03-21T17:19:57Z</dcterms:created>
  <dcterms:modified xsi:type="dcterms:W3CDTF">2022-07-07T15:40:12Z</dcterms:modified>
</cp:coreProperties>
</file>