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5" r:id="rId6"/>
    <p:sldId id="257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264" r:id="rId16"/>
    <p:sldId id="377" r:id="rId17"/>
    <p:sldId id="338" r:id="rId18"/>
    <p:sldId id="347" r:id="rId19"/>
    <p:sldId id="306" r:id="rId20"/>
    <p:sldId id="294" r:id="rId21"/>
    <p:sldId id="378" r:id="rId22"/>
    <p:sldId id="379" r:id="rId23"/>
    <p:sldId id="380" r:id="rId24"/>
    <p:sldId id="309" r:id="rId25"/>
    <p:sldId id="381" r:id="rId26"/>
    <p:sldId id="322" r:id="rId27"/>
    <p:sldId id="382" r:id="rId28"/>
    <p:sldId id="383" r:id="rId29"/>
    <p:sldId id="384" r:id="rId30"/>
    <p:sldId id="332" r:id="rId31"/>
    <p:sldId id="385" r:id="rId32"/>
    <p:sldId id="262" r:id="rId3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23" autoAdjust="0"/>
    <p:restoredTop sz="94694"/>
  </p:normalViewPr>
  <p:slideViewPr>
    <p:cSldViewPr snapToGrid="0" snapToObjects="1" showGuides="1">
      <p:cViewPr varScale="1">
        <p:scale>
          <a:sx n="162" d="100"/>
          <a:sy n="162" d="100"/>
        </p:scale>
        <p:origin x="642" y="144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19/07/2022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4.png"/><Relationship Id="rId4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3824061" y="3102256"/>
            <a:ext cx="57062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Sociedade</a:t>
            </a:r>
            <a:endParaRPr lang="x-none" sz="4800" b="1" dirty="0">
              <a:solidFill>
                <a:schemeClr val="accent6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81" y="7972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5162333" y="3871053"/>
            <a:ext cx="3029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Direitos da Criança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499172" y="77175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Direitos da Criança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864973" y="1428481"/>
            <a:ext cx="106999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000000"/>
                </a:solidFill>
                <a:latin typeface="Halcom"/>
              </a:rPr>
              <a:t>Todas as crianças têm direitos, como estudar, brincar, passear, ou ter uma alimentação saudável!</a:t>
            </a:r>
            <a:endParaRPr lang="pt-PT" sz="2400" dirty="0"/>
          </a:p>
        </p:txBody>
      </p:sp>
      <p:pic>
        <p:nvPicPr>
          <p:cNvPr id="6" name="Imagem 5" descr="Uma imagem com parede, interior, jovem&#10;&#10;Descrição gerada automaticamente">
            <a:extLst>
              <a:ext uri="{FF2B5EF4-FFF2-40B4-BE49-F238E27FC236}">
                <a16:creationId xmlns:a16="http://schemas.microsoft.com/office/drawing/2014/main" id="{0512FA8E-7A6F-14B2-B227-FB74985E2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99" y="2259478"/>
            <a:ext cx="4514107" cy="2700000"/>
          </a:xfrm>
          <a:prstGeom prst="rect">
            <a:avLst/>
          </a:prstGeom>
        </p:spPr>
      </p:pic>
      <p:pic>
        <p:nvPicPr>
          <p:cNvPr id="8" name="Imagem 7" descr="Uma imagem com pessoa, mesa, rapaz, alimentação&#10;&#10;Descrição gerada automaticamente">
            <a:extLst>
              <a:ext uri="{FF2B5EF4-FFF2-40B4-BE49-F238E27FC236}">
                <a16:creationId xmlns:a16="http://schemas.microsoft.com/office/drawing/2014/main" id="{879461E6-80BA-3693-A1A9-BB608093D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596" y="2259478"/>
            <a:ext cx="4043466" cy="2691842"/>
          </a:xfrm>
          <a:prstGeom prst="rect">
            <a:avLst/>
          </a:prstGeom>
        </p:spPr>
      </p:pic>
      <p:pic>
        <p:nvPicPr>
          <p:cNvPr id="4" name="Imagem 3" descr="Uma imagem com pessoa, relva, exterior, grupo&#10;&#10;Descrição gerada automaticamente">
            <a:extLst>
              <a:ext uri="{FF2B5EF4-FFF2-40B4-BE49-F238E27FC236}">
                <a16:creationId xmlns:a16="http://schemas.microsoft.com/office/drawing/2014/main" id="{ADAB6B0F-DF2F-2CA2-CEE2-6AB3B15AE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9075" y="3708727"/>
            <a:ext cx="3746748" cy="27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223937" y="888331"/>
            <a:ext cx="9798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000000"/>
                </a:solidFill>
                <a:latin typeface="Halcom"/>
              </a:rPr>
              <a:t>Mas, infelizmente, nem todas as crianças crescem da mesma forma.</a:t>
            </a:r>
            <a:endParaRPr lang="pt-PT" sz="2400" dirty="0"/>
          </a:p>
        </p:txBody>
      </p:sp>
      <p:pic>
        <p:nvPicPr>
          <p:cNvPr id="4" name="Imagem 3" descr="Uma imagem com relva, céu, exterior, campo&#10;&#10;Descrição gerada automaticamente">
            <a:extLst>
              <a:ext uri="{FF2B5EF4-FFF2-40B4-BE49-F238E27FC236}">
                <a16:creationId xmlns:a16="http://schemas.microsoft.com/office/drawing/2014/main" id="{12B51ED6-25D6-D58D-3AE1-FE15EB3DD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2393" y="1650599"/>
            <a:ext cx="5919488" cy="3940159"/>
          </a:xfrm>
          <a:prstGeom prst="rect">
            <a:avLst/>
          </a:prstGeom>
        </p:spPr>
      </p:pic>
      <p:pic>
        <p:nvPicPr>
          <p:cNvPr id="6" name="Imagem 5" descr="Uma imagem com ClipArt&#10;&#10;Descrição gerada automaticamente">
            <a:extLst>
              <a:ext uri="{FF2B5EF4-FFF2-40B4-BE49-F238E27FC236}">
                <a16:creationId xmlns:a16="http://schemas.microsoft.com/office/drawing/2014/main" id="{4D9BD6C0-C70A-E8A7-4997-C6CBF761A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1224" y="3309919"/>
            <a:ext cx="1642694" cy="248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31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rra, edifício, exterior, sentado&#10;&#10;Descrição gerada automaticamente">
            <a:extLst>
              <a:ext uri="{FF2B5EF4-FFF2-40B4-BE49-F238E27FC236}">
                <a16:creationId xmlns:a16="http://schemas.microsoft.com/office/drawing/2014/main" id="{7F51804D-18E2-1C2B-C6F4-BB7393C4B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425" y="925157"/>
            <a:ext cx="7327075" cy="5412877"/>
          </a:xfrm>
          <a:prstGeom prst="rect">
            <a:avLst/>
          </a:prstGeom>
        </p:spPr>
      </p:pic>
      <p:sp>
        <p:nvSpPr>
          <p:cNvPr id="7" name="Retângulo arredondado 6"/>
          <p:cNvSpPr/>
          <p:nvPr/>
        </p:nvSpPr>
        <p:spPr>
          <a:xfrm>
            <a:off x="5980669" y="1304234"/>
            <a:ext cx="5354596" cy="1643448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 crianças que crescem sem família, sem uma casa...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b="1" dirty="0"/>
          </a:p>
        </p:txBody>
      </p:sp>
      <p:pic>
        <p:nvPicPr>
          <p:cNvPr id="5" name="Imagem 4" descr="Uma imagem com ClipArt&#10;&#10;Descrição gerada automaticamente">
            <a:extLst>
              <a:ext uri="{FF2B5EF4-FFF2-40B4-BE49-F238E27FC236}">
                <a16:creationId xmlns:a16="http://schemas.microsoft.com/office/drawing/2014/main" id="{2E605128-2AE9-98D7-E64D-05B1CF3B4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0078" y="3716975"/>
            <a:ext cx="1642694" cy="248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7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pessoa, parede, interior, cuecas&#10;&#10;Descrição gerada automaticamente">
            <a:extLst>
              <a:ext uri="{FF2B5EF4-FFF2-40B4-BE49-F238E27FC236}">
                <a16:creationId xmlns:a16="http://schemas.microsoft.com/office/drawing/2014/main" id="{C70563C7-12ED-665A-A40B-AC9C44E2C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129" y="1094890"/>
            <a:ext cx="7578795" cy="5058845"/>
          </a:xfrm>
          <a:prstGeom prst="rect">
            <a:avLst/>
          </a:prstGeom>
        </p:spPr>
      </p:pic>
      <p:sp>
        <p:nvSpPr>
          <p:cNvPr id="2" name="Retângulo arredondado 1"/>
          <p:cNvSpPr/>
          <p:nvPr/>
        </p:nvSpPr>
        <p:spPr>
          <a:xfrm>
            <a:off x="1507525" y="1248033"/>
            <a:ext cx="3978876" cy="1643448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...sofreram abusos e maus tratos...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dirty="0"/>
          </a:p>
        </p:txBody>
      </p:sp>
      <p:pic>
        <p:nvPicPr>
          <p:cNvPr id="5" name="Imagem 4" descr="Uma imagem com ClipArt&#10;&#10;Descrição gerada automaticamente">
            <a:extLst>
              <a:ext uri="{FF2B5EF4-FFF2-40B4-BE49-F238E27FC236}">
                <a16:creationId xmlns:a16="http://schemas.microsoft.com/office/drawing/2014/main" id="{F51B8B7B-E743-9911-4B3C-30EE444AA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579" y="3429000"/>
            <a:ext cx="1642694" cy="248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1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céu, exterior, pessoa, edifício&#10;&#10;Descrição gerada automaticamente">
            <a:extLst>
              <a:ext uri="{FF2B5EF4-FFF2-40B4-BE49-F238E27FC236}">
                <a16:creationId xmlns:a16="http://schemas.microsoft.com/office/drawing/2014/main" id="{A174A9AD-B5AE-0D1B-2625-F7768519B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7605" y="1510413"/>
            <a:ext cx="7063946" cy="4710769"/>
          </a:xfrm>
          <a:prstGeom prst="rect">
            <a:avLst/>
          </a:prstGeom>
        </p:spPr>
      </p:pic>
      <p:sp>
        <p:nvSpPr>
          <p:cNvPr id="8" name="Retângulo arredondado 7"/>
          <p:cNvSpPr/>
          <p:nvPr/>
        </p:nvSpPr>
        <p:spPr>
          <a:xfrm>
            <a:off x="1470454" y="1155953"/>
            <a:ext cx="4296032" cy="1643448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...ou que foram obrigadas a trabalhar desde muito cedo.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b="1" dirty="0"/>
          </a:p>
        </p:txBody>
      </p:sp>
      <p:pic>
        <p:nvPicPr>
          <p:cNvPr id="5" name="Imagem 4" descr="Uma imagem com ClipArt&#10;&#10;Descrição gerada automaticamente">
            <a:extLst>
              <a:ext uri="{FF2B5EF4-FFF2-40B4-BE49-F238E27FC236}">
                <a16:creationId xmlns:a16="http://schemas.microsoft.com/office/drawing/2014/main" id="{1C6A1147-376B-6E50-F3B9-93BDF7DF9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944" y="3078623"/>
            <a:ext cx="2077133" cy="314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5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935778" y="777383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Convenção sobre os Direitos da Criança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6613149" y="3493386"/>
            <a:ext cx="51257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000000"/>
                </a:solidFill>
                <a:latin typeface="Halcom"/>
              </a:rPr>
              <a:t>Para as crianças estarem protegidas, há muitos anos, os diferentes países reuniram-se e fizeram um acordo especial com leis e regras: a </a:t>
            </a:r>
            <a:r>
              <a:rPr lang="pt-PT" sz="2400" b="1" dirty="0">
                <a:solidFill>
                  <a:srgbClr val="C00000"/>
                </a:solidFill>
                <a:latin typeface="Halcom"/>
              </a:rPr>
              <a:t>Convenção sobre os Direitos da Criança.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5" name="Imagem 4" descr="Uma imagem com pessoa, interior&#10;&#10;Descrição gerada automaticamente">
            <a:extLst>
              <a:ext uri="{FF2B5EF4-FFF2-40B4-BE49-F238E27FC236}">
                <a16:creationId xmlns:a16="http://schemas.microsoft.com/office/drawing/2014/main" id="{29A0B952-9CDB-3D3A-A7BF-FD8B643AA0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44" y="2010690"/>
            <a:ext cx="5453256" cy="363664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2F27C34-6F0A-CBF0-D205-73F1E72633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2156"/>
          <a:stretch/>
        </p:blipFill>
        <p:spPr>
          <a:xfrm>
            <a:off x="7913291" y="1677381"/>
            <a:ext cx="2525485" cy="181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9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797529" y="77175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Convenção sobre os Direitos da Criança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5165124" y="2409758"/>
            <a:ext cx="64749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000000"/>
                </a:solidFill>
                <a:latin typeface="Halcom"/>
              </a:rPr>
              <a:t>Neste documento estão escritos </a:t>
            </a:r>
            <a:r>
              <a:rPr lang="pt-PT" sz="2400" b="1" dirty="0">
                <a:solidFill>
                  <a:srgbClr val="C00000"/>
                </a:solidFill>
                <a:latin typeface="Halcom"/>
              </a:rPr>
              <a:t>todos os direitos das crianças</a:t>
            </a:r>
            <a:r>
              <a:rPr lang="pt-PT" sz="2400" dirty="0">
                <a:solidFill>
                  <a:srgbClr val="000000"/>
                </a:solidFill>
                <a:latin typeface="Halcom"/>
              </a:rPr>
              <a:t>, que devem ser respeitados pela sociedade, para garantir que as crianças cresçam felizes e saudáveis.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04" y="873037"/>
            <a:ext cx="3895896" cy="547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693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parede, interior, pessoa, chão&#10;&#10;Descrição gerada automaticamente">
            <a:extLst>
              <a:ext uri="{FF2B5EF4-FFF2-40B4-BE49-F238E27FC236}">
                <a16:creationId xmlns:a16="http://schemas.microsoft.com/office/drawing/2014/main" id="{8C67742A-E001-9A87-10E2-5531967D0C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155" y="1816925"/>
            <a:ext cx="6707690" cy="4536075"/>
          </a:xfrm>
          <a:prstGeom prst="rect">
            <a:avLst/>
          </a:prstGeom>
        </p:spPr>
      </p:pic>
      <p:sp>
        <p:nvSpPr>
          <p:cNvPr id="8" name="Retângulo arredondado 7"/>
          <p:cNvSpPr/>
          <p:nvPr/>
        </p:nvSpPr>
        <p:spPr>
          <a:xfrm>
            <a:off x="469556" y="925293"/>
            <a:ext cx="5354596" cy="1643448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Todas as crianças do mundo têm direito a uma família e uma casa.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b="1" dirty="0"/>
          </a:p>
        </p:txBody>
      </p:sp>
      <p:pic>
        <p:nvPicPr>
          <p:cNvPr id="6" name="Imagem 5" descr="Uma imagem com ClipArt&#10;&#10;Descrição gerada automaticamente">
            <a:extLst>
              <a:ext uri="{FF2B5EF4-FFF2-40B4-BE49-F238E27FC236}">
                <a16:creationId xmlns:a16="http://schemas.microsoft.com/office/drawing/2014/main" id="{CF6ADD53-5C95-9E89-17E6-77C974D03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5322" y="4406818"/>
            <a:ext cx="780074" cy="182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48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pessoa&#10;&#10;Descrição gerada automaticamente">
            <a:extLst>
              <a:ext uri="{FF2B5EF4-FFF2-40B4-BE49-F238E27FC236}">
                <a16:creationId xmlns:a16="http://schemas.microsoft.com/office/drawing/2014/main" id="{0894ABF8-2814-3A48-D1BD-1268502CB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811" y="1867575"/>
            <a:ext cx="6918377" cy="4618017"/>
          </a:xfrm>
          <a:prstGeom prst="rect">
            <a:avLst/>
          </a:prstGeom>
        </p:spPr>
      </p:pic>
      <p:sp>
        <p:nvSpPr>
          <p:cNvPr id="6" name="Retângulo arredondado 5"/>
          <p:cNvSpPr/>
          <p:nvPr/>
        </p:nvSpPr>
        <p:spPr>
          <a:xfrm>
            <a:off x="6628141" y="1254807"/>
            <a:ext cx="5123936" cy="1643448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uma identidade, um nome e uma nacionalidade.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b="1" dirty="0"/>
          </a:p>
        </p:txBody>
      </p:sp>
      <p:pic>
        <p:nvPicPr>
          <p:cNvPr id="8" name="Imagem 7" descr="Uma imagem com ClipArt&#10;&#10;Descrição gerada automaticamente">
            <a:extLst>
              <a:ext uri="{FF2B5EF4-FFF2-40B4-BE49-F238E27FC236}">
                <a16:creationId xmlns:a16="http://schemas.microsoft.com/office/drawing/2014/main" id="{FF74C25A-F11E-AA2A-D2CF-4C7D65DE1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134" y="4418059"/>
            <a:ext cx="775262" cy="181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8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arredondado 4"/>
          <p:cNvSpPr/>
          <p:nvPr/>
        </p:nvSpPr>
        <p:spPr>
          <a:xfrm>
            <a:off x="6216039" y="1059159"/>
            <a:ext cx="4448434" cy="1643448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acesso a cuidados de saúde e à educação.</a:t>
            </a:r>
            <a:endParaRPr lang="pt-PT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b="1" dirty="0"/>
          </a:p>
        </p:txBody>
      </p:sp>
      <p:pic>
        <p:nvPicPr>
          <p:cNvPr id="3" name="Imagem 2" descr="Uma imagem com pessoa, pequeno, rapariga, interior&#10;&#10;Descrição gerada automaticamente">
            <a:extLst>
              <a:ext uri="{FF2B5EF4-FFF2-40B4-BE49-F238E27FC236}">
                <a16:creationId xmlns:a16="http://schemas.microsoft.com/office/drawing/2014/main" id="{0DB36076-120F-EB84-9BE3-8C13D0247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02" y="1176687"/>
            <a:ext cx="4876800" cy="3252216"/>
          </a:xfrm>
          <a:prstGeom prst="rect">
            <a:avLst/>
          </a:prstGeom>
        </p:spPr>
      </p:pic>
      <p:pic>
        <p:nvPicPr>
          <p:cNvPr id="6" name="Imagem 5" descr="Uma imagem com computador, trabalhar, mesa, sala de conferências&#10;&#10;Descrição gerada automaticamente">
            <a:extLst>
              <a:ext uri="{FF2B5EF4-FFF2-40B4-BE49-F238E27FC236}">
                <a16:creationId xmlns:a16="http://schemas.microsoft.com/office/drawing/2014/main" id="{BC2C7F50-8B9D-1EDC-7FAA-840AE3EB9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935" y="3112134"/>
            <a:ext cx="4876800" cy="325221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17768F2-2572-8C24-9AC5-AE420DFB0E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2156"/>
          <a:stretch/>
        </p:blipFill>
        <p:spPr>
          <a:xfrm>
            <a:off x="3570515" y="4548345"/>
            <a:ext cx="2525485" cy="181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arredondado 6"/>
          <p:cNvSpPr/>
          <p:nvPr/>
        </p:nvSpPr>
        <p:spPr>
          <a:xfrm>
            <a:off x="1383956" y="1098288"/>
            <a:ext cx="4712044" cy="1273253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não importa o sítio onde nasceram, as suas crenças, religião, ou etnia.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sz="3200" b="1" dirty="0"/>
          </a:p>
        </p:txBody>
      </p:sp>
      <p:sp>
        <p:nvSpPr>
          <p:cNvPr id="3" name="Nota de aviso rectangular arredondada 2"/>
          <p:cNvSpPr/>
          <p:nvPr/>
        </p:nvSpPr>
        <p:spPr>
          <a:xfrm>
            <a:off x="7906122" y="2488387"/>
            <a:ext cx="2702011" cy="1062681"/>
          </a:xfrm>
          <a:prstGeom prst="wedgeRoundRectCallout">
            <a:avLst>
              <a:gd name="adj1" fmla="val 30423"/>
              <a:gd name="adj2" fmla="val 93428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Todas as crianças devem ser respeitadas!</a:t>
            </a:r>
          </a:p>
        </p:txBody>
      </p:sp>
      <p:pic>
        <p:nvPicPr>
          <p:cNvPr id="5" name="Imagem 4" descr="Uma imagem com pose, pessoa, grupo&#10;&#10;Descrição gerada automaticamente">
            <a:extLst>
              <a:ext uri="{FF2B5EF4-FFF2-40B4-BE49-F238E27FC236}">
                <a16:creationId xmlns:a16="http://schemas.microsoft.com/office/drawing/2014/main" id="{F6CF4ED2-6E8E-5727-D0CD-A7576BB9F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751" y="2786587"/>
            <a:ext cx="5607827" cy="3399745"/>
          </a:xfrm>
          <a:prstGeom prst="rect">
            <a:avLst/>
          </a:prstGeom>
        </p:spPr>
      </p:pic>
      <p:pic>
        <p:nvPicPr>
          <p:cNvPr id="8" name="Imagem 7" descr="Uma imagem com ClipArt&#10;&#10;Descrição gerada automaticamente">
            <a:extLst>
              <a:ext uri="{FF2B5EF4-FFF2-40B4-BE49-F238E27FC236}">
                <a16:creationId xmlns:a16="http://schemas.microsoft.com/office/drawing/2014/main" id="{CF698C00-47AA-E3D5-332D-6E2F714D6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5945" y="4070555"/>
            <a:ext cx="1073121" cy="250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33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424677" y="732856"/>
            <a:ext cx="11223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Se alguns destes direitos não forem respeitados, deves </a:t>
            </a:r>
            <a:r>
              <a:rPr lang="pt-PT" sz="2400" b="1" dirty="0">
                <a:solidFill>
                  <a:srgbClr val="C00000"/>
                </a:solidFill>
              </a:rPr>
              <a:t>falar com um familiar</a:t>
            </a:r>
            <a:r>
              <a:rPr lang="pt-PT" sz="2400" dirty="0"/>
              <a:t>, com o teu </a:t>
            </a:r>
            <a:r>
              <a:rPr lang="pt-PT" sz="2400" b="1" dirty="0">
                <a:solidFill>
                  <a:srgbClr val="C00000"/>
                </a:solidFill>
              </a:rPr>
              <a:t>professor ou professora</a:t>
            </a:r>
            <a:r>
              <a:rPr lang="pt-PT" sz="2400" dirty="0"/>
              <a:t>, ou com as </a:t>
            </a:r>
            <a:r>
              <a:rPr lang="pt-PT" sz="2400" b="1" dirty="0">
                <a:solidFill>
                  <a:srgbClr val="C00000"/>
                </a:solidFill>
              </a:rPr>
              <a:t>autoridades</a:t>
            </a:r>
            <a:r>
              <a:rPr lang="pt-PT" sz="2400" dirty="0"/>
              <a:t> que te vão proteger.</a:t>
            </a:r>
          </a:p>
        </p:txBody>
      </p:sp>
      <p:pic>
        <p:nvPicPr>
          <p:cNvPr id="3" name="Imagem 2" descr="Uma imagem com texto, loja&#10;&#10;Descrição gerada automaticamente">
            <a:extLst>
              <a:ext uri="{FF2B5EF4-FFF2-40B4-BE49-F238E27FC236}">
                <a16:creationId xmlns:a16="http://schemas.microsoft.com/office/drawing/2014/main" id="{780962A7-C10E-3D07-D875-032516031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975" y="2015559"/>
            <a:ext cx="4858482" cy="3240000"/>
          </a:xfrm>
          <a:prstGeom prst="rect">
            <a:avLst/>
          </a:prstGeom>
        </p:spPr>
      </p:pic>
      <p:pic>
        <p:nvPicPr>
          <p:cNvPr id="5" name="Imagem 4" descr="Uma imagem com pessoa, rapaz, jovem&#10;&#10;Descrição gerada automaticamente">
            <a:extLst>
              <a:ext uri="{FF2B5EF4-FFF2-40B4-BE49-F238E27FC236}">
                <a16:creationId xmlns:a16="http://schemas.microsoft.com/office/drawing/2014/main" id="{65F07635-B89B-7D26-BEC0-62D966DF4D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092" y="2015559"/>
            <a:ext cx="4853933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61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3245363" y="995847"/>
            <a:ext cx="61536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/>
              <a:t>Podes ainda ligar para números de apoio, como por exemplo, a </a:t>
            </a:r>
            <a:r>
              <a:rPr lang="pt-PT" sz="2800" b="1" dirty="0">
                <a:solidFill>
                  <a:srgbClr val="C00000"/>
                </a:solidFill>
              </a:rPr>
              <a:t>linha SOS criança</a:t>
            </a:r>
            <a:r>
              <a:rPr lang="pt-PT" sz="2800" dirty="0"/>
              <a:t>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46" y="2268428"/>
            <a:ext cx="3172507" cy="2017004"/>
          </a:xfrm>
          <a:prstGeom prst="rect">
            <a:avLst/>
          </a:prstGeom>
        </p:spPr>
      </p:pic>
      <p:pic>
        <p:nvPicPr>
          <p:cNvPr id="4" name="Imagem 3" descr="Uma imagem com pessoa, rapariga&#10;&#10;Descrição gerada automaticamente">
            <a:extLst>
              <a:ext uri="{FF2B5EF4-FFF2-40B4-BE49-F238E27FC236}">
                <a16:creationId xmlns:a16="http://schemas.microsoft.com/office/drawing/2014/main" id="{8E0EE734-7A06-F975-70A4-1FB366D2B3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39" t="19297" r="22565" b="-1"/>
          <a:stretch/>
        </p:blipFill>
        <p:spPr>
          <a:xfrm>
            <a:off x="8459008" y="2762889"/>
            <a:ext cx="3375067" cy="3392235"/>
          </a:xfrm>
          <a:prstGeom prst="rect">
            <a:avLst/>
          </a:prstGeom>
        </p:spPr>
      </p:pic>
      <p:pic>
        <p:nvPicPr>
          <p:cNvPr id="6" name="Imagem 5" descr="Uma imagem com ClipArt&#10;&#10;Descrição gerada automaticamente">
            <a:extLst>
              <a:ext uri="{FF2B5EF4-FFF2-40B4-BE49-F238E27FC236}">
                <a16:creationId xmlns:a16="http://schemas.microsoft.com/office/drawing/2014/main" id="{27276F63-BD13-D071-FB9F-ED65B46851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439" y="2294892"/>
            <a:ext cx="2324181" cy="398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75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782864" y="493652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Direitos da Criança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texto&#10;&#10;Descrição gerada automaticamente">
            <a:extLst>
              <a:ext uri="{FF2B5EF4-FFF2-40B4-BE49-F238E27FC236}">
                <a16:creationId xmlns:a16="http://schemas.microsoft.com/office/drawing/2014/main" id="{E2765D7E-74B4-4AD6-B9B5-ADB211912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01" y="1742924"/>
            <a:ext cx="7314595" cy="2742973"/>
          </a:xfrm>
          <a:prstGeom prst="rect">
            <a:avLst/>
          </a:prstGeom>
        </p:spPr>
      </p:pic>
      <p:pic>
        <p:nvPicPr>
          <p:cNvPr id="4" name="Imagem 3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182" y="3903718"/>
            <a:ext cx="1978953" cy="274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830356" y="702246"/>
            <a:ext cx="6601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>
                <a:solidFill>
                  <a:srgbClr val="000000"/>
                </a:solidFill>
                <a:latin typeface="Halcom"/>
              </a:rPr>
              <a:t>“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  <a:latin typeface="Halcom"/>
              </a:rPr>
              <a:t>Só algumas crianças têm direitos</a:t>
            </a:r>
            <a:r>
              <a:rPr lang="pt-PT" sz="2800" dirty="0">
                <a:solidFill>
                  <a:srgbClr val="000000"/>
                </a:solidFill>
                <a:latin typeface="Halcom"/>
              </a:rPr>
              <a:t>”. </a:t>
            </a:r>
          </a:p>
          <a:p>
            <a:r>
              <a:rPr lang="pt-PT" sz="2800" dirty="0">
                <a:solidFill>
                  <a:srgbClr val="000000"/>
                </a:solidFill>
                <a:latin typeface="Halcom"/>
              </a:rPr>
              <a:t>Esta frase é...</a:t>
            </a:r>
            <a:endParaRPr lang="pt-PT" sz="2800" dirty="0"/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3781166" y="2204650"/>
            <a:ext cx="3842363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Correta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3781165" y="3605279"/>
            <a:ext cx="3842364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Aceitável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3781166" y="5005908"/>
            <a:ext cx="3842364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Errada</a:t>
            </a:r>
          </a:p>
        </p:txBody>
      </p:sp>
      <p:pic>
        <p:nvPicPr>
          <p:cNvPr id="4" name="Imagem 3" descr="Uma imagem com ClipArt&#10;&#10;Descrição gerada automaticamente">
            <a:extLst>
              <a:ext uri="{FF2B5EF4-FFF2-40B4-BE49-F238E27FC236}">
                <a16:creationId xmlns:a16="http://schemas.microsoft.com/office/drawing/2014/main" id="{7D6BD73B-A7D4-23B4-6F21-DAE349EC7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7148" y="2638060"/>
            <a:ext cx="1168375" cy="368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0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830356" y="702246"/>
            <a:ext cx="6601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>
                <a:solidFill>
                  <a:srgbClr val="000000"/>
                </a:solidFill>
                <a:latin typeface="Halcom"/>
              </a:rPr>
              <a:t>“</a:t>
            </a:r>
            <a:r>
              <a:rPr lang="pt-PT" sz="2800" b="1" dirty="0">
                <a:solidFill>
                  <a:schemeClr val="accent2">
                    <a:lumMod val="50000"/>
                  </a:schemeClr>
                </a:solidFill>
                <a:latin typeface="Halcom"/>
              </a:rPr>
              <a:t>Só algumas crianças têm direitos</a:t>
            </a:r>
            <a:r>
              <a:rPr lang="pt-PT" sz="2800" dirty="0">
                <a:solidFill>
                  <a:srgbClr val="000000"/>
                </a:solidFill>
                <a:latin typeface="Halcom"/>
              </a:rPr>
              <a:t>”. </a:t>
            </a:r>
          </a:p>
          <a:p>
            <a:r>
              <a:rPr lang="pt-PT" sz="2800" dirty="0">
                <a:solidFill>
                  <a:srgbClr val="000000"/>
                </a:solidFill>
                <a:latin typeface="Halcom"/>
              </a:rPr>
              <a:t>Esta frase é...</a:t>
            </a:r>
            <a:endParaRPr lang="pt-PT" sz="2800" dirty="0"/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3781166" y="2204650"/>
            <a:ext cx="3842363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Correta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3781165" y="3605279"/>
            <a:ext cx="3842364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Aceitável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3781166" y="5005908"/>
            <a:ext cx="3842364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Errada</a:t>
            </a:r>
          </a:p>
        </p:txBody>
      </p:sp>
      <p:pic>
        <p:nvPicPr>
          <p:cNvPr id="8" name="Imagem 7" descr="Uma imagem com ClipArt&#10;&#10;Descrição gerada automaticamente">
            <a:extLst>
              <a:ext uri="{FF2B5EF4-FFF2-40B4-BE49-F238E27FC236}">
                <a16:creationId xmlns:a16="http://schemas.microsoft.com/office/drawing/2014/main" id="{70B80E14-774D-A17F-DDCC-2CFE3B7EC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7148" y="2638060"/>
            <a:ext cx="1168375" cy="368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04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652345" y="702246"/>
            <a:ext cx="8010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  <a:latin typeface="Halcom"/>
              </a:rPr>
              <a:t>Todas as crianças crescem da mesma forma?</a:t>
            </a:r>
            <a:r>
              <a:rPr lang="pt-PT" sz="2800" dirty="0">
                <a:solidFill>
                  <a:srgbClr val="000000"/>
                </a:solidFill>
                <a:latin typeface="Halcom"/>
              </a:rPr>
              <a:t> </a:t>
            </a: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807308" y="2058892"/>
            <a:ext cx="8583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Sim. Todas crescem felizes e saudáveis.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807307" y="3605279"/>
            <a:ext cx="8583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Não. Há crianças que crescem sem que os seus direitos sejam respeitados. 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807308" y="5005908"/>
            <a:ext cx="8583827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Sim, se viverem na mesma localidade.</a:t>
            </a:r>
          </a:p>
        </p:txBody>
      </p:sp>
      <p:pic>
        <p:nvPicPr>
          <p:cNvPr id="8" name="Imagem 7" descr="Uma imagem com ClipArt&#10;&#10;Descrição gerada automaticamente">
            <a:extLst>
              <a:ext uri="{FF2B5EF4-FFF2-40B4-BE49-F238E27FC236}">
                <a16:creationId xmlns:a16="http://schemas.microsoft.com/office/drawing/2014/main" id="{B1DE7073-35AD-AC0A-2BDB-AF36281A7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7148" y="2638060"/>
            <a:ext cx="1168375" cy="368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8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652345" y="702246"/>
            <a:ext cx="8010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  <a:latin typeface="Halcom"/>
              </a:rPr>
              <a:t>Todas as crianças crescem da mesma forma?</a:t>
            </a:r>
            <a:r>
              <a:rPr lang="pt-PT" sz="2800" dirty="0">
                <a:solidFill>
                  <a:srgbClr val="000000"/>
                </a:solidFill>
                <a:latin typeface="Halcom"/>
              </a:rPr>
              <a:t> </a:t>
            </a: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807307" y="2058892"/>
            <a:ext cx="8534401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Sim. Todas crescem felizes e saudáveis.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807307" y="3605279"/>
            <a:ext cx="8534402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Não. Há crianças que crescem sem que os seus direitos sejam respeitados. 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807307" y="5005908"/>
            <a:ext cx="8534401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Sim, se viverem na mesma localidade.</a:t>
            </a:r>
          </a:p>
        </p:txBody>
      </p:sp>
      <p:pic>
        <p:nvPicPr>
          <p:cNvPr id="8" name="Imagem 7" descr="Uma imagem com ClipArt&#10;&#10;Descrição gerada automaticamente">
            <a:extLst>
              <a:ext uri="{FF2B5EF4-FFF2-40B4-BE49-F238E27FC236}">
                <a16:creationId xmlns:a16="http://schemas.microsoft.com/office/drawing/2014/main" id="{84622BD4-1976-AA94-5B20-672D21E06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7148" y="2638060"/>
            <a:ext cx="1168375" cy="368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482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959433" y="847643"/>
            <a:ext cx="10193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das seguintes situações revela desrespeito pelos direitos da criança?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4472027" y="5131212"/>
            <a:ext cx="3396226" cy="63527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Trabalho infantil</a:t>
            </a:r>
          </a:p>
        </p:txBody>
      </p:sp>
      <p:sp>
        <p:nvSpPr>
          <p:cNvPr id="15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605126" y="5131211"/>
            <a:ext cx="3396226" cy="63527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Educação</a:t>
            </a:r>
          </a:p>
        </p:txBody>
      </p:sp>
      <p:sp>
        <p:nvSpPr>
          <p:cNvPr id="17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8338929" y="5131212"/>
            <a:ext cx="2884417" cy="63527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Brincar</a:t>
            </a:r>
          </a:p>
        </p:txBody>
      </p:sp>
      <p:pic>
        <p:nvPicPr>
          <p:cNvPr id="10" name="Imagem 9" descr="Uma imagem com parede, interior, jovem&#10;&#10;Descrição gerada automaticamente">
            <a:extLst>
              <a:ext uri="{FF2B5EF4-FFF2-40B4-BE49-F238E27FC236}">
                <a16:creationId xmlns:a16="http://schemas.microsoft.com/office/drawing/2014/main" id="{DBB4BAED-DCB5-C7AB-9CC7-871E66EA7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26" y="2850078"/>
            <a:ext cx="3526688" cy="2109400"/>
          </a:xfrm>
          <a:prstGeom prst="rect">
            <a:avLst/>
          </a:prstGeom>
        </p:spPr>
      </p:pic>
      <p:pic>
        <p:nvPicPr>
          <p:cNvPr id="11" name="Imagem 10" descr="Uma imagem com céu, exterior, pessoa, edifício&#10;&#10;Descrição gerada automaticamente">
            <a:extLst>
              <a:ext uri="{FF2B5EF4-FFF2-40B4-BE49-F238E27FC236}">
                <a16:creationId xmlns:a16="http://schemas.microsoft.com/office/drawing/2014/main" id="{DFF22F26-84DD-B671-C844-254FBD3A1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434" y="2850078"/>
            <a:ext cx="3163411" cy="2109600"/>
          </a:xfrm>
          <a:prstGeom prst="rect">
            <a:avLst/>
          </a:prstGeom>
        </p:spPr>
      </p:pic>
      <p:pic>
        <p:nvPicPr>
          <p:cNvPr id="12" name="Imagem 11" descr="Uma imagem com pessoa, relva, exterior, grupo&#10;&#10;Descrição gerada automaticamente">
            <a:extLst>
              <a:ext uri="{FF2B5EF4-FFF2-40B4-BE49-F238E27FC236}">
                <a16:creationId xmlns:a16="http://schemas.microsoft.com/office/drawing/2014/main" id="{E1F1C648-ED63-8FEE-6595-B5639B6E9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8929" y="2850078"/>
            <a:ext cx="2927459" cy="21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 animBg="1"/>
      <p:bldP spid="15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959433" y="847643"/>
            <a:ext cx="10193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das seguintes situações revela desrespeito pelos direitos da criança?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4472027" y="5131212"/>
            <a:ext cx="3396226" cy="635275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Trabalho infantil</a:t>
            </a:r>
          </a:p>
        </p:txBody>
      </p:sp>
      <p:sp>
        <p:nvSpPr>
          <p:cNvPr id="15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605126" y="5131211"/>
            <a:ext cx="3396226" cy="635275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Educação</a:t>
            </a:r>
          </a:p>
        </p:txBody>
      </p:sp>
      <p:sp>
        <p:nvSpPr>
          <p:cNvPr id="17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8338929" y="5131212"/>
            <a:ext cx="2884417" cy="635275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Brincar</a:t>
            </a:r>
          </a:p>
        </p:txBody>
      </p:sp>
      <p:pic>
        <p:nvPicPr>
          <p:cNvPr id="10" name="Imagem 9" descr="Uma imagem com parede, interior, jovem&#10;&#10;Descrição gerada automaticamente">
            <a:extLst>
              <a:ext uri="{FF2B5EF4-FFF2-40B4-BE49-F238E27FC236}">
                <a16:creationId xmlns:a16="http://schemas.microsoft.com/office/drawing/2014/main" id="{E35DFD25-3465-80D7-3282-B8240ABA23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5126" y="2850078"/>
            <a:ext cx="3526688" cy="2109400"/>
          </a:xfrm>
          <a:prstGeom prst="rect">
            <a:avLst/>
          </a:prstGeom>
        </p:spPr>
      </p:pic>
      <p:pic>
        <p:nvPicPr>
          <p:cNvPr id="11" name="Imagem 10" descr="Uma imagem com céu, exterior, pessoa, edifício&#10;&#10;Descrição gerada automaticamente">
            <a:extLst>
              <a:ext uri="{FF2B5EF4-FFF2-40B4-BE49-F238E27FC236}">
                <a16:creationId xmlns:a16="http://schemas.microsoft.com/office/drawing/2014/main" id="{E0455C2B-12DE-86DD-07BF-C81D40D48E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8434" y="2850078"/>
            <a:ext cx="3163411" cy="2109600"/>
          </a:xfrm>
          <a:prstGeom prst="rect">
            <a:avLst/>
          </a:prstGeom>
        </p:spPr>
      </p:pic>
      <p:pic>
        <p:nvPicPr>
          <p:cNvPr id="12" name="Imagem 11" descr="Uma imagem com pessoa, relva, exterior, grupo&#10;&#10;Descrição gerada automaticamente">
            <a:extLst>
              <a:ext uri="{FF2B5EF4-FFF2-40B4-BE49-F238E27FC236}">
                <a16:creationId xmlns:a16="http://schemas.microsoft.com/office/drawing/2014/main" id="{DD50F498-7419-1EBD-EF4C-C78BF91A1B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8929" y="2850078"/>
            <a:ext cx="2927459" cy="21096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B20261E4-5840-8855-4419-F44EC1CB6479}"/>
              </a:ext>
            </a:extLst>
          </p:cNvPr>
          <p:cNvSpPr/>
          <p:nvPr/>
        </p:nvSpPr>
        <p:spPr>
          <a:xfrm>
            <a:off x="4588434" y="2850078"/>
            <a:ext cx="3163411" cy="21094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9545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957505" y="734547"/>
            <a:ext cx="7771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é a Convenção sobre os Direitos da Criança?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580238" y="1981004"/>
            <a:ext cx="7219876" cy="1016000"/>
          </a:xfrm>
          <a:prstGeom prst="roundRect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rgbClr val="000000"/>
                </a:solidFill>
                <a:latin typeface="Halcom"/>
              </a:rPr>
              <a:t>Um  documento onde estão escritos </a:t>
            </a:r>
            <a:r>
              <a:rPr lang="pt-PT" sz="2400" dirty="0">
                <a:solidFill>
                  <a:schemeClr val="tx1"/>
                </a:solidFill>
                <a:latin typeface="Halcom"/>
              </a:rPr>
              <a:t>todos os direitos das crianças.</a:t>
            </a:r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969" y="1820812"/>
            <a:ext cx="2823524" cy="3970387"/>
          </a:xfrm>
          <a:prstGeom prst="rect">
            <a:avLst/>
          </a:prstGeom>
        </p:spPr>
      </p:pic>
      <p:sp>
        <p:nvSpPr>
          <p:cNvPr id="13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580238" y="3212560"/>
            <a:ext cx="7219876" cy="1016000"/>
          </a:xfrm>
          <a:prstGeom prst="roundRect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rgbClr val="000000"/>
                </a:solidFill>
                <a:latin typeface="Halcom"/>
              </a:rPr>
              <a:t>Um  documento onde estão escritos </a:t>
            </a:r>
            <a:r>
              <a:rPr lang="pt-PT" sz="2400" dirty="0">
                <a:solidFill>
                  <a:schemeClr val="tx1"/>
                </a:solidFill>
                <a:latin typeface="Halcom"/>
              </a:rPr>
              <a:t>todos os trabalhos de casa das crianças.</a:t>
            </a:r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14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580238" y="4683014"/>
            <a:ext cx="7219876" cy="1016000"/>
          </a:xfrm>
          <a:prstGeom prst="roundRect">
            <a:avLst/>
          </a:prstGeom>
          <a:ln w="6350"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rgbClr val="000000"/>
                </a:solidFill>
                <a:latin typeface="Halcom"/>
              </a:rPr>
              <a:t>Um  documento estão escritos </a:t>
            </a:r>
            <a:r>
              <a:rPr lang="pt-PT" sz="2400" dirty="0">
                <a:solidFill>
                  <a:schemeClr val="tx1"/>
                </a:solidFill>
                <a:latin typeface="Halcom"/>
              </a:rPr>
              <a:t>todos os deveres das crianças.</a:t>
            </a:r>
            <a:endParaRPr lang="pt-PT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2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957505" y="734547"/>
            <a:ext cx="7771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é a Convenção sobre os Direitos da Criança?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580238" y="1981004"/>
            <a:ext cx="7219876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rgbClr val="000000"/>
                </a:solidFill>
                <a:latin typeface="Halcom"/>
              </a:rPr>
              <a:t>Um  documento onde estão escritos </a:t>
            </a:r>
            <a:r>
              <a:rPr lang="pt-PT" sz="2400" dirty="0">
                <a:solidFill>
                  <a:schemeClr val="tx1"/>
                </a:solidFill>
                <a:latin typeface="Halcom"/>
              </a:rPr>
              <a:t>todos os direitos das crianças.</a:t>
            </a:r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969" y="1820812"/>
            <a:ext cx="2823524" cy="3970387"/>
          </a:xfrm>
          <a:prstGeom prst="rect">
            <a:avLst/>
          </a:prstGeom>
        </p:spPr>
      </p:pic>
      <p:sp>
        <p:nvSpPr>
          <p:cNvPr id="13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580238" y="3212560"/>
            <a:ext cx="7219876" cy="1016000"/>
          </a:xfrm>
          <a:prstGeom prst="round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Halcom"/>
              </a:rPr>
              <a:t>Um  documento onde estão escritos todos os trabalhos de casa das crianças.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4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580238" y="4683014"/>
            <a:ext cx="7219876" cy="1016000"/>
          </a:xfrm>
          <a:prstGeom prst="round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Halcom"/>
              </a:rPr>
              <a:t>Um  documento estão escritos todos os deveres das crianças.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8920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560795" y="120187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das seguintes situações revela um direito das crianças?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4616748" y="5131212"/>
            <a:ext cx="3056886" cy="63527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Maus tratos</a:t>
            </a:r>
          </a:p>
        </p:txBody>
      </p:sp>
      <p:sp>
        <p:nvSpPr>
          <p:cNvPr id="15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782279" y="5131212"/>
            <a:ext cx="3215272" cy="63527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Pobreza</a:t>
            </a:r>
          </a:p>
        </p:txBody>
      </p:sp>
      <p:sp>
        <p:nvSpPr>
          <p:cNvPr id="17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8616294" y="5131212"/>
            <a:ext cx="2884417" cy="63527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Uma família</a:t>
            </a:r>
          </a:p>
        </p:txBody>
      </p:sp>
      <p:pic>
        <p:nvPicPr>
          <p:cNvPr id="14" name="Imagem 13" descr="Uma imagem com terra, edifício, exterior, sentado&#10;&#10;Descrição gerada automaticamente">
            <a:extLst>
              <a:ext uri="{FF2B5EF4-FFF2-40B4-BE49-F238E27FC236}">
                <a16:creationId xmlns:a16="http://schemas.microsoft.com/office/drawing/2014/main" id="{0770D8BD-0BD6-E66A-B14D-60DA34FD9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29" y="2496842"/>
            <a:ext cx="3411167" cy="2520000"/>
          </a:xfrm>
          <a:prstGeom prst="rect">
            <a:avLst/>
          </a:prstGeom>
        </p:spPr>
      </p:pic>
      <p:pic>
        <p:nvPicPr>
          <p:cNvPr id="16" name="Imagem 15" descr="Uma imagem com pessoa, parede, interior, cuecas&#10;&#10;Descrição gerada automaticamente">
            <a:extLst>
              <a:ext uri="{FF2B5EF4-FFF2-40B4-BE49-F238E27FC236}">
                <a16:creationId xmlns:a16="http://schemas.microsoft.com/office/drawing/2014/main" id="{9E7F19EC-E4A5-9238-A414-8C10F1DB0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551" y="2496842"/>
            <a:ext cx="3775281" cy="2520000"/>
          </a:xfrm>
          <a:prstGeom prst="rect">
            <a:avLst/>
          </a:prstGeom>
        </p:spPr>
      </p:pic>
      <p:pic>
        <p:nvPicPr>
          <p:cNvPr id="18" name="Imagem 17" descr="Uma imagem com parede, interior, pessoa, chão&#10;&#10;Descrição gerada automaticamente">
            <a:extLst>
              <a:ext uri="{FF2B5EF4-FFF2-40B4-BE49-F238E27FC236}">
                <a16:creationId xmlns:a16="http://schemas.microsoft.com/office/drawing/2014/main" id="{A612F325-665F-664E-203D-51071235A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287" y="2496842"/>
            <a:ext cx="3726433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08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 animBg="1"/>
      <p:bldP spid="15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560795" y="1201870"/>
            <a:ext cx="10193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das seguintes situações revela um direito das crianças?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4472027" y="5131212"/>
            <a:ext cx="3056886" cy="635275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Maus tratos</a:t>
            </a:r>
          </a:p>
        </p:txBody>
      </p:sp>
      <p:sp>
        <p:nvSpPr>
          <p:cNvPr id="15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782279" y="5131212"/>
            <a:ext cx="3215272" cy="635275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Pobreza</a:t>
            </a:r>
          </a:p>
        </p:txBody>
      </p:sp>
      <p:sp>
        <p:nvSpPr>
          <p:cNvPr id="17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8338929" y="5131212"/>
            <a:ext cx="2884417" cy="635275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Uma família</a:t>
            </a:r>
          </a:p>
        </p:txBody>
      </p:sp>
      <p:pic>
        <p:nvPicPr>
          <p:cNvPr id="14" name="Imagem 13" descr="Uma imagem com terra, edifício, exterior, sentado&#10;&#10;Descrição gerada automaticamente">
            <a:extLst>
              <a:ext uri="{FF2B5EF4-FFF2-40B4-BE49-F238E27FC236}">
                <a16:creationId xmlns:a16="http://schemas.microsoft.com/office/drawing/2014/main" id="{1A589E02-0CFF-12E4-9DF7-12A8D3F43E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929" y="2496842"/>
            <a:ext cx="3411167" cy="2520000"/>
          </a:xfrm>
          <a:prstGeom prst="rect">
            <a:avLst/>
          </a:prstGeom>
        </p:spPr>
      </p:pic>
      <p:pic>
        <p:nvPicPr>
          <p:cNvPr id="16" name="Imagem 15" descr="Uma imagem com pessoa, parede, interior, cuecas&#10;&#10;Descrição gerada automaticamente">
            <a:extLst>
              <a:ext uri="{FF2B5EF4-FFF2-40B4-BE49-F238E27FC236}">
                <a16:creationId xmlns:a16="http://schemas.microsoft.com/office/drawing/2014/main" id="{4674FF14-D170-120C-E03A-A81E20F3B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57551" y="2496842"/>
            <a:ext cx="3775281" cy="2520000"/>
          </a:xfrm>
          <a:prstGeom prst="rect">
            <a:avLst/>
          </a:prstGeom>
        </p:spPr>
      </p:pic>
      <p:pic>
        <p:nvPicPr>
          <p:cNvPr id="18" name="Imagem 17" descr="Uma imagem com parede, interior, pessoa, chão&#10;&#10;Descrição gerada automaticamente">
            <a:extLst>
              <a:ext uri="{FF2B5EF4-FFF2-40B4-BE49-F238E27FC236}">
                <a16:creationId xmlns:a16="http://schemas.microsoft.com/office/drawing/2014/main" id="{2B0E388E-EDF8-AF63-18FD-A3842DCE07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5287" y="2496842"/>
            <a:ext cx="3726433" cy="2520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C31CBBF7-1B56-8F9E-47E7-01D9ACD89A4E}"/>
              </a:ext>
            </a:extLst>
          </p:cNvPr>
          <p:cNvSpPr/>
          <p:nvPr/>
        </p:nvSpPr>
        <p:spPr>
          <a:xfrm>
            <a:off x="8195287" y="2496842"/>
            <a:ext cx="3775281" cy="25200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327479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5379308" y="3248614"/>
            <a:ext cx="6420806" cy="996267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Guardar segredo.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5379308" y="4552770"/>
            <a:ext cx="6420806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Denunciar a situação a um adulto da minha confiança.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5379308" y="1989606"/>
            <a:ext cx="6420806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Aceitar, porque as crianças devem obedecer sempre aos adultos.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605482" y="1054872"/>
            <a:ext cx="9691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deves fazer em caso de desrespeito pelos teus direitos?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 descr="Uma imagem com relva, céu, exterior, campo&#10;&#10;Descrição gerada automaticamente">
            <a:extLst>
              <a:ext uri="{FF2B5EF4-FFF2-40B4-BE49-F238E27FC236}">
                <a16:creationId xmlns:a16="http://schemas.microsoft.com/office/drawing/2014/main" id="{D0EC7C14-27DE-F5BE-096B-2103FBB0B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85" y="2288280"/>
            <a:ext cx="4431737" cy="294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5379308" y="3279673"/>
            <a:ext cx="6420806" cy="996267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Guardar segredo.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5379308" y="4552770"/>
            <a:ext cx="6420806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Denunciar a situação a um adulto da minha confiança.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5379308" y="1989606"/>
            <a:ext cx="6420806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85000"/>
                  </a:schemeClr>
                </a:solidFill>
              </a:rPr>
              <a:t>Aceitar, porque as crianças devem obedecer sempre aos adultos.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605482" y="1054872"/>
            <a:ext cx="9691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deves fazer em caso de desrespeito pelos teus direitos?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" name="Imagem 12" descr="Uma imagem com relva, céu, exterior, campo&#10;&#10;Descrição gerada automaticamente">
            <a:extLst>
              <a:ext uri="{FF2B5EF4-FFF2-40B4-BE49-F238E27FC236}">
                <a16:creationId xmlns:a16="http://schemas.microsoft.com/office/drawing/2014/main" id="{8DBFA0A7-5511-D2E9-7312-41E26D3549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85" y="2288280"/>
            <a:ext cx="4431737" cy="294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857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81417" y="296672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Parabéns!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575</Words>
  <Application>Microsoft Office PowerPoint</Application>
  <PresentationFormat>Ecrã Panorâmico</PresentationFormat>
  <Paragraphs>78</Paragraphs>
  <Slides>29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Halcom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97</cp:revision>
  <dcterms:created xsi:type="dcterms:W3CDTF">2022-03-21T17:19:57Z</dcterms:created>
  <dcterms:modified xsi:type="dcterms:W3CDTF">2022-07-19T09:52:00Z</dcterms:modified>
</cp:coreProperties>
</file>