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296" r:id="rId9"/>
    <p:sldId id="266" r:id="rId10"/>
    <p:sldId id="267" r:id="rId11"/>
    <p:sldId id="268" r:id="rId12"/>
    <p:sldId id="269" r:id="rId13"/>
    <p:sldId id="270" r:id="rId14"/>
    <p:sldId id="298" r:id="rId15"/>
    <p:sldId id="299" r:id="rId16"/>
    <p:sldId id="300" r:id="rId17"/>
    <p:sldId id="319" r:id="rId18"/>
    <p:sldId id="320" r:id="rId19"/>
    <p:sldId id="321" r:id="rId20"/>
    <p:sldId id="322" r:id="rId21"/>
    <p:sldId id="323" r:id="rId22"/>
    <p:sldId id="306" r:id="rId23"/>
    <p:sldId id="294" r:id="rId24"/>
    <p:sldId id="307" r:id="rId25"/>
    <p:sldId id="297" r:id="rId26"/>
    <p:sldId id="313" r:id="rId27"/>
    <p:sldId id="295" r:id="rId28"/>
    <p:sldId id="314" r:id="rId29"/>
    <p:sldId id="308" r:id="rId30"/>
    <p:sldId id="315" r:id="rId31"/>
    <p:sldId id="309" r:id="rId32"/>
    <p:sldId id="316" r:id="rId33"/>
    <p:sldId id="310" r:id="rId34"/>
    <p:sldId id="317" r:id="rId35"/>
    <p:sldId id="311" r:id="rId36"/>
    <p:sldId id="318" r:id="rId37"/>
    <p:sldId id="262" r:id="rId38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en-PT" smtClean="0"/>
              <a:t>07/06/2022</a:t>
            </a:fld>
            <a:endParaRPr lang="en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image" Target="../media/image31.png"/><Relationship Id="rId3" Type="http://schemas.microsoft.com/office/2007/relationships/media" Target="../media/media2.mp3"/><Relationship Id="rId21" Type="http://schemas.openxmlformats.org/officeDocument/2006/relationships/slideLayout" Target="../slideLayouts/slideLayout1.xml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openxmlformats.org/officeDocument/2006/relationships/image" Target="../media/image30.png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0" Type="http://schemas.openxmlformats.org/officeDocument/2006/relationships/audio" Target="../media/media10.mp3"/><Relationship Id="rId29" Type="http://schemas.openxmlformats.org/officeDocument/2006/relationships/image" Target="../media/image3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5" Type="http://schemas.microsoft.com/office/2007/relationships/media" Target="../media/media3.mp3"/><Relationship Id="rId15" Type="http://schemas.microsoft.com/office/2007/relationships/media" Target="../media/media8.mp3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audio" Target="../media/media5.mp3"/><Relationship Id="rId19" Type="http://schemas.microsoft.com/office/2007/relationships/media" Target="../media/media10.mp3"/><Relationship Id="rId31" Type="http://schemas.openxmlformats.org/officeDocument/2006/relationships/image" Target="../media/image36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audio" Target="../media/media7.mp3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5" y="3044279"/>
            <a:ext cx="66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</a:t>
            </a:r>
            <a:endParaRPr lang="en-PT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81" y="6956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782864" y="38658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Diversidade entre os povos europeus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4674681" y="808841"/>
            <a:ext cx="6696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/>
              <a:t>Portugal pertence ao continente europeu e localiza-se na sua ponta </a:t>
            </a:r>
            <a:r>
              <a:rPr lang="pt-PT" b="1" dirty="0"/>
              <a:t>sudoeste</a:t>
            </a:r>
            <a:r>
              <a:rPr lang="pt-PT" dirty="0"/>
              <a:t>.</a:t>
            </a:r>
          </a:p>
          <a:p>
            <a:pPr algn="just"/>
            <a:r>
              <a:rPr lang="pt-PT" dirty="0"/>
              <a:t>Faz fronteira a norte e este com a </a:t>
            </a:r>
            <a:r>
              <a:rPr lang="pt-PT" b="1" dirty="0">
                <a:solidFill>
                  <a:schemeClr val="accent6"/>
                </a:solidFill>
              </a:rPr>
              <a:t>Espanha</a:t>
            </a:r>
            <a:r>
              <a:rPr lang="pt-PT" dirty="0"/>
              <a:t>.</a:t>
            </a:r>
          </a:p>
          <a:p>
            <a:pPr algn="just"/>
            <a:r>
              <a:rPr lang="pt-PT" dirty="0"/>
              <a:t>Faz fronteira com o </a:t>
            </a:r>
            <a:r>
              <a:rPr lang="pt-PT" b="1" dirty="0">
                <a:solidFill>
                  <a:schemeClr val="accent5"/>
                </a:solidFill>
              </a:rPr>
              <a:t>Oceano Atlântico </a:t>
            </a:r>
            <a:r>
              <a:rPr lang="pt-PT" dirty="0"/>
              <a:t>a oeste e a sul.</a:t>
            </a:r>
          </a:p>
          <a:p>
            <a:pPr algn="just"/>
            <a:r>
              <a:rPr lang="pt-PT" dirty="0"/>
              <a:t>Os arquipélagos dos Açores e da Madeira fazem fronteira marítima com o Oceano Atlântico.</a:t>
            </a:r>
          </a:p>
        </p:txBody>
      </p:sp>
      <p:pic>
        <p:nvPicPr>
          <p:cNvPr id="3" name="Imagem 2" descr="Uma imagem com mapa&#10;&#10;Descrição gerada automaticamente">
            <a:extLst>
              <a:ext uri="{FF2B5EF4-FFF2-40B4-BE49-F238E27FC236}">
                <a16:creationId xmlns:a16="http://schemas.microsoft.com/office/drawing/2014/main" id="{8051BFD1-6489-4682-B19B-8DAE5DA9B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679" y="2848028"/>
            <a:ext cx="7765624" cy="3614027"/>
          </a:xfrm>
          <a:prstGeom prst="rect">
            <a:avLst/>
          </a:prstGeom>
        </p:spPr>
      </p:pic>
      <p:pic>
        <p:nvPicPr>
          <p:cNvPr id="5" name="Imagem 4" descr="Uma imagem com mapa&#10;&#10;Descrição gerada automaticamente">
            <a:extLst>
              <a:ext uri="{FF2B5EF4-FFF2-40B4-BE49-F238E27FC236}">
                <a16:creationId xmlns:a16="http://schemas.microsoft.com/office/drawing/2014/main" id="{C67EF50B-6C05-4ED7-B979-755AB7223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46" y="580698"/>
            <a:ext cx="3059672" cy="2210613"/>
          </a:xfrm>
          <a:prstGeom prst="rect">
            <a:avLst/>
          </a:prstGeom>
        </p:spPr>
      </p:pic>
      <p:pic>
        <p:nvPicPr>
          <p:cNvPr id="9" name="Imagem 8" descr="Uma imagem com brinquedo, boneco&#10;&#10;Descrição gerada automaticamente">
            <a:extLst>
              <a:ext uri="{FF2B5EF4-FFF2-40B4-BE49-F238E27FC236}">
                <a16:creationId xmlns:a16="http://schemas.microsoft.com/office/drawing/2014/main" id="{6D4BC858-7756-404C-B25A-6E4478B19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7366" y="2563167"/>
            <a:ext cx="2317413" cy="405354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68E5427-EA47-41ED-8877-513A524C2A37}"/>
              </a:ext>
            </a:extLst>
          </p:cNvPr>
          <p:cNvSpPr/>
          <p:nvPr/>
        </p:nvSpPr>
        <p:spPr>
          <a:xfrm>
            <a:off x="1201782" y="1959429"/>
            <a:ext cx="561702" cy="603738"/>
          </a:xfrm>
          <a:prstGeom prst="ellipse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3" name="Conexão reta unidirecional 12">
            <a:extLst>
              <a:ext uri="{FF2B5EF4-FFF2-40B4-BE49-F238E27FC236}">
                <a16:creationId xmlns:a16="http://schemas.microsoft.com/office/drawing/2014/main" id="{FB558C52-733F-4900-9193-620F82FFCBC6}"/>
              </a:ext>
            </a:extLst>
          </p:cNvPr>
          <p:cNvCxnSpPr>
            <a:stCxn id="10" idx="5"/>
          </p:cNvCxnSpPr>
          <p:nvPr/>
        </p:nvCxnSpPr>
        <p:spPr>
          <a:xfrm>
            <a:off x="1681225" y="2474752"/>
            <a:ext cx="2993456" cy="1679237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28DA65A-30A5-45F5-9181-B0A66E499BEA}"/>
              </a:ext>
            </a:extLst>
          </p:cNvPr>
          <p:cNvSpPr/>
          <p:nvPr/>
        </p:nvSpPr>
        <p:spPr>
          <a:xfrm>
            <a:off x="1142009" y="3301145"/>
            <a:ext cx="3148928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66F9566-2730-430A-9B84-36400C3DCAE6}"/>
              </a:ext>
            </a:extLst>
          </p:cNvPr>
          <p:cNvSpPr/>
          <p:nvPr/>
        </p:nvSpPr>
        <p:spPr>
          <a:xfrm>
            <a:off x="7792942" y="3110382"/>
            <a:ext cx="3531457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95E8B64-83D6-4936-912D-5D015D38A809}"/>
              </a:ext>
            </a:extLst>
          </p:cNvPr>
          <p:cNvSpPr/>
          <p:nvPr/>
        </p:nvSpPr>
        <p:spPr>
          <a:xfrm>
            <a:off x="4256075" y="3549426"/>
            <a:ext cx="364499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94807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Europa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94807" y="1889084"/>
            <a:ext cx="981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 Europa é um dos seis continentes do mundo. É constituída por vários países ou Estados, de dimensões muito variadas, que fazem fronteira com outros países, com o mar ou com o oceano.</a:t>
            </a:r>
          </a:p>
        </p:txBody>
      </p:sp>
      <p:pic>
        <p:nvPicPr>
          <p:cNvPr id="3" name="Imagem 2" descr="Uma imagem com céu, exterior, porto, cenário&#10;&#10;Descrição gerada automaticamente">
            <a:extLst>
              <a:ext uri="{FF2B5EF4-FFF2-40B4-BE49-F238E27FC236}">
                <a16:creationId xmlns:a16="http://schemas.microsoft.com/office/drawing/2014/main" id="{6571D0A6-71EF-4B77-A873-273D21B71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197" y="3429000"/>
            <a:ext cx="2880000" cy="2160000"/>
          </a:xfrm>
          <a:prstGeom prst="rect">
            <a:avLst/>
          </a:prstGeom>
        </p:spPr>
      </p:pic>
      <p:pic>
        <p:nvPicPr>
          <p:cNvPr id="11" name="Imagem 10" descr="Uma imagem com texto, céu, barco, exterior&#10;&#10;Descrição gerada automaticamente">
            <a:extLst>
              <a:ext uri="{FF2B5EF4-FFF2-40B4-BE49-F238E27FC236}">
                <a16:creationId xmlns:a16="http://schemas.microsoft.com/office/drawing/2014/main" id="{FB5B3FC4-8217-4C54-AC46-290EDA9F0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924" y="3598784"/>
            <a:ext cx="3450152" cy="2160000"/>
          </a:xfrm>
          <a:prstGeom prst="rect">
            <a:avLst/>
          </a:prstGeom>
        </p:spPr>
      </p:pic>
      <p:pic>
        <p:nvPicPr>
          <p:cNvPr id="9" name="Imagem 8" descr="Uma imagem com texto, céu, exterior, água&#10;&#10;Descrição gerada automaticamente">
            <a:extLst>
              <a:ext uri="{FF2B5EF4-FFF2-40B4-BE49-F238E27FC236}">
                <a16:creationId xmlns:a16="http://schemas.microsoft.com/office/drawing/2014/main" id="{E6B3DCDA-727A-4A34-9526-7590AF040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369" y="3208295"/>
            <a:ext cx="3238172" cy="2160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77E579-914B-4F21-B073-FD9A485D16FE}"/>
              </a:ext>
            </a:extLst>
          </p:cNvPr>
          <p:cNvSpPr txBox="1"/>
          <p:nvPr/>
        </p:nvSpPr>
        <p:spPr>
          <a:xfrm>
            <a:off x="1247628" y="5541517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Oslo, Noruega</a:t>
            </a:r>
          </a:p>
          <a:p>
            <a:pPr algn="ctr"/>
            <a:r>
              <a:rPr lang="pt-PT" sz="1400" dirty="0"/>
              <a:t>Norte da Europa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F0CA86A-B263-443D-9510-A84C799F60E6}"/>
              </a:ext>
            </a:extLst>
          </p:cNvPr>
          <p:cNvSpPr txBox="1"/>
          <p:nvPr/>
        </p:nvSpPr>
        <p:spPr>
          <a:xfrm>
            <a:off x="4547831" y="5838973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Berlim, Alemanha</a:t>
            </a:r>
          </a:p>
          <a:p>
            <a:pPr algn="ctr"/>
            <a:r>
              <a:rPr lang="pt-PT" sz="1400" dirty="0"/>
              <a:t>Europa Central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7A8866A-18BB-4EBB-A60B-AD588C95B6D3}"/>
              </a:ext>
            </a:extLst>
          </p:cNvPr>
          <p:cNvSpPr txBox="1"/>
          <p:nvPr/>
        </p:nvSpPr>
        <p:spPr>
          <a:xfrm>
            <a:off x="8100817" y="5356928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Londres, Reino Unido</a:t>
            </a:r>
          </a:p>
          <a:p>
            <a:pPr algn="ctr"/>
            <a:r>
              <a:rPr lang="pt-PT" sz="1400" dirty="0"/>
              <a:t>Europa Ocidental</a:t>
            </a:r>
          </a:p>
        </p:txBody>
      </p:sp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8190" y="4748352"/>
            <a:ext cx="1268170" cy="193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2" grpId="0" animBg="1"/>
      <p:bldP spid="7" grpId="0"/>
      <p:bldP spid="8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270839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Europa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mapa&#10;&#10;Descrição gerada automaticamente">
            <a:extLst>
              <a:ext uri="{FF2B5EF4-FFF2-40B4-BE49-F238E27FC236}">
                <a16:creationId xmlns:a16="http://schemas.microsoft.com/office/drawing/2014/main" id="{79D49C38-11DD-476C-93CA-EDCC89CB7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431" y="818398"/>
            <a:ext cx="7314595" cy="523603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1671353" y="6075312"/>
            <a:ext cx="948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Mapa político da Europa</a:t>
            </a:r>
          </a:p>
          <a:p>
            <a:r>
              <a:rPr lang="pt-PT" sz="1400" dirty="0"/>
              <a:t>Microestados: </a:t>
            </a:r>
            <a:r>
              <a:rPr lang="pt-PT" sz="1400" b="1" dirty="0"/>
              <a:t>1</a:t>
            </a:r>
            <a:r>
              <a:rPr lang="pt-PT" sz="1400" dirty="0"/>
              <a:t> – Andorra; </a:t>
            </a:r>
            <a:r>
              <a:rPr lang="pt-PT" sz="1400" b="1" dirty="0"/>
              <a:t>2</a:t>
            </a:r>
            <a:r>
              <a:rPr lang="pt-PT" sz="1400" dirty="0"/>
              <a:t> - Mónaco; </a:t>
            </a:r>
            <a:r>
              <a:rPr lang="pt-PT" sz="1400" b="1" dirty="0"/>
              <a:t>3</a:t>
            </a:r>
            <a:r>
              <a:rPr lang="pt-PT" sz="1400" dirty="0"/>
              <a:t> – Listenstaine; </a:t>
            </a:r>
            <a:r>
              <a:rPr lang="pt-PT" sz="1400" b="1" dirty="0"/>
              <a:t>4</a:t>
            </a:r>
            <a:r>
              <a:rPr lang="pt-PT" sz="1400" dirty="0"/>
              <a:t>- São Marinho; </a:t>
            </a:r>
            <a:r>
              <a:rPr lang="pt-PT" sz="1400" b="1" dirty="0"/>
              <a:t>5</a:t>
            </a:r>
            <a:r>
              <a:rPr lang="pt-PT" sz="1400" dirty="0"/>
              <a:t>- Estado da Cidade do Vaticano; </a:t>
            </a:r>
            <a:r>
              <a:rPr lang="pt-PT" sz="1400" b="1" dirty="0"/>
              <a:t>6</a:t>
            </a:r>
            <a:r>
              <a:rPr lang="pt-PT" sz="1400" dirty="0"/>
              <a:t> - Malta</a:t>
            </a:r>
          </a:p>
        </p:txBody>
      </p:sp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2195E9AE-6CE7-4DB1-A947-1338A255D51B}"/>
              </a:ext>
            </a:extLst>
          </p:cNvPr>
          <p:cNvSpPr/>
          <p:nvPr/>
        </p:nvSpPr>
        <p:spPr>
          <a:xfrm rot="348961">
            <a:off x="7422673" y="3196307"/>
            <a:ext cx="317912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2D3C2CB-052E-498F-8C35-BF7BA8E3C625}"/>
              </a:ext>
            </a:extLst>
          </p:cNvPr>
          <p:cNvSpPr/>
          <p:nvPr/>
        </p:nvSpPr>
        <p:spPr>
          <a:xfrm>
            <a:off x="4022058" y="3196307"/>
            <a:ext cx="317912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7084F30-A544-4651-B6DF-9E219DA91668}"/>
              </a:ext>
            </a:extLst>
          </p:cNvPr>
          <p:cNvSpPr/>
          <p:nvPr/>
        </p:nvSpPr>
        <p:spPr>
          <a:xfrm rot="21306823">
            <a:off x="674399" y="3315663"/>
            <a:ext cx="3148928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12400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clima e a paisagem nos países europeus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48304" y="1754434"/>
            <a:ext cx="981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Devido à sua localização geográfica , os países da Europa apresentam </a:t>
            </a:r>
            <a:r>
              <a:rPr lang="pt-PT" b="1" dirty="0"/>
              <a:t>diversidade no clima</a:t>
            </a:r>
            <a:r>
              <a:rPr lang="pt-PT" dirty="0"/>
              <a:t>, o que determina a sua paisagem ao longo do ano e influencia os hábitos das suas populações.</a:t>
            </a:r>
          </a:p>
        </p:txBody>
      </p:sp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F8137AE1-F7BB-4839-B30E-7D29A7246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448" y="4826336"/>
            <a:ext cx="1026868" cy="1565712"/>
          </a:xfrm>
          <a:prstGeom prst="rect">
            <a:avLst/>
          </a:prstGeom>
        </p:spPr>
      </p:pic>
      <p:pic>
        <p:nvPicPr>
          <p:cNvPr id="3" name="Imagem 2" descr="Uma imagem com água, exterior, vale, natureza&#10;&#10;Descrição gerada automaticamente">
            <a:extLst>
              <a:ext uri="{FF2B5EF4-FFF2-40B4-BE49-F238E27FC236}">
                <a16:creationId xmlns:a16="http://schemas.microsoft.com/office/drawing/2014/main" id="{F864A586-C311-44FE-B540-78B82C0A7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024">
            <a:off x="7528070" y="3404288"/>
            <a:ext cx="2968325" cy="1980000"/>
          </a:xfrm>
          <a:prstGeom prst="rect">
            <a:avLst/>
          </a:prstGeom>
        </p:spPr>
      </p:pic>
      <p:pic>
        <p:nvPicPr>
          <p:cNvPr id="5" name="Imagem 4" descr="Uma imagem com exterior, neve, céu, árvore&#10;&#10;Descrição gerada automaticamente">
            <a:extLst>
              <a:ext uri="{FF2B5EF4-FFF2-40B4-BE49-F238E27FC236}">
                <a16:creationId xmlns:a16="http://schemas.microsoft.com/office/drawing/2014/main" id="{183791BD-0EFC-4804-BAA5-D8FF97482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8096">
            <a:off x="762923" y="3542337"/>
            <a:ext cx="2968325" cy="1980000"/>
          </a:xfrm>
          <a:prstGeom prst="rect">
            <a:avLst/>
          </a:prstGeom>
        </p:spPr>
      </p:pic>
      <p:pic>
        <p:nvPicPr>
          <p:cNvPr id="11" name="Imagem 10" descr="Uma imagem com texto, exterior, pessoa, em pé&#10;&#10;Descrição gerada automaticamente">
            <a:extLst>
              <a:ext uri="{FF2B5EF4-FFF2-40B4-BE49-F238E27FC236}">
                <a16:creationId xmlns:a16="http://schemas.microsoft.com/office/drawing/2014/main" id="{F9CE5F06-F973-46BD-9CDA-B82A74936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8524" y="3342648"/>
            <a:ext cx="2968325" cy="19800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6307B7-B674-4FAC-8449-BFE8EFF5EC87}"/>
              </a:ext>
            </a:extLst>
          </p:cNvPr>
          <p:cNvSpPr txBox="1"/>
          <p:nvPr/>
        </p:nvSpPr>
        <p:spPr>
          <a:xfrm rot="21301809">
            <a:off x="807085" y="5510088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Finlândia</a:t>
            </a:r>
          </a:p>
          <a:p>
            <a:pPr algn="ctr"/>
            <a:r>
              <a:rPr lang="pt-PT" sz="1400" dirty="0"/>
              <a:t>Norte da Europa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B494934-6818-4040-9CC5-DD47D4297950}"/>
              </a:ext>
            </a:extLst>
          </p:cNvPr>
          <p:cNvSpPr txBox="1"/>
          <p:nvPr/>
        </p:nvSpPr>
        <p:spPr>
          <a:xfrm>
            <a:off x="4118524" y="5391128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França</a:t>
            </a:r>
          </a:p>
          <a:p>
            <a:pPr algn="ctr"/>
            <a:r>
              <a:rPr lang="pt-PT" sz="1400" dirty="0"/>
              <a:t>Europa Ocidental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9BB3B3F-F530-481A-9ABD-9E24FC101AFC}"/>
              </a:ext>
            </a:extLst>
          </p:cNvPr>
          <p:cNvSpPr txBox="1"/>
          <p:nvPr/>
        </p:nvSpPr>
        <p:spPr>
          <a:xfrm rot="332447">
            <a:off x="7476021" y="5415802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Croácia</a:t>
            </a:r>
          </a:p>
          <a:p>
            <a:pPr algn="ctr"/>
            <a:r>
              <a:rPr lang="pt-PT" sz="1400" dirty="0"/>
              <a:t>Sul da Europa</a:t>
            </a:r>
          </a:p>
        </p:txBody>
      </p:sp>
    </p:spTree>
    <p:extLst>
      <p:ext uri="{BB962C8B-B14F-4D97-AF65-F5344CB8AC3E}">
        <p14:creationId xmlns:p14="http://schemas.microsoft.com/office/powerpoint/2010/main" val="105835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12" grpId="0" animBg="1"/>
      <p:bldP spid="7" grpId="0"/>
      <p:bldP spid="8" grpId="0"/>
      <p:bldP spid="13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804193F0-2897-4892-99D7-9A11D4D01B21}"/>
              </a:ext>
            </a:extLst>
          </p:cNvPr>
          <p:cNvSpPr/>
          <p:nvPr/>
        </p:nvSpPr>
        <p:spPr>
          <a:xfrm rot="1043606">
            <a:off x="7820277" y="3245955"/>
            <a:ext cx="3283928" cy="26640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03432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clima e a paisagem no norte da Europa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66674" y="1888100"/>
            <a:ext cx="981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Os países do </a:t>
            </a:r>
            <a:r>
              <a:rPr lang="pt-PT" b="1" dirty="0"/>
              <a:t>norte da Europa </a:t>
            </a:r>
            <a:r>
              <a:rPr lang="pt-PT" dirty="0"/>
              <a:t>têm um clima tendencialmente mais </a:t>
            </a:r>
            <a:r>
              <a:rPr lang="pt-PT" b="1" dirty="0"/>
              <a:t>frio</a:t>
            </a:r>
            <a:r>
              <a:rPr lang="pt-PT" dirty="0"/>
              <a:t> e, no inverno, é comum apresentarem a paisagem com </a:t>
            </a:r>
            <a:r>
              <a:rPr lang="pt-PT" b="1" dirty="0"/>
              <a:t>neve</a:t>
            </a:r>
            <a:r>
              <a:rPr lang="pt-PT" dirty="0"/>
              <a:t>. Observa alguns exemplos: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172872-CAEA-4704-86E6-CEAB7AD59D39}"/>
              </a:ext>
            </a:extLst>
          </p:cNvPr>
          <p:cNvSpPr/>
          <p:nvPr/>
        </p:nvSpPr>
        <p:spPr>
          <a:xfrm rot="491380">
            <a:off x="663248" y="3471422"/>
            <a:ext cx="2937747" cy="26025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2BDAAE-98D5-40B3-98C6-D8AAC14050EE}"/>
              </a:ext>
            </a:extLst>
          </p:cNvPr>
          <p:cNvSpPr txBox="1"/>
          <p:nvPr/>
        </p:nvSpPr>
        <p:spPr>
          <a:xfrm rot="533476">
            <a:off x="485651" y="5624537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Noruega</a:t>
            </a:r>
          </a:p>
        </p:txBody>
      </p:sp>
      <p:pic>
        <p:nvPicPr>
          <p:cNvPr id="3" name="Imagem 2" descr="Uma imagem com texto, exterior, árvore, céu&#10;&#10;Descrição gerada automaticamente">
            <a:extLst>
              <a:ext uri="{FF2B5EF4-FFF2-40B4-BE49-F238E27FC236}">
                <a16:creationId xmlns:a16="http://schemas.microsoft.com/office/drawing/2014/main" id="{46006604-ED4C-4E10-992B-7752F4866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52632">
            <a:off x="8018271" y="3465594"/>
            <a:ext cx="2974194" cy="1980000"/>
          </a:xfrm>
          <a:prstGeom prst="rect">
            <a:avLst/>
          </a:prstGeom>
        </p:spPr>
      </p:pic>
      <p:pic>
        <p:nvPicPr>
          <p:cNvPr id="10" name="Imagem 9" descr="Uma imagem com céu, exterior, porto, cenário&#10;&#10;Descrição gerada automaticamente">
            <a:extLst>
              <a:ext uri="{FF2B5EF4-FFF2-40B4-BE49-F238E27FC236}">
                <a16:creationId xmlns:a16="http://schemas.microsoft.com/office/drawing/2014/main" id="{EE175CBC-A632-44C3-8335-AE6D560D2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90480">
            <a:off x="812121" y="3596935"/>
            <a:ext cx="2640000" cy="19800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1A7DA97-65C8-4CF4-AD89-27F95BD7E6EE}"/>
              </a:ext>
            </a:extLst>
          </p:cNvPr>
          <p:cNvSpPr/>
          <p:nvPr/>
        </p:nvSpPr>
        <p:spPr>
          <a:xfrm rot="21402727">
            <a:off x="4225806" y="3367429"/>
            <a:ext cx="3283928" cy="26640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pic>
        <p:nvPicPr>
          <p:cNvPr id="12" name="Imagem 11" descr="Uma imagem com exterior, neve, céu, árvore&#10;&#10;Descrição gerada automaticamente">
            <a:extLst>
              <a:ext uri="{FF2B5EF4-FFF2-40B4-BE49-F238E27FC236}">
                <a16:creationId xmlns:a16="http://schemas.microsoft.com/office/drawing/2014/main" id="{0E80D138-AC4B-4199-A335-0E94A5A2A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20864">
            <a:off x="4383609" y="3614781"/>
            <a:ext cx="2968325" cy="19800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09EC99E-EBD6-455D-96CC-8BC757D98427}"/>
              </a:ext>
            </a:extLst>
          </p:cNvPr>
          <p:cNvSpPr txBox="1"/>
          <p:nvPr/>
        </p:nvSpPr>
        <p:spPr>
          <a:xfrm rot="21438974">
            <a:off x="4519297" y="5636549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Finlândia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39B1C6-4A22-40C5-86FC-6438A8745273}"/>
              </a:ext>
            </a:extLst>
          </p:cNvPr>
          <p:cNvSpPr txBox="1"/>
          <p:nvPr/>
        </p:nvSpPr>
        <p:spPr>
          <a:xfrm rot="1094195">
            <a:off x="7528793" y="540266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Islândia</a:t>
            </a:r>
          </a:p>
        </p:txBody>
      </p:sp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A6AA8F4B-5290-4B9C-A374-622A9BD53E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0880" y="4071841"/>
            <a:ext cx="1298451" cy="266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6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/>
      <p:bldP spid="8" grpId="0"/>
      <p:bldP spid="5" grpId="0" animBg="1"/>
      <p:bldP spid="9" grpId="0"/>
      <p:bldP spid="13" grpId="0" animBg="1"/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057672" y="1039234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clima e a paisagem no sul da Europa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057672" y="1772620"/>
            <a:ext cx="981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Os países do </a:t>
            </a:r>
            <a:r>
              <a:rPr lang="pt-PT" b="1" dirty="0"/>
              <a:t>sul da Europa </a:t>
            </a:r>
            <a:r>
              <a:rPr lang="pt-PT" dirty="0"/>
              <a:t>têm um clima tendencialmente mais </a:t>
            </a:r>
            <a:r>
              <a:rPr lang="pt-PT" b="1" dirty="0"/>
              <a:t>ameno</a:t>
            </a:r>
            <a:r>
              <a:rPr lang="pt-PT" dirty="0"/>
              <a:t> e, especialmente na primavera e no verão, é comum fazer muito </a:t>
            </a:r>
            <a:r>
              <a:rPr lang="pt-PT" b="1" dirty="0"/>
              <a:t>calor</a:t>
            </a:r>
            <a:r>
              <a:rPr lang="pt-PT" dirty="0"/>
              <a:t>. Observa alguns exemplos: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9BD66A-B1A2-476A-8B2C-583F78D8F384}"/>
              </a:ext>
            </a:extLst>
          </p:cNvPr>
          <p:cNvSpPr/>
          <p:nvPr/>
        </p:nvSpPr>
        <p:spPr>
          <a:xfrm rot="491380">
            <a:off x="766742" y="3120513"/>
            <a:ext cx="3169905" cy="27449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367CAA3-1E65-49F8-8BA0-B202E49F6FDB}"/>
              </a:ext>
            </a:extLst>
          </p:cNvPr>
          <p:cNvSpPr/>
          <p:nvPr/>
        </p:nvSpPr>
        <p:spPr>
          <a:xfrm>
            <a:off x="4426192" y="3342708"/>
            <a:ext cx="3278523" cy="2672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FD586DF-CB0B-4763-AA21-E33A6666D612}"/>
              </a:ext>
            </a:extLst>
          </p:cNvPr>
          <p:cNvSpPr/>
          <p:nvPr/>
        </p:nvSpPr>
        <p:spPr>
          <a:xfrm rot="491380">
            <a:off x="8135431" y="3337664"/>
            <a:ext cx="3235047" cy="2647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pic>
        <p:nvPicPr>
          <p:cNvPr id="3" name="Imagem 2" descr="Uma imagem com água, exterior, vale, natureza&#10;&#10;Descrição gerada automaticamente">
            <a:extLst>
              <a:ext uri="{FF2B5EF4-FFF2-40B4-BE49-F238E27FC236}">
                <a16:creationId xmlns:a16="http://schemas.microsoft.com/office/drawing/2014/main" id="{C4EC47A5-BE59-4EF3-9DFA-BCED08E78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67161">
            <a:off x="8326634" y="3502983"/>
            <a:ext cx="2968325" cy="1980000"/>
          </a:xfrm>
          <a:prstGeom prst="rect">
            <a:avLst/>
          </a:prstGeom>
        </p:spPr>
      </p:pic>
      <p:pic>
        <p:nvPicPr>
          <p:cNvPr id="11" name="Imagem 10" descr="Uma imagem com natureza&#10;&#10;Descrição gerada automaticamente">
            <a:extLst>
              <a:ext uri="{FF2B5EF4-FFF2-40B4-BE49-F238E27FC236}">
                <a16:creationId xmlns:a16="http://schemas.microsoft.com/office/drawing/2014/main" id="{02495F63-C421-484D-A46D-6FF497112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822" y="3475149"/>
            <a:ext cx="2974195" cy="1980000"/>
          </a:xfrm>
          <a:prstGeom prst="rect">
            <a:avLst/>
          </a:prstGeom>
        </p:spPr>
      </p:pic>
      <p:pic>
        <p:nvPicPr>
          <p:cNvPr id="13" name="Imagem 12" descr="Uma imagem com edifício, exterior, amarelo, antigo&#10;&#10;Descrição gerada automaticamente">
            <a:extLst>
              <a:ext uri="{FF2B5EF4-FFF2-40B4-BE49-F238E27FC236}">
                <a16:creationId xmlns:a16="http://schemas.microsoft.com/office/drawing/2014/main" id="{8F55630E-B2A0-4970-964A-CD0BE3598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36860">
            <a:off x="912542" y="3335998"/>
            <a:ext cx="2964975" cy="198000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533476">
            <a:off x="783087" y="5380638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Portugal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1C1C41-4595-4C1C-90BF-EF7F7E27A2BB}"/>
              </a:ext>
            </a:extLst>
          </p:cNvPr>
          <p:cNvSpPr txBox="1"/>
          <p:nvPr/>
        </p:nvSpPr>
        <p:spPr>
          <a:xfrm>
            <a:off x="4641337" y="5562272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Grécia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A3E4326-BC6C-4C76-8526-7CF00F727B91}"/>
              </a:ext>
            </a:extLst>
          </p:cNvPr>
          <p:cNvSpPr txBox="1"/>
          <p:nvPr/>
        </p:nvSpPr>
        <p:spPr>
          <a:xfrm rot="561826">
            <a:off x="8086988" y="5521034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Croácia</a:t>
            </a:r>
          </a:p>
        </p:txBody>
      </p:sp>
    </p:spTree>
    <p:extLst>
      <p:ext uri="{BB962C8B-B14F-4D97-AF65-F5344CB8AC3E}">
        <p14:creationId xmlns:p14="http://schemas.microsoft.com/office/powerpoint/2010/main" val="264157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AD94AC1B-218F-42C9-92F2-5A3C1B15BD49}"/>
              </a:ext>
            </a:extLst>
          </p:cNvPr>
          <p:cNvSpPr/>
          <p:nvPr/>
        </p:nvSpPr>
        <p:spPr>
          <a:xfrm rot="343753">
            <a:off x="7533000" y="2398616"/>
            <a:ext cx="3428140" cy="2521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27802F0-3FDD-471C-BDE9-6EEAE59B0B11}"/>
              </a:ext>
            </a:extLst>
          </p:cNvPr>
          <p:cNvSpPr/>
          <p:nvPr/>
        </p:nvSpPr>
        <p:spPr>
          <a:xfrm rot="21166032">
            <a:off x="528616" y="2714116"/>
            <a:ext cx="3548021" cy="2745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72D7C82-2BB2-4DE6-AEDB-212D5808909E}"/>
              </a:ext>
            </a:extLst>
          </p:cNvPr>
          <p:cNvSpPr/>
          <p:nvPr/>
        </p:nvSpPr>
        <p:spPr>
          <a:xfrm rot="21166032">
            <a:off x="4096621" y="3755972"/>
            <a:ext cx="3428140" cy="2521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81599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diversidade europeia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57159" y="1547160"/>
            <a:ext cx="9814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identidade de cada povo europeu resulta numa grande diversidade cultural: </a:t>
            </a:r>
            <a:r>
              <a:rPr lang="pt-PT" b="1" dirty="0"/>
              <a:t>língua</a:t>
            </a:r>
            <a:r>
              <a:rPr lang="pt-PT" dirty="0"/>
              <a:t>, </a:t>
            </a:r>
            <a:r>
              <a:rPr lang="pt-PT" b="1" dirty="0"/>
              <a:t>costumes e tradições</a:t>
            </a:r>
            <a:r>
              <a:rPr lang="pt-PT" dirty="0"/>
              <a:t>, </a:t>
            </a:r>
            <a:r>
              <a:rPr lang="pt-PT" b="1" dirty="0"/>
              <a:t>crenças</a:t>
            </a:r>
            <a:r>
              <a:rPr lang="pt-PT" dirty="0"/>
              <a:t>, </a:t>
            </a:r>
            <a:r>
              <a:rPr lang="pt-PT" b="1" dirty="0"/>
              <a:t>gastronomia</a:t>
            </a:r>
            <a:r>
              <a:rPr lang="pt-PT" dirty="0"/>
              <a:t>... Devemos reconhecer, valorizar e respeitar essa diversidade cultural.</a:t>
            </a:r>
          </a:p>
        </p:txBody>
      </p:sp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E377622F-F7B5-423F-AA7D-5B1105BEE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068" y="5084481"/>
            <a:ext cx="988205" cy="1506761"/>
          </a:xfrm>
          <a:prstGeom prst="rect">
            <a:avLst/>
          </a:prstGeom>
        </p:spPr>
      </p:pic>
      <p:pic>
        <p:nvPicPr>
          <p:cNvPr id="5" name="Imagem 4" descr="Uma imagem com desporto, dançarino, laranja, colorido&#10;&#10;Descrição gerada automaticamente">
            <a:extLst>
              <a:ext uri="{FF2B5EF4-FFF2-40B4-BE49-F238E27FC236}">
                <a16:creationId xmlns:a16="http://schemas.microsoft.com/office/drawing/2014/main" id="{C75B619C-3899-4DAF-A89C-D31C38100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05909">
            <a:off x="645678" y="2949214"/>
            <a:ext cx="3329543" cy="2160000"/>
          </a:xfrm>
          <a:prstGeom prst="rect">
            <a:avLst/>
          </a:prstGeom>
        </p:spPr>
      </p:pic>
      <p:pic>
        <p:nvPicPr>
          <p:cNvPr id="3" name="Imagem 2" descr="Uma imagem com terra, edifício, exterior, grupo&#10;&#10;Descrição gerada automaticamente">
            <a:extLst>
              <a:ext uri="{FF2B5EF4-FFF2-40B4-BE49-F238E27FC236}">
                <a16:creationId xmlns:a16="http://schemas.microsoft.com/office/drawing/2014/main" id="{6974E6B4-673B-42F1-A82B-684F731BD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7833">
            <a:off x="7617878" y="2468874"/>
            <a:ext cx="3258383" cy="2160000"/>
          </a:xfrm>
          <a:prstGeom prst="rect">
            <a:avLst/>
          </a:prstGeom>
        </p:spPr>
      </p:pic>
      <p:pic>
        <p:nvPicPr>
          <p:cNvPr id="12" name="Imagem 11" descr="Uma imagem com prato, alimentação, mesa, louça&#10;&#10;Descrição gerada automaticamente">
            <a:extLst>
              <a:ext uri="{FF2B5EF4-FFF2-40B4-BE49-F238E27FC236}">
                <a16:creationId xmlns:a16="http://schemas.microsoft.com/office/drawing/2014/main" id="{EC5E38B2-8AC9-4DE3-97DF-11F084980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55233">
            <a:off x="4184450" y="3827134"/>
            <a:ext cx="324457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4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pessoa, propriedade, homem, pose&#10;&#10;Descrição gerada automaticamente">
            <a:extLst>
              <a:ext uri="{FF2B5EF4-FFF2-40B4-BE49-F238E27FC236}">
                <a16:creationId xmlns:a16="http://schemas.microsoft.com/office/drawing/2014/main" id="{BC0EC347-E80D-4DCE-9F16-E3885CFC25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01872" y="2722736"/>
            <a:ext cx="2231944" cy="17925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língua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145177" y="2109962"/>
            <a:ext cx="981414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pt-PT" dirty="0"/>
              <a:t>Em toda a Europa fala-se mais de 60 línguas e dialetos. Clica nas imagens e descobre algumas dessas línguas.</a:t>
            </a:r>
          </a:p>
        </p:txBody>
      </p:sp>
      <p:pic>
        <p:nvPicPr>
          <p:cNvPr id="11" name="Imagem 10" descr="Uma imagem com pessoa&#10;&#10;Descrição gerada automaticamente">
            <a:extLst>
              <a:ext uri="{FF2B5EF4-FFF2-40B4-BE49-F238E27FC236}">
                <a16:creationId xmlns:a16="http://schemas.microsoft.com/office/drawing/2014/main" id="{8E32B7B6-A8D9-483A-97DC-093355ACE9A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24612" y="2538845"/>
            <a:ext cx="1417228" cy="1866755"/>
          </a:xfrm>
          <a:prstGeom prst="rect">
            <a:avLst/>
          </a:prstGeom>
        </p:spPr>
      </p:pic>
      <p:pic>
        <p:nvPicPr>
          <p:cNvPr id="15" name="Imagem 14" descr="Uma imagem com pessoa, propriedade, listrado&#10;&#10;Descrição gerada automaticamente">
            <a:extLst>
              <a:ext uri="{FF2B5EF4-FFF2-40B4-BE49-F238E27FC236}">
                <a16:creationId xmlns:a16="http://schemas.microsoft.com/office/drawing/2014/main" id="{594DD8CD-CDEE-4630-A638-A6B40ADC86A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63363" y="2778111"/>
            <a:ext cx="933812" cy="1620000"/>
          </a:xfrm>
          <a:prstGeom prst="rect">
            <a:avLst/>
          </a:prstGeom>
        </p:spPr>
      </p:pic>
      <p:pic>
        <p:nvPicPr>
          <p:cNvPr id="19" name="Imagem 18" descr="Uma imagem com pessoa, amarelo&#10;&#10;Descrição gerada automaticamente">
            <a:extLst>
              <a:ext uri="{FF2B5EF4-FFF2-40B4-BE49-F238E27FC236}">
                <a16:creationId xmlns:a16="http://schemas.microsoft.com/office/drawing/2014/main" id="{69A1D971-9DCA-4294-993F-61D6B6B2587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11511" y="4728808"/>
            <a:ext cx="1364964" cy="1620000"/>
          </a:xfrm>
          <a:prstGeom prst="rect">
            <a:avLst/>
          </a:prstGeom>
        </p:spPr>
      </p:pic>
      <p:pic>
        <p:nvPicPr>
          <p:cNvPr id="22" name="Imagem 21" descr="Uma imagem com pessoa, propriedade, pose, macho&#10;&#10;Descrição gerada automaticamente">
            <a:extLst>
              <a:ext uri="{FF2B5EF4-FFF2-40B4-BE49-F238E27FC236}">
                <a16:creationId xmlns:a16="http://schemas.microsoft.com/office/drawing/2014/main" id="{14EB9DB4-04F8-4289-8E0C-30742E6C1EA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949710" y="4700836"/>
            <a:ext cx="1779699" cy="1620000"/>
          </a:xfrm>
          <a:prstGeom prst="rect">
            <a:avLst/>
          </a:prstGeom>
        </p:spPr>
      </p:pic>
      <p:pic>
        <p:nvPicPr>
          <p:cNvPr id="25" name="Imagem 24" descr="Uma imagem com pessoa, vermelho&#10;&#10;Descrição gerada automaticamente">
            <a:extLst>
              <a:ext uri="{FF2B5EF4-FFF2-40B4-BE49-F238E27FC236}">
                <a16:creationId xmlns:a16="http://schemas.microsoft.com/office/drawing/2014/main" id="{EF2F3ACD-DD54-481D-987B-BFB5165BD01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37341" y="4700836"/>
            <a:ext cx="1260470" cy="1620000"/>
          </a:xfrm>
          <a:prstGeom prst="rect">
            <a:avLst/>
          </a:prstGeom>
        </p:spPr>
      </p:pic>
      <p:pic>
        <p:nvPicPr>
          <p:cNvPr id="3" name="Imagem 2" descr="Uma imagem com pessoa, homem, propriedade, mão&#10;&#10;Descrição gerada automaticamente">
            <a:extLst>
              <a:ext uri="{FF2B5EF4-FFF2-40B4-BE49-F238E27FC236}">
                <a16:creationId xmlns:a16="http://schemas.microsoft.com/office/drawing/2014/main" id="{2FB6BA87-B5D5-4B5D-9929-512C7222908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71647" y="4728808"/>
            <a:ext cx="1554464" cy="1620000"/>
          </a:xfrm>
          <a:prstGeom prst="rect">
            <a:avLst/>
          </a:prstGeom>
        </p:spPr>
      </p:pic>
      <p:pic>
        <p:nvPicPr>
          <p:cNvPr id="9" name="Imagem 8" descr="Uma imagem com pessoa, propriedade, pose&#10;&#10;Descrição gerada automaticamente">
            <a:extLst>
              <a:ext uri="{FF2B5EF4-FFF2-40B4-BE49-F238E27FC236}">
                <a16:creationId xmlns:a16="http://schemas.microsoft.com/office/drawing/2014/main" id="{59F32AF9-FA2F-48FE-BB47-1A7A4CF9502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771826" y="2770951"/>
            <a:ext cx="1044333" cy="1620000"/>
          </a:xfrm>
          <a:prstGeom prst="rect">
            <a:avLst/>
          </a:prstGeom>
        </p:spPr>
      </p:pic>
      <p:pic>
        <p:nvPicPr>
          <p:cNvPr id="14" name="Imagem 13" descr="Uma imagem com pessoa, propriedade, jovem, pose&#10;&#10;Descrição gerada automaticamente">
            <a:extLst>
              <a:ext uri="{FF2B5EF4-FFF2-40B4-BE49-F238E27FC236}">
                <a16:creationId xmlns:a16="http://schemas.microsoft.com/office/drawing/2014/main" id="{F8E29A8F-DD37-4650-965C-81A7B4916D2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800212" y="4700836"/>
            <a:ext cx="1449700" cy="1620000"/>
          </a:xfrm>
          <a:prstGeom prst="rect">
            <a:avLst/>
          </a:prstGeom>
        </p:spPr>
      </p:pic>
      <p:pic>
        <p:nvPicPr>
          <p:cNvPr id="16" name="eu falo português">
            <a:hlinkClick r:id="" action="ppaction://media"/>
            <a:extLst>
              <a:ext uri="{FF2B5EF4-FFF2-40B4-BE49-F238E27FC236}">
                <a16:creationId xmlns:a16="http://schemas.microsoft.com/office/drawing/2014/main" id="{02FE2D99-9614-4BF7-A4BB-9268F95EEB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752927" y="4121700"/>
            <a:ext cx="293752" cy="293752"/>
          </a:xfrm>
          <a:prstGeom prst="rect">
            <a:avLst/>
          </a:prstGeom>
        </p:spPr>
      </p:pic>
      <p:pic>
        <p:nvPicPr>
          <p:cNvPr id="18" name="ich spreche Deutsch">
            <a:hlinkClick r:id="" action="ppaction://media"/>
            <a:extLst>
              <a:ext uri="{FF2B5EF4-FFF2-40B4-BE49-F238E27FC236}">
                <a16:creationId xmlns:a16="http://schemas.microsoft.com/office/drawing/2014/main" id="{46FF454A-9371-4CCC-862A-EDC03E6CD5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000240" y="5939724"/>
            <a:ext cx="314960" cy="314960"/>
          </a:xfrm>
          <a:prstGeom prst="rect">
            <a:avLst/>
          </a:prstGeom>
        </p:spPr>
      </p:pic>
      <p:pic>
        <p:nvPicPr>
          <p:cNvPr id="21" name="Imagem 20" descr="Uma imagem com pessoa&#10;&#10;Descrição gerada automaticamente">
            <a:extLst>
              <a:ext uri="{FF2B5EF4-FFF2-40B4-BE49-F238E27FC236}">
                <a16:creationId xmlns:a16="http://schemas.microsoft.com/office/drawing/2014/main" id="{9397A4E2-032B-43B2-841A-69509B70413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770276" y="2805675"/>
            <a:ext cx="1311324" cy="1620000"/>
          </a:xfrm>
          <a:prstGeom prst="rect">
            <a:avLst/>
          </a:prstGeom>
        </p:spPr>
      </p:pic>
      <p:pic>
        <p:nvPicPr>
          <p:cNvPr id="23" name="I speak english">
            <a:hlinkClick r:id="" action="ppaction://media"/>
            <a:extLst>
              <a:ext uri="{FF2B5EF4-FFF2-40B4-BE49-F238E27FC236}">
                <a16:creationId xmlns:a16="http://schemas.microsoft.com/office/drawing/2014/main" id="{0DEE7968-9271-4C7B-BF15-976CF939E83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246430" y="4042718"/>
            <a:ext cx="382957" cy="382957"/>
          </a:xfrm>
          <a:prstGeom prst="rect">
            <a:avLst/>
          </a:prstGeom>
        </p:spPr>
      </p:pic>
      <p:pic>
        <p:nvPicPr>
          <p:cNvPr id="24" name="Ik spreek Nederlands">
            <a:hlinkClick r:id="" action="ppaction://media"/>
            <a:extLst>
              <a:ext uri="{FF2B5EF4-FFF2-40B4-BE49-F238E27FC236}">
                <a16:creationId xmlns:a16="http://schemas.microsoft.com/office/drawing/2014/main" id="{E333269A-DEE1-471D-A487-FD7250D9E75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792151" y="5986675"/>
            <a:ext cx="282150" cy="282150"/>
          </a:xfrm>
          <a:prstGeom prst="rect">
            <a:avLst/>
          </a:prstGeom>
        </p:spPr>
      </p:pic>
      <p:pic>
        <p:nvPicPr>
          <p:cNvPr id="27" name="io parlo italiano">
            <a:hlinkClick r:id="" action="ppaction://media"/>
            <a:extLst>
              <a:ext uri="{FF2B5EF4-FFF2-40B4-BE49-F238E27FC236}">
                <a16:creationId xmlns:a16="http://schemas.microsoft.com/office/drawing/2014/main" id="{2A79BF63-4D35-4CC2-923C-69BFA8D288B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831755" y="4097198"/>
            <a:ext cx="276017" cy="276017"/>
          </a:xfrm>
          <a:prstGeom prst="rect">
            <a:avLst/>
          </a:prstGeom>
        </p:spPr>
      </p:pic>
      <p:pic>
        <p:nvPicPr>
          <p:cNvPr id="29" name="Ja mówie po polsku">
            <a:hlinkClick r:id="" action="ppaction://media"/>
            <a:extLst>
              <a:ext uri="{FF2B5EF4-FFF2-40B4-BE49-F238E27FC236}">
                <a16:creationId xmlns:a16="http://schemas.microsoft.com/office/drawing/2014/main" id="{ECB598EA-7F07-4A4C-A182-4DB74883CC1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707229" y="5959792"/>
            <a:ext cx="335915" cy="335915"/>
          </a:xfrm>
          <a:prstGeom prst="rect">
            <a:avLst/>
          </a:prstGeom>
        </p:spPr>
      </p:pic>
      <p:pic>
        <p:nvPicPr>
          <p:cNvPr id="30" name="je parle français">
            <a:hlinkClick r:id="" action="ppaction://media"/>
            <a:extLst>
              <a:ext uri="{FF2B5EF4-FFF2-40B4-BE49-F238E27FC236}">
                <a16:creationId xmlns:a16="http://schemas.microsoft.com/office/drawing/2014/main" id="{8042204A-EF2F-4F40-81DD-414D9B555A5B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120150" y="5944310"/>
            <a:ext cx="305788" cy="305788"/>
          </a:xfrm>
          <a:prstGeom prst="rect">
            <a:avLst/>
          </a:prstGeom>
        </p:spPr>
      </p:pic>
      <p:pic>
        <p:nvPicPr>
          <p:cNvPr id="31" name="я розмовляю українською">
            <a:hlinkClick r:id="" action="ppaction://media"/>
            <a:extLst>
              <a:ext uri="{FF2B5EF4-FFF2-40B4-BE49-F238E27FC236}">
                <a16:creationId xmlns:a16="http://schemas.microsoft.com/office/drawing/2014/main" id="{53D3B6EA-D0BE-4B8C-8CD1-E3C3A56EE4B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556906" y="5986674"/>
            <a:ext cx="324947" cy="324947"/>
          </a:xfrm>
          <a:prstGeom prst="rect">
            <a:avLst/>
          </a:prstGeom>
        </p:spPr>
      </p:pic>
      <p:pic>
        <p:nvPicPr>
          <p:cNvPr id="32" name="Μιλάω ελληνικά">
            <a:hlinkClick r:id="" action="ppaction://media"/>
            <a:extLst>
              <a:ext uri="{FF2B5EF4-FFF2-40B4-BE49-F238E27FC236}">
                <a16:creationId xmlns:a16="http://schemas.microsoft.com/office/drawing/2014/main" id="{10657B2C-FD63-42E2-AA46-B93A255D7F37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792950" y="4012705"/>
            <a:ext cx="274638" cy="274638"/>
          </a:xfrm>
          <a:prstGeom prst="rect">
            <a:avLst/>
          </a:prstGeom>
        </p:spPr>
      </p:pic>
      <p:pic>
        <p:nvPicPr>
          <p:cNvPr id="33" name="yo hablo castellano">
            <a:hlinkClick r:id="" action="ppaction://media"/>
            <a:extLst>
              <a:ext uri="{FF2B5EF4-FFF2-40B4-BE49-F238E27FC236}">
                <a16:creationId xmlns:a16="http://schemas.microsoft.com/office/drawing/2014/main" id="{6A5D0A2F-50FC-4FAB-B57A-D9A4AB828C4D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150911" y="4021461"/>
            <a:ext cx="339414" cy="33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88590D10-AA9F-4C95-A0A8-D6CC1370A8BA}"/>
              </a:ext>
            </a:extLst>
          </p:cNvPr>
          <p:cNvSpPr/>
          <p:nvPr/>
        </p:nvSpPr>
        <p:spPr>
          <a:xfrm rot="21091993">
            <a:off x="8509951" y="1813842"/>
            <a:ext cx="3319646" cy="2941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A2D41E-405C-44A5-ABC4-BDFD85A08FD7}"/>
              </a:ext>
            </a:extLst>
          </p:cNvPr>
          <p:cNvSpPr/>
          <p:nvPr/>
        </p:nvSpPr>
        <p:spPr>
          <a:xfrm rot="428736">
            <a:off x="4615529" y="2431966"/>
            <a:ext cx="3737344" cy="29381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015EAD-12D0-4096-970E-0557D2691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7329">
            <a:off x="8588460" y="1930726"/>
            <a:ext cx="3168915" cy="23400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0F2C3134-574D-45F4-870B-1425BAF30C82}"/>
              </a:ext>
            </a:extLst>
          </p:cNvPr>
          <p:cNvSpPr/>
          <p:nvPr/>
        </p:nvSpPr>
        <p:spPr>
          <a:xfrm rot="21166032">
            <a:off x="657963" y="2080225"/>
            <a:ext cx="3737344" cy="29381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&lt;v</a:t>
            </a:r>
          </a:p>
        </p:txBody>
      </p:sp>
      <p:pic>
        <p:nvPicPr>
          <p:cNvPr id="5" name="Imagem 4" descr="Uma imagem com desporto, dançarino, laranja, colorido&#10;&#10;Descrição gerada automaticamente">
            <a:extLst>
              <a:ext uri="{FF2B5EF4-FFF2-40B4-BE49-F238E27FC236}">
                <a16:creationId xmlns:a16="http://schemas.microsoft.com/office/drawing/2014/main" id="{11FC8F29-789B-4A10-A259-1751495A1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58500">
            <a:off x="705302" y="2202854"/>
            <a:ext cx="3607005" cy="23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Festividades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Imagem 8" descr="Uma imagem com terra, edifício, exterior, grupo&#10;&#10;Descrição gerada automaticamente">
            <a:extLst>
              <a:ext uri="{FF2B5EF4-FFF2-40B4-BE49-F238E27FC236}">
                <a16:creationId xmlns:a16="http://schemas.microsoft.com/office/drawing/2014/main" id="{14B59107-32C3-4833-B490-2CFA2778C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4636">
            <a:off x="4719244" y="2576835"/>
            <a:ext cx="3529915" cy="234000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7EE4DFF-0AC6-4EE0-AC01-A4017592C428}"/>
              </a:ext>
            </a:extLst>
          </p:cNvPr>
          <p:cNvSpPr txBox="1"/>
          <p:nvPr/>
        </p:nvSpPr>
        <p:spPr>
          <a:xfrm rot="21185448">
            <a:off x="1324595" y="4578082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Oktoberfest</a:t>
            </a:r>
            <a:endParaRPr lang="pt-PT" sz="1400" b="1" dirty="0"/>
          </a:p>
          <a:p>
            <a:pPr algn="ctr"/>
            <a:r>
              <a:rPr lang="pt-PT" sz="1200" dirty="0"/>
              <a:t>Alemanha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467577E-2358-4073-8DFC-144570298565}"/>
              </a:ext>
            </a:extLst>
          </p:cNvPr>
          <p:cNvSpPr txBox="1"/>
          <p:nvPr/>
        </p:nvSpPr>
        <p:spPr>
          <a:xfrm rot="372816">
            <a:off x="4878876" y="4918615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Palio </a:t>
            </a:r>
            <a:r>
              <a:rPr lang="pt-PT" sz="1400" b="1" dirty="0" err="1"/>
              <a:t>di</a:t>
            </a:r>
            <a:r>
              <a:rPr lang="pt-PT" sz="1400" b="1" dirty="0"/>
              <a:t> Siena</a:t>
            </a:r>
          </a:p>
          <a:p>
            <a:pPr algn="ctr"/>
            <a:r>
              <a:rPr lang="pt-PT" sz="1200" dirty="0"/>
              <a:t>Itália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EF02626-4708-4CE1-AA8F-A5063DAE4873}"/>
              </a:ext>
            </a:extLst>
          </p:cNvPr>
          <p:cNvSpPr txBox="1"/>
          <p:nvPr/>
        </p:nvSpPr>
        <p:spPr>
          <a:xfrm rot="21125032">
            <a:off x="8907996" y="4251608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Dia de Reis</a:t>
            </a:r>
          </a:p>
          <a:p>
            <a:pPr algn="ctr"/>
            <a:r>
              <a:rPr lang="pt-PT" sz="1200" dirty="0"/>
              <a:t>Espanha</a:t>
            </a:r>
          </a:p>
        </p:txBody>
      </p:sp>
    </p:spTree>
    <p:extLst>
      <p:ext uri="{BB962C8B-B14F-4D97-AF65-F5344CB8AC3E}">
        <p14:creationId xmlns:p14="http://schemas.microsoft.com/office/powerpoint/2010/main" val="368853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4" grpId="0" animBg="1"/>
      <p:bldP spid="7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D11BF25E-E73F-4C06-8DAE-09BB8AA90860}"/>
              </a:ext>
            </a:extLst>
          </p:cNvPr>
          <p:cNvSpPr/>
          <p:nvPr/>
        </p:nvSpPr>
        <p:spPr>
          <a:xfrm rot="20852056">
            <a:off x="319193" y="2651828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C4351BE-7EB3-4468-9B19-730CBDB15E22}"/>
              </a:ext>
            </a:extLst>
          </p:cNvPr>
          <p:cNvSpPr/>
          <p:nvPr/>
        </p:nvSpPr>
        <p:spPr>
          <a:xfrm rot="200893">
            <a:off x="4177648" y="2322251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EEFF654-111F-44C7-A875-8CC5DADAAE60}"/>
              </a:ext>
            </a:extLst>
          </p:cNvPr>
          <p:cNvSpPr/>
          <p:nvPr/>
        </p:nvSpPr>
        <p:spPr>
          <a:xfrm rot="591595">
            <a:off x="7950191" y="2768001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Festividades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pessoa, exterior, grupo, pose&#10;&#10;Descrição gerada automaticamente">
            <a:extLst>
              <a:ext uri="{FF2B5EF4-FFF2-40B4-BE49-F238E27FC236}">
                <a16:creationId xmlns:a16="http://schemas.microsoft.com/office/drawing/2014/main" id="{1E77AC85-8603-486C-B3F4-9B927AC9C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8269">
            <a:off x="8161959" y="2976813"/>
            <a:ext cx="3514398" cy="2340000"/>
          </a:xfrm>
          <a:prstGeom prst="rect">
            <a:avLst/>
          </a:prstGeom>
        </p:spPr>
      </p:pic>
      <p:pic>
        <p:nvPicPr>
          <p:cNvPr id="5" name="Imagem 4" descr="Uma imagem com edifício, exterior, água, desporto&#10;&#10;Descrição gerada automaticamente">
            <a:extLst>
              <a:ext uri="{FF2B5EF4-FFF2-40B4-BE49-F238E27FC236}">
                <a16:creationId xmlns:a16="http://schemas.microsoft.com/office/drawing/2014/main" id="{5ECB8A22-F501-425D-B223-B878EDC52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4614">
            <a:off x="399646" y="2778541"/>
            <a:ext cx="3508020" cy="2340000"/>
          </a:xfrm>
          <a:prstGeom prst="rect">
            <a:avLst/>
          </a:prstGeom>
        </p:spPr>
      </p:pic>
      <p:pic>
        <p:nvPicPr>
          <p:cNvPr id="9" name="Imagem 8" descr="Uma imagem com exterior, neve, natação, desporto aquático&#10;&#10;Descrição gerada automaticamente">
            <a:extLst>
              <a:ext uri="{FF2B5EF4-FFF2-40B4-BE49-F238E27FC236}">
                <a16:creationId xmlns:a16="http://schemas.microsoft.com/office/drawing/2014/main" id="{A5F70D4B-4BF5-45F5-8CC2-ED2332DB5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3878">
            <a:off x="4333621" y="2464537"/>
            <a:ext cx="3508020" cy="2340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1C67687-CDD6-4B70-A1F0-1ACAA44BE622}"/>
              </a:ext>
            </a:extLst>
          </p:cNvPr>
          <p:cNvSpPr txBox="1"/>
          <p:nvPr/>
        </p:nvSpPr>
        <p:spPr>
          <a:xfrm rot="20903975">
            <a:off x="1032380" y="5157842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Carnaval de Veneza</a:t>
            </a:r>
          </a:p>
          <a:p>
            <a:pPr algn="ctr"/>
            <a:r>
              <a:rPr lang="pt-PT" sz="1200" dirty="0"/>
              <a:t>Itália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0E5F34-7238-4E42-B7D3-10A1A94D776C}"/>
              </a:ext>
            </a:extLst>
          </p:cNvPr>
          <p:cNvSpPr txBox="1"/>
          <p:nvPr/>
        </p:nvSpPr>
        <p:spPr>
          <a:xfrm rot="275998">
            <a:off x="4567171" y="4881119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Dia de São Jordão</a:t>
            </a:r>
          </a:p>
          <a:p>
            <a:pPr algn="ctr"/>
            <a:r>
              <a:rPr lang="pt-PT" sz="1200" dirty="0"/>
              <a:t>Bulgária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5E0CCC4-FEB0-41F0-99C7-D00A964474AA}"/>
              </a:ext>
            </a:extLst>
          </p:cNvPr>
          <p:cNvSpPr txBox="1"/>
          <p:nvPr/>
        </p:nvSpPr>
        <p:spPr>
          <a:xfrm rot="568279">
            <a:off x="8278831" y="5334802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Dia de São Patrício</a:t>
            </a:r>
          </a:p>
          <a:p>
            <a:pPr algn="ctr"/>
            <a:r>
              <a:rPr lang="pt-PT" sz="1200" dirty="0"/>
              <a:t>Irlanda</a:t>
            </a:r>
          </a:p>
        </p:txBody>
      </p:sp>
    </p:spTree>
    <p:extLst>
      <p:ext uri="{BB962C8B-B14F-4D97-AF65-F5344CB8AC3E}">
        <p14:creationId xmlns:p14="http://schemas.microsoft.com/office/powerpoint/2010/main" val="253480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3" grpId="0" animBg="1"/>
      <p:bldP spid="7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21150520">
            <a:off x="8085512" y="2172974"/>
            <a:ext cx="3415919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194210" y="2172974"/>
            <a:ext cx="3812564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Gastronomia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alimentação, louça, prato, preto&#10;&#10;Descrição gerada automaticamente">
            <a:extLst>
              <a:ext uri="{FF2B5EF4-FFF2-40B4-BE49-F238E27FC236}">
                <a16:creationId xmlns:a16="http://schemas.microsoft.com/office/drawing/2014/main" id="{4DC5F623-FEE2-41BB-9EF5-798A39CBA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8099">
            <a:off x="8127209" y="2403501"/>
            <a:ext cx="3244577" cy="2160000"/>
          </a:xfrm>
          <a:prstGeom prst="rect">
            <a:avLst/>
          </a:prstGeom>
        </p:spPr>
      </p:pic>
      <p:pic>
        <p:nvPicPr>
          <p:cNvPr id="8" name="Imagem 7" descr="Uma imagem com alimentação, prato&#10;&#10;Descrição gerada automaticamente">
            <a:extLst>
              <a:ext uri="{FF2B5EF4-FFF2-40B4-BE49-F238E27FC236}">
                <a16:creationId xmlns:a16="http://schemas.microsoft.com/office/drawing/2014/main" id="{6B785D42-70C1-4930-B9A2-F1D2FB3D1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647" y="2349000"/>
            <a:ext cx="3252706" cy="2160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238003">
            <a:off x="526839" y="2159345"/>
            <a:ext cx="3567293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pic>
        <p:nvPicPr>
          <p:cNvPr id="10" name="Imagem 9" descr="Uma imagem com piza, alimentação, louça, de madeira&#10;&#10;Descrição gerada automaticamente">
            <a:extLst>
              <a:ext uri="{FF2B5EF4-FFF2-40B4-BE49-F238E27FC236}">
                <a16:creationId xmlns:a16="http://schemas.microsoft.com/office/drawing/2014/main" id="{53405107-607C-4C79-A174-9E4D84DA5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3360">
            <a:off x="690569" y="2303782"/>
            <a:ext cx="3244577" cy="2160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297309">
            <a:off x="706454" y="4438989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Piza</a:t>
            </a:r>
          </a:p>
          <a:p>
            <a:pPr algn="ctr"/>
            <a:r>
              <a:rPr lang="pt-PT" sz="1200" dirty="0"/>
              <a:t>Itália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27871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Bacalhau</a:t>
            </a:r>
          </a:p>
          <a:p>
            <a:pPr algn="ctr"/>
            <a:r>
              <a:rPr lang="pt-PT" sz="1200" dirty="0"/>
              <a:t>Portugal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21182425">
            <a:off x="8569615" y="452539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Paelha</a:t>
            </a:r>
          </a:p>
          <a:p>
            <a:pPr algn="ctr"/>
            <a:r>
              <a:rPr lang="pt-PT" sz="1200" dirty="0"/>
              <a:t>Espanha</a:t>
            </a:r>
          </a:p>
        </p:txBody>
      </p:sp>
      <p:pic>
        <p:nvPicPr>
          <p:cNvPr id="4" name="Imagem 3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8ADBF34D-161C-46B4-A3EA-4CDFDCD6D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160" y="498545"/>
            <a:ext cx="1521710" cy="159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294869">
            <a:off x="8085512" y="2159380"/>
            <a:ext cx="3415919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328126" y="2172974"/>
            <a:ext cx="3508485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Gastronomia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21390604">
            <a:off x="526839" y="2159345"/>
            <a:ext cx="3567293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21418766">
            <a:off x="870485" y="449599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Moussels</a:t>
            </a:r>
            <a:r>
              <a:rPr lang="pt-PT" sz="1400" b="1" dirty="0"/>
              <a:t> (mexilhões)</a:t>
            </a:r>
          </a:p>
          <a:p>
            <a:pPr algn="ctr"/>
            <a:r>
              <a:rPr lang="pt-PT" sz="1200" dirty="0"/>
              <a:t>Bélgica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27871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Baklava</a:t>
            </a:r>
            <a:endParaRPr lang="pt-PT" sz="1400" b="1" dirty="0"/>
          </a:p>
          <a:p>
            <a:pPr algn="ctr"/>
            <a:r>
              <a:rPr lang="pt-PT" sz="1200" dirty="0"/>
              <a:t>Turquia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287824">
            <a:off x="8372530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Goulash</a:t>
            </a:r>
          </a:p>
          <a:p>
            <a:pPr algn="ctr"/>
            <a:r>
              <a:rPr lang="pt-PT" sz="1200" dirty="0"/>
              <a:t>Hungria</a:t>
            </a:r>
          </a:p>
        </p:txBody>
      </p:sp>
      <p:pic>
        <p:nvPicPr>
          <p:cNvPr id="4" name="Imagem 3" descr="Uma imagem com prato, alimentação, mesa, louça&#10;&#10;Descrição gerada automaticamente">
            <a:extLst>
              <a:ext uri="{FF2B5EF4-FFF2-40B4-BE49-F238E27FC236}">
                <a16:creationId xmlns:a16="http://schemas.microsoft.com/office/drawing/2014/main" id="{3263563C-C07B-44C6-B42D-1C79CFB81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808" y="2335990"/>
            <a:ext cx="3244577" cy="2160000"/>
          </a:xfrm>
          <a:prstGeom prst="rect">
            <a:avLst/>
          </a:prstGeom>
        </p:spPr>
      </p:pic>
      <p:pic>
        <p:nvPicPr>
          <p:cNvPr id="3" name="Imagem 2" descr="Uma imagem com alimentação, refeição&#10;&#10;Descrição gerada automaticamente">
            <a:extLst>
              <a:ext uri="{FF2B5EF4-FFF2-40B4-BE49-F238E27FC236}">
                <a16:creationId xmlns:a16="http://schemas.microsoft.com/office/drawing/2014/main" id="{ECBCA33D-0937-434A-9407-DCE69BF4F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8449">
            <a:off x="722473" y="2249915"/>
            <a:ext cx="3251587" cy="2165015"/>
          </a:xfrm>
          <a:prstGeom prst="rect">
            <a:avLst/>
          </a:prstGeom>
        </p:spPr>
      </p:pic>
      <p:pic>
        <p:nvPicPr>
          <p:cNvPr id="6" name="Imagem 5" descr="Uma imagem com alimentação, vegetal, carne, panela&#10;&#10;Descrição gerada automaticamente">
            <a:extLst>
              <a:ext uri="{FF2B5EF4-FFF2-40B4-BE49-F238E27FC236}">
                <a16:creationId xmlns:a16="http://schemas.microsoft.com/office/drawing/2014/main" id="{022D9848-BAD1-4113-B8F5-35D3EAE02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7717">
            <a:off x="8224063" y="2352131"/>
            <a:ext cx="3127396" cy="2087537"/>
          </a:xfrm>
          <a:prstGeom prst="rect">
            <a:avLst/>
          </a:prstGeom>
        </p:spPr>
      </p:pic>
      <p:pic>
        <p:nvPicPr>
          <p:cNvPr id="13" name="Imagem 12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F2094B15-E97F-4A23-8FAA-B89FE4E5C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160" y="498545"/>
            <a:ext cx="1521710" cy="159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7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7" grpId="0"/>
      <p:bldP spid="11" grpId="0" animBg="1"/>
      <p:bldP spid="12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183473">
            <a:off x="8085512" y="2172974"/>
            <a:ext cx="3415919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328126" y="2172974"/>
            <a:ext cx="3508485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Gastronomia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435120">
            <a:off x="545226" y="2159345"/>
            <a:ext cx="3567293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431524">
            <a:off x="870485" y="449599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Wurzt</a:t>
            </a:r>
            <a:endParaRPr lang="pt-PT" sz="1400" b="1" dirty="0"/>
          </a:p>
          <a:p>
            <a:pPr algn="ctr"/>
            <a:r>
              <a:rPr lang="pt-PT" sz="1200" dirty="0"/>
              <a:t>Alemanha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16014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Moussaka</a:t>
            </a:r>
            <a:endParaRPr lang="pt-PT" sz="1400" b="1" dirty="0"/>
          </a:p>
          <a:p>
            <a:pPr algn="ctr"/>
            <a:r>
              <a:rPr lang="pt-PT" sz="1200" dirty="0"/>
              <a:t>Grécia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178929">
            <a:off x="8372530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Fondue</a:t>
            </a:r>
          </a:p>
          <a:p>
            <a:pPr algn="ctr"/>
            <a:r>
              <a:rPr lang="pt-PT" sz="1200" dirty="0"/>
              <a:t>Suíça</a:t>
            </a:r>
          </a:p>
        </p:txBody>
      </p:sp>
      <p:pic>
        <p:nvPicPr>
          <p:cNvPr id="3" name="Imagem 2" descr="Uma imagem com chávena, prato, alimentação, louça&#10;&#10;Descrição gerada automaticamente">
            <a:extLst>
              <a:ext uri="{FF2B5EF4-FFF2-40B4-BE49-F238E27FC236}">
                <a16:creationId xmlns:a16="http://schemas.microsoft.com/office/drawing/2014/main" id="{8E823120-0DA9-494B-8A59-D64BCC07F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3725">
            <a:off x="8171182" y="2287712"/>
            <a:ext cx="3244577" cy="2160000"/>
          </a:xfrm>
          <a:prstGeom prst="rect">
            <a:avLst/>
          </a:prstGeom>
        </p:spPr>
      </p:pic>
      <p:pic>
        <p:nvPicPr>
          <p:cNvPr id="6" name="Imagem 5" descr="Uma imagem com prato, alimentação, pedaço, louça&#10;&#10;Descrição gerada automaticamente">
            <a:extLst>
              <a:ext uri="{FF2B5EF4-FFF2-40B4-BE49-F238E27FC236}">
                <a16:creationId xmlns:a16="http://schemas.microsoft.com/office/drawing/2014/main" id="{5498BA18-9530-47E2-A5CC-096F715A0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778" y="2349000"/>
            <a:ext cx="3244577" cy="2160000"/>
          </a:xfrm>
          <a:prstGeom prst="rect">
            <a:avLst/>
          </a:prstGeom>
        </p:spPr>
      </p:pic>
      <p:pic>
        <p:nvPicPr>
          <p:cNvPr id="4" name="Imagem 3" descr="Uma imagem com alimentação, prato, refeição, obra-prima&#10;&#10;Descrição gerada automaticamente">
            <a:extLst>
              <a:ext uri="{FF2B5EF4-FFF2-40B4-BE49-F238E27FC236}">
                <a16:creationId xmlns:a16="http://schemas.microsoft.com/office/drawing/2014/main" id="{A4AF0E15-3470-4206-92B2-DB1EA252E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75557">
            <a:off x="711214" y="2265777"/>
            <a:ext cx="3326596" cy="2203870"/>
          </a:xfrm>
          <a:prstGeom prst="rect">
            <a:avLst/>
          </a:prstGeom>
        </p:spPr>
      </p:pic>
      <p:pic>
        <p:nvPicPr>
          <p:cNvPr id="13" name="Imagem 12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38F5569A-B5F6-4202-9A3C-75B61F2E5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160" y="498545"/>
            <a:ext cx="1521710" cy="159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9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7" grpId="0"/>
      <p:bldP spid="11" grpId="0" animBg="1"/>
      <p:bldP spid="12" grpId="0"/>
      <p:bldP spid="16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183473">
            <a:off x="8085512" y="2172974"/>
            <a:ext cx="3415919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328127" y="2172974"/>
            <a:ext cx="3454714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Monumentos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435120">
            <a:off x="545226" y="2114913"/>
            <a:ext cx="3567293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431524">
            <a:off x="573759" y="4437555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Torre de Belém</a:t>
            </a:r>
          </a:p>
          <a:p>
            <a:pPr algn="ctr"/>
            <a:r>
              <a:rPr lang="pt-PT" sz="1200" dirty="0"/>
              <a:t>Lisboa, Portugal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16014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Portão de </a:t>
            </a:r>
            <a:r>
              <a:rPr lang="pt-PT" sz="1400" b="1" dirty="0" err="1"/>
              <a:t>Brandenburg</a:t>
            </a:r>
            <a:endParaRPr lang="pt-PT" sz="1400" b="1" dirty="0"/>
          </a:p>
          <a:p>
            <a:pPr algn="ctr"/>
            <a:r>
              <a:rPr lang="pt-PT" sz="1200" dirty="0"/>
              <a:t>Berlim, Alemanha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178929">
            <a:off x="8372530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Coliseu</a:t>
            </a:r>
          </a:p>
          <a:p>
            <a:pPr algn="ctr"/>
            <a:r>
              <a:rPr lang="pt-PT" sz="1200" dirty="0"/>
              <a:t>Roma Itália</a:t>
            </a:r>
          </a:p>
        </p:txBody>
      </p:sp>
      <p:pic>
        <p:nvPicPr>
          <p:cNvPr id="4" name="Imagem 3" descr="Uma imagem com céu, exterior, edifício, arco&#10;&#10;Descrição gerada automaticamente">
            <a:extLst>
              <a:ext uri="{FF2B5EF4-FFF2-40B4-BE49-F238E27FC236}">
                <a16:creationId xmlns:a16="http://schemas.microsoft.com/office/drawing/2014/main" id="{5036AC0A-0D8D-4801-B588-20D76F6AD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897" y="2268592"/>
            <a:ext cx="3060205" cy="2293859"/>
          </a:xfrm>
          <a:prstGeom prst="rect">
            <a:avLst/>
          </a:prstGeom>
        </p:spPr>
      </p:pic>
      <p:pic>
        <p:nvPicPr>
          <p:cNvPr id="8" name="Imagem 7" descr="Uma imagem com céu, exterior, edifício, antigo&#10;&#10;Descrição gerada automaticamente">
            <a:extLst>
              <a:ext uri="{FF2B5EF4-FFF2-40B4-BE49-F238E27FC236}">
                <a16:creationId xmlns:a16="http://schemas.microsoft.com/office/drawing/2014/main" id="{EFAB2676-730A-4F86-B0CD-F0F7CDF0E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410">
            <a:off x="8188407" y="2320110"/>
            <a:ext cx="3248244" cy="2160000"/>
          </a:xfrm>
          <a:prstGeom prst="rect">
            <a:avLst/>
          </a:prstGeom>
        </p:spPr>
      </p:pic>
      <p:pic>
        <p:nvPicPr>
          <p:cNvPr id="3" name="Imagem 2" descr="Uma imagem com água, céu, exterior&#10;&#10;Descrição gerada automaticamente">
            <a:extLst>
              <a:ext uri="{FF2B5EF4-FFF2-40B4-BE49-F238E27FC236}">
                <a16:creationId xmlns:a16="http://schemas.microsoft.com/office/drawing/2014/main" id="{5DEFAD06-FEED-4373-B59F-6831D436E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74814">
            <a:off x="669786" y="2210275"/>
            <a:ext cx="3318173" cy="221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7" grpId="0"/>
      <p:bldP spid="11" grpId="0" animBg="1"/>
      <p:bldP spid="12" grpId="0"/>
      <p:bldP spid="16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183473">
            <a:off x="8086920" y="2173012"/>
            <a:ext cx="3415919" cy="28825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328127" y="2172974"/>
            <a:ext cx="3454714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Monumentos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435120">
            <a:off x="550346" y="2146662"/>
            <a:ext cx="3362013" cy="2867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431524">
            <a:off x="573759" y="4437555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Sagrada Família</a:t>
            </a:r>
          </a:p>
          <a:p>
            <a:pPr algn="ctr"/>
            <a:r>
              <a:rPr lang="pt-PT" sz="1200" dirty="0"/>
              <a:t>Barcelona, Espanha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16014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Relógio Astronómico</a:t>
            </a:r>
          </a:p>
          <a:p>
            <a:pPr algn="ctr"/>
            <a:r>
              <a:rPr lang="pt-PT" sz="1200" dirty="0"/>
              <a:t>Praga, Chéquia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178929">
            <a:off x="8251914" y="4495294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Acrópole</a:t>
            </a:r>
          </a:p>
          <a:p>
            <a:pPr algn="ctr"/>
            <a:r>
              <a:rPr lang="pt-PT" sz="1200" dirty="0"/>
              <a:t>Atenas, Grécia</a:t>
            </a:r>
          </a:p>
        </p:txBody>
      </p:sp>
      <p:pic>
        <p:nvPicPr>
          <p:cNvPr id="3" name="Imagem 2" descr="Uma imagem com céu, exterior, edifício, ruína&#10;&#10;Descrição gerada automaticamente">
            <a:extLst>
              <a:ext uri="{FF2B5EF4-FFF2-40B4-BE49-F238E27FC236}">
                <a16:creationId xmlns:a16="http://schemas.microsoft.com/office/drawing/2014/main" id="{56E2155F-640F-47C7-8B6E-8474D0689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929">
            <a:off x="8251730" y="2278470"/>
            <a:ext cx="3083479" cy="2160000"/>
          </a:xfrm>
          <a:prstGeom prst="rect">
            <a:avLst/>
          </a:prstGeom>
        </p:spPr>
      </p:pic>
      <p:pic>
        <p:nvPicPr>
          <p:cNvPr id="6" name="Imagem 5" descr="Uma imagem com exterior, céu, planta, castelo&#10;&#10;Descrição gerada automaticamente">
            <a:extLst>
              <a:ext uri="{FF2B5EF4-FFF2-40B4-BE49-F238E27FC236}">
                <a16:creationId xmlns:a16="http://schemas.microsoft.com/office/drawing/2014/main" id="{832C580E-F729-4033-BC56-635E28F01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3353">
            <a:off x="735917" y="2261568"/>
            <a:ext cx="3025024" cy="2160000"/>
          </a:xfrm>
          <a:prstGeom prst="rect">
            <a:avLst/>
          </a:prstGeom>
        </p:spPr>
      </p:pic>
      <p:pic>
        <p:nvPicPr>
          <p:cNvPr id="10" name="Imagem 9" descr="Uma imagem com texto, edifício, céu, exterior&#10;&#10;Descrição gerada automaticamente">
            <a:extLst>
              <a:ext uri="{FF2B5EF4-FFF2-40B4-BE49-F238E27FC236}">
                <a16:creationId xmlns:a16="http://schemas.microsoft.com/office/drawing/2014/main" id="{4DD94820-4AFB-4916-8A54-17C2A1636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466" y="2349000"/>
            <a:ext cx="324824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3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7" grpId="0"/>
      <p:bldP spid="11" grpId="0" animBg="1"/>
      <p:bldP spid="12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724242F6-4C3D-4D7B-85DD-F59A9E32269D}"/>
              </a:ext>
            </a:extLst>
          </p:cNvPr>
          <p:cNvSpPr/>
          <p:nvPr/>
        </p:nvSpPr>
        <p:spPr>
          <a:xfrm rot="183473">
            <a:off x="8086920" y="2173012"/>
            <a:ext cx="3415919" cy="28825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88BDC64-F02F-4B70-B16A-5CFCFCABE900}"/>
              </a:ext>
            </a:extLst>
          </p:cNvPr>
          <p:cNvSpPr/>
          <p:nvPr/>
        </p:nvSpPr>
        <p:spPr>
          <a:xfrm>
            <a:off x="4328127" y="2172974"/>
            <a:ext cx="3454714" cy="2935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Monumentos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435120">
            <a:off x="550346" y="2146662"/>
            <a:ext cx="3362013" cy="2867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431524">
            <a:off x="573759" y="4437555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Torre Eiffel</a:t>
            </a:r>
          </a:p>
          <a:p>
            <a:pPr algn="ctr"/>
            <a:r>
              <a:rPr lang="pt-PT" sz="1200" dirty="0"/>
              <a:t>Paris, França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7C36E06-5F91-414B-968D-B4596852634B}"/>
              </a:ext>
            </a:extLst>
          </p:cNvPr>
          <p:cNvSpPr txBox="1"/>
          <p:nvPr/>
        </p:nvSpPr>
        <p:spPr>
          <a:xfrm>
            <a:off x="4616014" y="4562450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/>
              <a:t>Big</a:t>
            </a:r>
            <a:r>
              <a:rPr lang="pt-PT" sz="1400" b="1" dirty="0"/>
              <a:t> Ben</a:t>
            </a:r>
          </a:p>
          <a:p>
            <a:pPr algn="ctr"/>
            <a:r>
              <a:rPr lang="pt-PT" sz="1200" dirty="0"/>
              <a:t>Londres, Reino Unido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A4D5B96-489F-4012-AC57-0AC639367B77}"/>
              </a:ext>
            </a:extLst>
          </p:cNvPr>
          <p:cNvSpPr txBox="1"/>
          <p:nvPr/>
        </p:nvSpPr>
        <p:spPr>
          <a:xfrm rot="178929">
            <a:off x="8251914" y="4495294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Mesquita Azul</a:t>
            </a:r>
          </a:p>
          <a:p>
            <a:pPr algn="ctr"/>
            <a:r>
              <a:rPr lang="pt-PT" sz="1200" dirty="0"/>
              <a:t>Istambul, Turquia</a:t>
            </a:r>
          </a:p>
        </p:txBody>
      </p:sp>
      <p:pic>
        <p:nvPicPr>
          <p:cNvPr id="4" name="Imagem 3" descr="Uma imagem com céu, exterior, edifício, mesquita&#10;&#10;Descrição gerada automaticamente">
            <a:extLst>
              <a:ext uri="{FF2B5EF4-FFF2-40B4-BE49-F238E27FC236}">
                <a16:creationId xmlns:a16="http://schemas.microsoft.com/office/drawing/2014/main" id="{4BDD553A-3019-4D96-9C96-773FE89F9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4176">
            <a:off x="8177407" y="2348999"/>
            <a:ext cx="3234945" cy="2160000"/>
          </a:xfrm>
          <a:prstGeom prst="rect">
            <a:avLst/>
          </a:prstGeom>
        </p:spPr>
      </p:pic>
      <p:pic>
        <p:nvPicPr>
          <p:cNvPr id="8" name="Imagem 7" descr="Uma imagem com texto, céu, exterior, água&#10;&#10;Descrição gerada automaticamente">
            <a:extLst>
              <a:ext uri="{FF2B5EF4-FFF2-40B4-BE49-F238E27FC236}">
                <a16:creationId xmlns:a16="http://schemas.microsoft.com/office/drawing/2014/main" id="{66CC1183-2826-4003-A2FD-DB04DEB8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095" y="2387859"/>
            <a:ext cx="3238172" cy="2160000"/>
          </a:xfrm>
          <a:prstGeom prst="rect">
            <a:avLst/>
          </a:prstGeom>
        </p:spPr>
      </p:pic>
      <p:pic>
        <p:nvPicPr>
          <p:cNvPr id="13" name="Imagem 12" descr="Uma imagem com exterior, céu, edifício, torre&#10;&#10;Descrição gerada automaticamente">
            <a:extLst>
              <a:ext uri="{FF2B5EF4-FFF2-40B4-BE49-F238E27FC236}">
                <a16:creationId xmlns:a16="http://schemas.microsoft.com/office/drawing/2014/main" id="{1E19E723-02D9-4D9E-A74B-335131847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2748">
            <a:off x="640635" y="2283071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7" grpId="0"/>
      <p:bldP spid="11" grpId="0" animBg="1"/>
      <p:bldP spid="12" grpId="0"/>
      <p:bldP spid="16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Diversidade entre os povos europeus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12400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região da Europa se situa Portugal?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Norte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Sudoeste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6894286" y="4571084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Leste</a:t>
            </a:r>
          </a:p>
        </p:txBody>
      </p:sp>
      <p:pic>
        <p:nvPicPr>
          <p:cNvPr id="3" name="Imagem 2" descr="Uma imagem com mapa&#10;&#10;Descrição gerada automaticamente">
            <a:extLst>
              <a:ext uri="{FF2B5EF4-FFF2-40B4-BE49-F238E27FC236}">
                <a16:creationId xmlns:a16="http://schemas.microsoft.com/office/drawing/2014/main" id="{7A4240D2-8A1E-41C8-B417-EB45CA223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2464641"/>
            <a:ext cx="6271788" cy="291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12400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região da Europa se situa Portugal?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5">
            <a:extLst>
              <a:ext uri="{FF2B5EF4-FFF2-40B4-BE49-F238E27FC236}">
                <a16:creationId xmlns:a16="http://schemas.microsoft.com/office/drawing/2014/main" id="{FA1A7538-6827-4B06-9096-05C3346B2AD0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Norte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3B354DA-A48E-4ABA-AAAD-B12434008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86" y="3275512"/>
            <a:ext cx="4962574" cy="1286367"/>
          </a:xfrm>
          <a:prstGeom prst="rect">
            <a:avLst/>
          </a:prstGeom>
        </p:spPr>
      </p:pic>
      <p:sp>
        <p:nvSpPr>
          <p:cNvPr id="14" name="Retângulo arredondado 7">
            <a:extLst>
              <a:ext uri="{FF2B5EF4-FFF2-40B4-BE49-F238E27FC236}">
                <a16:creationId xmlns:a16="http://schemas.microsoft.com/office/drawing/2014/main" id="{66D1D5F3-DC2D-4A95-9C40-A604F637C3E9}"/>
              </a:ext>
            </a:extLst>
          </p:cNvPr>
          <p:cNvSpPr/>
          <p:nvPr/>
        </p:nvSpPr>
        <p:spPr>
          <a:xfrm>
            <a:off x="6894286" y="467803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Leste</a:t>
            </a:r>
          </a:p>
        </p:txBody>
      </p:sp>
      <p:pic>
        <p:nvPicPr>
          <p:cNvPr id="6" name="Imagem 5" descr="Uma imagem com mapa&#10;&#10;Descrição gerada automaticamente">
            <a:extLst>
              <a:ext uri="{FF2B5EF4-FFF2-40B4-BE49-F238E27FC236}">
                <a16:creationId xmlns:a16="http://schemas.microsoft.com/office/drawing/2014/main" id="{378BFC29-BF15-4FB7-B7D4-C1C731211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6" y="2464641"/>
            <a:ext cx="6271788" cy="291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8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231252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destes países não pertence à Europa?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1ED942E2-25E7-41F6-93D0-2B20EE744DC4}"/>
              </a:ext>
            </a:extLst>
          </p:cNvPr>
          <p:cNvSpPr/>
          <p:nvPr/>
        </p:nvSpPr>
        <p:spPr>
          <a:xfrm>
            <a:off x="1190172" y="20029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Espanha</a:t>
            </a:r>
          </a:p>
        </p:txBody>
      </p:sp>
      <p:sp>
        <p:nvSpPr>
          <p:cNvPr id="10" name="Retângulo arredondado 7">
            <a:extLst>
              <a:ext uri="{FF2B5EF4-FFF2-40B4-BE49-F238E27FC236}">
                <a16:creationId xmlns:a16="http://schemas.microsoft.com/office/drawing/2014/main" id="{FE73F6BC-72D8-4578-ABAA-95AFA19A79FE}"/>
              </a:ext>
            </a:extLst>
          </p:cNvPr>
          <p:cNvSpPr/>
          <p:nvPr/>
        </p:nvSpPr>
        <p:spPr>
          <a:xfrm>
            <a:off x="6447972" y="20029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França</a:t>
            </a:r>
          </a:p>
        </p:txBody>
      </p:sp>
      <p:sp>
        <p:nvSpPr>
          <p:cNvPr id="12" name="Retângulo arredondado 8">
            <a:extLst>
              <a:ext uri="{FF2B5EF4-FFF2-40B4-BE49-F238E27FC236}">
                <a16:creationId xmlns:a16="http://schemas.microsoft.com/office/drawing/2014/main" id="{40936BB2-977F-4525-B92A-C84329B8E4CF}"/>
              </a:ext>
            </a:extLst>
          </p:cNvPr>
          <p:cNvSpPr/>
          <p:nvPr/>
        </p:nvSpPr>
        <p:spPr>
          <a:xfrm>
            <a:off x="1190172" y="4216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  Alemanha</a:t>
            </a:r>
          </a:p>
        </p:txBody>
      </p:sp>
      <p:sp>
        <p:nvSpPr>
          <p:cNvPr id="13" name="Retângulo arredondado 9">
            <a:extLst>
              <a:ext uri="{FF2B5EF4-FFF2-40B4-BE49-F238E27FC236}">
                <a16:creationId xmlns:a16="http://schemas.microsoft.com/office/drawing/2014/main" id="{3E462D9D-3A5B-4D51-8EB2-D33FD13AD6FB}"/>
              </a:ext>
            </a:extLst>
          </p:cNvPr>
          <p:cNvSpPr/>
          <p:nvPr/>
        </p:nvSpPr>
        <p:spPr>
          <a:xfrm>
            <a:off x="6447972" y="4216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Brasil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68F2ED-A15A-43E9-A811-BCAF7441B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496" y="4364400"/>
            <a:ext cx="1123537" cy="72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059646B-7EFF-4B25-AC25-752E7AF59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355" y="4364400"/>
            <a:ext cx="1122078" cy="72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8D8B025-7D31-476A-A63B-14207382C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578" y="2115501"/>
            <a:ext cx="1096447" cy="72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9859F3C-7CC4-422D-8EBD-BBB68E538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446" y="2150971"/>
            <a:ext cx="1125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7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231252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destes países não pertence à Europa?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5">
            <a:extLst>
              <a:ext uri="{FF2B5EF4-FFF2-40B4-BE49-F238E27FC236}">
                <a16:creationId xmlns:a16="http://schemas.microsoft.com/office/drawing/2014/main" id="{45A1F90D-7D7F-4FC5-8703-7469FFCE02B3}"/>
              </a:ext>
            </a:extLst>
          </p:cNvPr>
          <p:cNvSpPr/>
          <p:nvPr/>
        </p:nvSpPr>
        <p:spPr>
          <a:xfrm>
            <a:off x="1190172" y="20029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Espanha</a:t>
            </a:r>
          </a:p>
        </p:txBody>
      </p:sp>
      <p:sp>
        <p:nvSpPr>
          <p:cNvPr id="11" name="Retângulo arredondado 7">
            <a:extLst>
              <a:ext uri="{FF2B5EF4-FFF2-40B4-BE49-F238E27FC236}">
                <a16:creationId xmlns:a16="http://schemas.microsoft.com/office/drawing/2014/main" id="{2F50FA97-54CD-42A2-835E-0B65193DB204}"/>
              </a:ext>
            </a:extLst>
          </p:cNvPr>
          <p:cNvSpPr/>
          <p:nvPr/>
        </p:nvSpPr>
        <p:spPr>
          <a:xfrm>
            <a:off x="6447972" y="20029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França</a:t>
            </a:r>
          </a:p>
        </p:txBody>
      </p:sp>
      <p:sp>
        <p:nvSpPr>
          <p:cNvPr id="15" name="Retângulo arredondado 8">
            <a:extLst>
              <a:ext uri="{FF2B5EF4-FFF2-40B4-BE49-F238E27FC236}">
                <a16:creationId xmlns:a16="http://schemas.microsoft.com/office/drawing/2014/main" id="{57E49130-4328-403D-916A-BD082366BB6E}"/>
              </a:ext>
            </a:extLst>
          </p:cNvPr>
          <p:cNvSpPr/>
          <p:nvPr/>
        </p:nvSpPr>
        <p:spPr>
          <a:xfrm>
            <a:off x="1190172" y="4216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    Alemanha</a:t>
            </a:r>
          </a:p>
        </p:txBody>
      </p:sp>
      <p:sp>
        <p:nvSpPr>
          <p:cNvPr id="16" name="Retângulo arredondado 9">
            <a:extLst>
              <a:ext uri="{FF2B5EF4-FFF2-40B4-BE49-F238E27FC236}">
                <a16:creationId xmlns:a16="http://schemas.microsoft.com/office/drawing/2014/main" id="{E4C082ED-CA01-4A04-8CB7-737FDBB0137E}"/>
              </a:ext>
            </a:extLst>
          </p:cNvPr>
          <p:cNvSpPr/>
          <p:nvPr/>
        </p:nvSpPr>
        <p:spPr>
          <a:xfrm>
            <a:off x="6447972" y="4216400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Brasil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A092351-451A-456B-9C89-221CD0F6C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496" y="4364400"/>
            <a:ext cx="1123537" cy="72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4F371AE-8B91-4B78-AD22-187445665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355" y="4364400"/>
            <a:ext cx="1122078" cy="72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DF56B11-3774-4120-9610-9FFDF2170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578" y="2115501"/>
            <a:ext cx="1096447" cy="72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92931C-B9F6-421A-9D35-656EFE080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446" y="2150971"/>
            <a:ext cx="1125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52606"/>
            <a:ext cx="821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qual destas regiões da Europa o clima é mais frio?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E9977D66-AC6A-4B2B-8AB0-8CD4FCF35E53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Norte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613BEC1F-F2CD-4665-A123-866B37DFB4EE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Sudoeste</a:t>
            </a:r>
          </a:p>
        </p:txBody>
      </p:sp>
      <p:sp>
        <p:nvSpPr>
          <p:cNvPr id="14" name="Retângulo arredondado 12">
            <a:extLst>
              <a:ext uri="{FF2B5EF4-FFF2-40B4-BE49-F238E27FC236}">
                <a16:creationId xmlns:a16="http://schemas.microsoft.com/office/drawing/2014/main" id="{32C4F106-FB56-46C1-B181-BA757867051C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Sul</a:t>
            </a:r>
          </a:p>
        </p:txBody>
      </p:sp>
      <p:pic>
        <p:nvPicPr>
          <p:cNvPr id="3" name="Imagem 2" descr="Uma imagem com exterior, neve, céu, árvore&#10;&#10;Descrição gerada automaticamente">
            <a:extLst>
              <a:ext uri="{FF2B5EF4-FFF2-40B4-BE49-F238E27FC236}">
                <a16:creationId xmlns:a16="http://schemas.microsoft.com/office/drawing/2014/main" id="{2DCF1D93-618F-4F9B-8C8C-B7FC73523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42" y="2135567"/>
            <a:ext cx="5400609" cy="36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2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52606"/>
            <a:ext cx="821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qual destas regiões da Europa o clima é mais frio?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10">
            <a:extLst>
              <a:ext uri="{FF2B5EF4-FFF2-40B4-BE49-F238E27FC236}">
                <a16:creationId xmlns:a16="http://schemas.microsoft.com/office/drawing/2014/main" id="{6EDF6ECB-744C-4708-9575-84FA3050508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Norte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DFE5CEB8-CCA3-48C5-83EC-747D130AE54E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Sudoeste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029E5B3B-F779-4A5A-BA19-47BCAE784967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Sul</a:t>
            </a:r>
          </a:p>
        </p:txBody>
      </p:sp>
      <p:pic>
        <p:nvPicPr>
          <p:cNvPr id="3" name="Imagem 2" descr="Uma imagem com exterior, neve, céu, árvore&#10;&#10;Descrição gerada automaticamente">
            <a:extLst>
              <a:ext uri="{FF2B5EF4-FFF2-40B4-BE49-F238E27FC236}">
                <a16:creationId xmlns:a16="http://schemas.microsoft.com/office/drawing/2014/main" id="{9D57D7F2-177C-4A9A-BCBE-930815020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89" y="2014591"/>
            <a:ext cx="5400609" cy="36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0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país se fala Castelhano?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1A24D35D-C757-403E-94A6-5E867D99DE8A}"/>
              </a:ext>
            </a:extLst>
          </p:cNvPr>
          <p:cNvSpPr/>
          <p:nvPr/>
        </p:nvSpPr>
        <p:spPr>
          <a:xfrm>
            <a:off x="1320123" y="2034777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Itália</a:t>
            </a:r>
          </a:p>
        </p:txBody>
      </p:sp>
      <p:sp>
        <p:nvSpPr>
          <p:cNvPr id="10" name="Retângulo arredondado 9">
            <a:extLst>
              <a:ext uri="{FF2B5EF4-FFF2-40B4-BE49-F238E27FC236}">
                <a16:creationId xmlns:a16="http://schemas.microsoft.com/office/drawing/2014/main" id="{484526DB-0B91-4CFA-B0E9-AA031F671824}"/>
              </a:ext>
            </a:extLst>
          </p:cNvPr>
          <p:cNvSpPr/>
          <p:nvPr/>
        </p:nvSpPr>
        <p:spPr>
          <a:xfrm>
            <a:off x="6447972" y="20029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          Reino Unido</a:t>
            </a:r>
          </a:p>
        </p:txBody>
      </p:sp>
      <p:sp>
        <p:nvSpPr>
          <p:cNvPr id="11" name="Retângulo arredondado 8">
            <a:extLst>
              <a:ext uri="{FF2B5EF4-FFF2-40B4-BE49-F238E27FC236}">
                <a16:creationId xmlns:a16="http://schemas.microsoft.com/office/drawing/2014/main" id="{A5ED65C0-37C3-4FE5-BA57-D80B8215C35F}"/>
              </a:ext>
            </a:extLst>
          </p:cNvPr>
          <p:cNvSpPr/>
          <p:nvPr/>
        </p:nvSpPr>
        <p:spPr>
          <a:xfrm>
            <a:off x="1320123" y="4216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Espanha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01CF7B92-AD6C-4F5B-940C-270E1341E365}"/>
              </a:ext>
            </a:extLst>
          </p:cNvPr>
          <p:cNvSpPr/>
          <p:nvPr/>
        </p:nvSpPr>
        <p:spPr>
          <a:xfrm>
            <a:off x="6447972" y="4216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Suécia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AF84FC-D482-4504-9723-C85139ABC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858" y="4329055"/>
            <a:ext cx="1117723" cy="72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00B5F78-5F50-4FE5-B506-50617113D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025" y="4329055"/>
            <a:ext cx="1096447" cy="72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C30E2E7-A190-4793-854C-7E1C8F0A8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915" y="2150971"/>
            <a:ext cx="1114839" cy="72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BB1487A-9FE1-499F-BE4D-5EBF5F155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586" y="2185101"/>
            <a:ext cx="143046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país se fala Castelhano?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10">
            <a:extLst>
              <a:ext uri="{FF2B5EF4-FFF2-40B4-BE49-F238E27FC236}">
                <a16:creationId xmlns:a16="http://schemas.microsoft.com/office/drawing/2014/main" id="{6DBFA999-0D38-4EBE-87B1-C51B97397473}"/>
              </a:ext>
            </a:extLst>
          </p:cNvPr>
          <p:cNvSpPr/>
          <p:nvPr/>
        </p:nvSpPr>
        <p:spPr>
          <a:xfrm>
            <a:off x="1320123" y="2028513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Itália</a:t>
            </a:r>
          </a:p>
        </p:txBody>
      </p:sp>
      <p:sp>
        <p:nvSpPr>
          <p:cNvPr id="13" name="Retângulo arredondado 9">
            <a:extLst>
              <a:ext uri="{FF2B5EF4-FFF2-40B4-BE49-F238E27FC236}">
                <a16:creationId xmlns:a16="http://schemas.microsoft.com/office/drawing/2014/main" id="{BFE19299-9D33-4C2C-B5E7-937A95B2EA82}"/>
              </a:ext>
            </a:extLst>
          </p:cNvPr>
          <p:cNvSpPr/>
          <p:nvPr/>
        </p:nvSpPr>
        <p:spPr>
          <a:xfrm>
            <a:off x="6447972" y="200297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Reino Unido</a:t>
            </a:r>
          </a:p>
        </p:txBody>
      </p:sp>
      <p:sp>
        <p:nvSpPr>
          <p:cNvPr id="14" name="Retângulo arredondado 11">
            <a:extLst>
              <a:ext uri="{FF2B5EF4-FFF2-40B4-BE49-F238E27FC236}">
                <a16:creationId xmlns:a16="http://schemas.microsoft.com/office/drawing/2014/main" id="{B7D10378-742C-40CA-8515-6AC343E66D88}"/>
              </a:ext>
            </a:extLst>
          </p:cNvPr>
          <p:cNvSpPr/>
          <p:nvPr/>
        </p:nvSpPr>
        <p:spPr>
          <a:xfrm>
            <a:off x="6447972" y="4216400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Suécia</a:t>
            </a:r>
          </a:p>
        </p:txBody>
      </p:sp>
      <p:sp>
        <p:nvSpPr>
          <p:cNvPr id="16" name="Retângulo arredondado 8">
            <a:extLst>
              <a:ext uri="{FF2B5EF4-FFF2-40B4-BE49-F238E27FC236}">
                <a16:creationId xmlns:a16="http://schemas.microsoft.com/office/drawing/2014/main" id="{92BB3303-2E96-4860-82BB-57365C347EA9}"/>
              </a:ext>
            </a:extLst>
          </p:cNvPr>
          <p:cNvSpPr/>
          <p:nvPr/>
        </p:nvSpPr>
        <p:spPr>
          <a:xfrm>
            <a:off x="1320123" y="4216400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Espanha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90F5F63-D3E7-4AA9-9D64-B383042A6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858" y="4329055"/>
            <a:ext cx="1117723" cy="72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1C39693-F800-405D-8C63-11123E7F6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025" y="4329055"/>
            <a:ext cx="1096447" cy="72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56DFA4A-66F5-463F-A050-D2E62FB07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915" y="2150971"/>
            <a:ext cx="1114839" cy="72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274A29C-2741-4CC1-A182-A57428BC8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5586" y="2185101"/>
            <a:ext cx="143046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719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país se festeja o Carnaval de Veneza?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Luxemburgo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Irlanda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Itália</a:t>
            </a:r>
          </a:p>
        </p:txBody>
      </p:sp>
      <p:pic>
        <p:nvPicPr>
          <p:cNvPr id="3" name="Imagem 2" descr="Uma imagem com edifício, exterior, água, desporto&#10;&#10;Descrição gerada automaticamente">
            <a:extLst>
              <a:ext uri="{FF2B5EF4-FFF2-40B4-BE49-F238E27FC236}">
                <a16:creationId xmlns:a16="http://schemas.microsoft.com/office/drawing/2014/main" id="{7D15771E-6F05-4942-861F-D9D8E39ED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177" y="2243162"/>
            <a:ext cx="5400609" cy="36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719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país se festeja o Carnaval de Veneza?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10">
            <a:extLst>
              <a:ext uri="{FF2B5EF4-FFF2-40B4-BE49-F238E27FC236}">
                <a16:creationId xmlns:a16="http://schemas.microsoft.com/office/drawing/2014/main" id="{C37C5E0C-61DC-4CC4-AD69-B130B1F72EE9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Luxemburgo</a:t>
            </a:r>
          </a:p>
        </p:txBody>
      </p:sp>
      <p:sp>
        <p:nvSpPr>
          <p:cNvPr id="9" name="Retângulo arredondado 11">
            <a:extLst>
              <a:ext uri="{FF2B5EF4-FFF2-40B4-BE49-F238E27FC236}">
                <a16:creationId xmlns:a16="http://schemas.microsoft.com/office/drawing/2014/main" id="{AA52DC4E-A1B4-40C0-86FF-BF93021C405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Irlanda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4A80D3A7-8285-4E6A-A819-EB6C56081680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Itália</a:t>
            </a:r>
          </a:p>
        </p:txBody>
      </p:sp>
      <p:pic>
        <p:nvPicPr>
          <p:cNvPr id="3" name="Imagem 2" descr="Uma imagem com edifício, exterior, água, desporto&#10;&#10;Descrição gerada automaticamente">
            <a:extLst>
              <a:ext uri="{FF2B5EF4-FFF2-40B4-BE49-F238E27FC236}">
                <a16:creationId xmlns:a16="http://schemas.microsoft.com/office/drawing/2014/main" id="{3314D4A3-245B-4AC2-A6DA-3C589D5B6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22" y="2144677"/>
            <a:ext cx="5400609" cy="36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0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salsichas, conhecidas por </a:t>
            </a:r>
            <a:r>
              <a:rPr lang="pt-PT" sz="2800" b="1" dirty="0" err="1">
                <a:solidFill>
                  <a:schemeClr val="accent2">
                    <a:lumMod val="50000"/>
                  </a:schemeClr>
                </a:solidFill>
              </a:rPr>
              <a:t>Wurzt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, são típicas da gastronomia de que país?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Bélgica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Alemanha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Roménia</a:t>
            </a:r>
          </a:p>
        </p:txBody>
      </p:sp>
      <p:pic>
        <p:nvPicPr>
          <p:cNvPr id="3" name="Imagem 2" descr="Uma imagem com alimentação, prato, refeição, obra-prima&#10;&#10;Descrição gerada automaticamente">
            <a:extLst>
              <a:ext uri="{FF2B5EF4-FFF2-40B4-BE49-F238E27FC236}">
                <a16:creationId xmlns:a16="http://schemas.microsoft.com/office/drawing/2014/main" id="{8C2F75A9-C595-40C9-9535-FA9AA9808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52" y="2151414"/>
            <a:ext cx="5576130" cy="36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salsichas, conhecidas por </a:t>
            </a:r>
            <a:r>
              <a:rPr lang="pt-PT" sz="2800" b="1" dirty="0" err="1">
                <a:solidFill>
                  <a:schemeClr val="accent2">
                    <a:lumMod val="50000"/>
                  </a:schemeClr>
                </a:solidFill>
              </a:rPr>
              <a:t>Wurzt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, são típicas da gastronomia de que país?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10">
            <a:extLst>
              <a:ext uri="{FF2B5EF4-FFF2-40B4-BE49-F238E27FC236}">
                <a16:creationId xmlns:a16="http://schemas.microsoft.com/office/drawing/2014/main" id="{F9287A09-EB02-4A25-88B5-6E53F0A8AE87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Bélgica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7F260CF3-A781-4C0C-91D8-CDAC324635BB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Alemanha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287E2154-1E62-4294-8158-EB444EDE4FD5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Roménia</a:t>
            </a:r>
          </a:p>
        </p:txBody>
      </p:sp>
      <p:pic>
        <p:nvPicPr>
          <p:cNvPr id="9" name="Imagem 8" descr="Uma imagem com alimentação, prato, refeição, obra-prima&#10;&#10;Descrição gerada automaticamente">
            <a:extLst>
              <a:ext uri="{FF2B5EF4-FFF2-40B4-BE49-F238E27FC236}">
                <a16:creationId xmlns:a16="http://schemas.microsoft.com/office/drawing/2014/main" id="{714E7F1C-C598-4739-AC7B-2B8EDF788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52" y="2218026"/>
            <a:ext cx="5576130" cy="36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161716"/>
            <a:ext cx="9835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Torre Eiffel é um dos monumentos mais conhecidos da Europa. Em que país se situa?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167B9DF7-7DDF-445D-A4CC-35CE379925D4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França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998C577-531C-4899-A52C-98BEDE33E6F8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Bulgária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857BBD66-413D-4A20-ACB2-26E55283772D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Dinamarca</a:t>
            </a:r>
          </a:p>
        </p:txBody>
      </p:sp>
      <p:pic>
        <p:nvPicPr>
          <p:cNvPr id="3" name="Imagem 2" descr="Uma imagem com exterior, céu, edifício, torre&#10;&#10;Descrição gerada automaticamente">
            <a:extLst>
              <a:ext uri="{FF2B5EF4-FFF2-40B4-BE49-F238E27FC236}">
                <a16:creationId xmlns:a16="http://schemas.microsoft.com/office/drawing/2014/main" id="{BC0466E3-2C71-4F55-A3D1-E5CF7103E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34" y="2388254"/>
            <a:ext cx="4843163" cy="32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T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161716"/>
            <a:ext cx="9835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Torre Eiffel é um dos monumentos mais conhecidos da Europa. Em que país se situa?</a:t>
            </a:r>
            <a:endParaRPr lang="en-PT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tângulo arredondado 10">
            <a:extLst>
              <a:ext uri="{FF2B5EF4-FFF2-40B4-BE49-F238E27FC236}">
                <a16:creationId xmlns:a16="http://schemas.microsoft.com/office/drawing/2014/main" id="{0B8A4ED2-11A9-40EC-BAFC-53D119473C35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França</a:t>
            </a:r>
          </a:p>
        </p:txBody>
      </p:sp>
      <p:sp>
        <p:nvSpPr>
          <p:cNvPr id="9" name="Retângulo arredondado 11">
            <a:extLst>
              <a:ext uri="{FF2B5EF4-FFF2-40B4-BE49-F238E27FC236}">
                <a16:creationId xmlns:a16="http://schemas.microsoft.com/office/drawing/2014/main" id="{7124A70D-7312-473C-A1B6-62B9EB87C00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Bulgária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21D6EE52-AF73-468C-871C-08B38C97E545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Dinamarca</a:t>
            </a:r>
          </a:p>
        </p:txBody>
      </p:sp>
      <p:pic>
        <p:nvPicPr>
          <p:cNvPr id="10" name="Imagem 9" descr="Uma imagem com exterior, céu, edifício, torre&#10;&#10;Descrição gerada automaticamente">
            <a:extLst>
              <a:ext uri="{FF2B5EF4-FFF2-40B4-BE49-F238E27FC236}">
                <a16:creationId xmlns:a16="http://schemas.microsoft.com/office/drawing/2014/main" id="{FCE929C6-E6F6-43E5-B694-4D83B7B9C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34" y="2467509"/>
            <a:ext cx="4843163" cy="32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7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735</Words>
  <Application>Microsoft Office PowerPoint</Application>
  <PresentationFormat>Ecrã Panorâmico</PresentationFormat>
  <Paragraphs>207</Paragraphs>
  <Slides>34</Slides>
  <Notes>0</Notes>
  <HiddenSlides>0</HiddenSlides>
  <MMClips>10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31</cp:revision>
  <dcterms:created xsi:type="dcterms:W3CDTF">2022-03-21T17:19:57Z</dcterms:created>
  <dcterms:modified xsi:type="dcterms:W3CDTF">2022-07-06T11:29:34Z</dcterms:modified>
</cp:coreProperties>
</file>