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369" r:id="rId8"/>
    <p:sldId id="370" r:id="rId9"/>
    <p:sldId id="371" r:id="rId10"/>
    <p:sldId id="386" r:id="rId11"/>
    <p:sldId id="372" r:id="rId12"/>
    <p:sldId id="387" r:id="rId13"/>
    <p:sldId id="389" r:id="rId14"/>
    <p:sldId id="388" r:id="rId15"/>
    <p:sldId id="306" r:id="rId16"/>
    <p:sldId id="391" r:id="rId17"/>
    <p:sldId id="393" r:id="rId18"/>
    <p:sldId id="392" r:id="rId19"/>
    <p:sldId id="394" r:id="rId20"/>
    <p:sldId id="332" r:id="rId21"/>
    <p:sldId id="396" r:id="rId22"/>
    <p:sldId id="390" r:id="rId23"/>
    <p:sldId id="397" r:id="rId24"/>
    <p:sldId id="309" r:id="rId25"/>
    <p:sldId id="398" r:id="rId26"/>
    <p:sldId id="262" r:id="rId2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 varScale="1">
        <p:scale>
          <a:sx n="162" d="100"/>
          <a:sy n="162" d="100"/>
        </p:scale>
        <p:origin x="642" y="144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20/07/2022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11" Type="http://schemas.openxmlformats.org/officeDocument/2006/relationships/image" Target="../media/image21.jpg"/><Relationship Id="rId5" Type="http://schemas.openxmlformats.org/officeDocument/2006/relationships/image" Target="../media/image16.jpg"/><Relationship Id="rId10" Type="http://schemas.openxmlformats.org/officeDocument/2006/relationships/image" Target="../media/image20.jpg"/><Relationship Id="rId4" Type="http://schemas.openxmlformats.org/officeDocument/2006/relationships/image" Target="../media/image15.jpg"/><Relationship Id="rId9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3765068" y="3450318"/>
            <a:ext cx="5706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1" y="7972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3204520" y="4401457"/>
            <a:ext cx="718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Diferentes etnias e culturas da sua comunidade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771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Diferentes etnias e culturas da sua comunidade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624018" y="2013699"/>
            <a:ext cx="43403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Em Portugal, tal como um pouco por todo o mundo, vivem muitas pessoas de </a:t>
            </a:r>
            <a:r>
              <a:rPr lang="pt-PT" sz="2400" b="1" dirty="0">
                <a:solidFill>
                  <a:srgbClr val="C00000"/>
                </a:solidFill>
              </a:rPr>
              <a:t>diversas etnias </a:t>
            </a:r>
            <a:r>
              <a:rPr lang="pt-PT" sz="2400" dirty="0"/>
              <a:t>ou </a:t>
            </a:r>
            <a:r>
              <a:rPr lang="pt-PT" sz="2400" b="1" dirty="0">
                <a:solidFill>
                  <a:srgbClr val="C00000"/>
                </a:solidFill>
              </a:rPr>
              <a:t>provenientes de outros países</a:t>
            </a:r>
            <a:r>
              <a:rPr lang="pt-PT" sz="2400" dirty="0"/>
              <a:t>. Essas pessoas formam </a:t>
            </a:r>
            <a:r>
              <a:rPr lang="pt-PT" sz="2400" b="1" dirty="0">
                <a:solidFill>
                  <a:srgbClr val="C00000"/>
                </a:solidFill>
              </a:rPr>
              <a:t>comunidades</a:t>
            </a:r>
            <a:r>
              <a:rPr lang="pt-PT" sz="2400" dirty="0"/>
              <a:t> e têm costumes e tradições próprios, mantendo aspetos da cultura do seu país de origem, como a língua, a gastronomia, a forma de vestir... </a:t>
            </a:r>
          </a:p>
        </p:txBody>
      </p:sp>
      <p:pic>
        <p:nvPicPr>
          <p:cNvPr id="4" name="Imagem 3" descr="Uma imagem com exterior, pessoa, pose&#10;&#10;Descrição gerada automaticamente">
            <a:extLst>
              <a:ext uri="{FF2B5EF4-FFF2-40B4-BE49-F238E27FC236}">
                <a16:creationId xmlns:a16="http://schemas.microsoft.com/office/drawing/2014/main" id="{945DCA88-F54C-DE4B-64E3-A8329EB92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328" y="2192025"/>
            <a:ext cx="5146717" cy="3429000"/>
          </a:xfrm>
          <a:prstGeom prst="rect">
            <a:avLst/>
          </a:prstGeom>
        </p:spPr>
      </p:pic>
      <p:pic>
        <p:nvPicPr>
          <p:cNvPr id="5" name="Imagem 4" descr="Uma imagem com ClipArt&#10;&#10;Descrição gerada automaticamente">
            <a:extLst>
              <a:ext uri="{FF2B5EF4-FFF2-40B4-BE49-F238E27FC236}">
                <a16:creationId xmlns:a16="http://schemas.microsoft.com/office/drawing/2014/main" id="{E04C8C08-9F7A-CC60-3485-4BDBC170F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5495" y="4013715"/>
            <a:ext cx="1072181" cy="250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62682" y="805740"/>
            <a:ext cx="10412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Cada comunidade traz algo de novo para a cultura de um país, o que o enriquece, por isso, devemos </a:t>
            </a:r>
            <a:r>
              <a:rPr lang="pt-PT" sz="2400" b="1" dirty="0">
                <a:solidFill>
                  <a:srgbClr val="C00000"/>
                </a:solidFill>
              </a:rPr>
              <a:t>respeitá-las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valorizá-las</a:t>
            </a:r>
            <a:r>
              <a:rPr lang="pt-PT" sz="2400" dirty="0"/>
              <a:t> e </a:t>
            </a:r>
            <a:r>
              <a:rPr lang="pt-PT" sz="2400" b="1" dirty="0">
                <a:solidFill>
                  <a:srgbClr val="C00000"/>
                </a:solidFill>
              </a:rPr>
              <a:t>integrá-las</a:t>
            </a:r>
            <a:r>
              <a:rPr lang="pt-PT" sz="2400" dirty="0"/>
              <a:t>. </a:t>
            </a:r>
          </a:p>
        </p:txBody>
      </p:sp>
      <p:pic>
        <p:nvPicPr>
          <p:cNvPr id="4" name="Imagem 3" descr="Uma imagem com pessoa, exterior&#10;&#10;Descrição gerada automaticamente">
            <a:extLst>
              <a:ext uri="{FF2B5EF4-FFF2-40B4-BE49-F238E27FC236}">
                <a16:creationId xmlns:a16="http://schemas.microsoft.com/office/drawing/2014/main" id="{2356881B-8FDC-F18B-B370-A688F11B9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730" y="2169000"/>
            <a:ext cx="3747212" cy="2520000"/>
          </a:xfrm>
          <a:prstGeom prst="rect">
            <a:avLst/>
          </a:prstGeom>
        </p:spPr>
      </p:pic>
      <p:pic>
        <p:nvPicPr>
          <p:cNvPr id="6" name="Imagem 5" descr="Uma imagem com pessoa, interior&#10;&#10;Descrição gerada automaticamente">
            <a:extLst>
              <a:ext uri="{FF2B5EF4-FFF2-40B4-BE49-F238E27FC236}">
                <a16:creationId xmlns:a16="http://schemas.microsoft.com/office/drawing/2014/main" id="{CAC28EBF-426B-D2BE-E1F3-5BE6447A0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488" y="3876757"/>
            <a:ext cx="3778819" cy="2520000"/>
          </a:xfrm>
          <a:prstGeom prst="rect">
            <a:avLst/>
          </a:prstGeom>
        </p:spPr>
      </p:pic>
      <p:pic>
        <p:nvPicPr>
          <p:cNvPr id="8" name="Imagem 7" descr="Uma imagem com pessoa, mulher, alimentação, louça&#10;&#10;Descrição gerada automaticamente">
            <a:extLst>
              <a:ext uri="{FF2B5EF4-FFF2-40B4-BE49-F238E27FC236}">
                <a16:creationId xmlns:a16="http://schemas.microsoft.com/office/drawing/2014/main" id="{A02C1548-52FD-CAF7-BE11-3AA262C1E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365" y="3876757"/>
            <a:ext cx="3778819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54798" y="688398"/>
            <a:ext cx="10632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/>
              <a:t>Estas são algumas das </a:t>
            </a:r>
            <a:r>
              <a:rPr lang="pt-PT" sz="2800" b="1" dirty="0">
                <a:solidFill>
                  <a:srgbClr val="C00000"/>
                </a:solidFill>
              </a:rPr>
              <a:t>principais comunidades existentes em Portugal</a:t>
            </a:r>
            <a:r>
              <a:rPr lang="pt-PT" sz="2800" dirty="0"/>
              <a:t>: </a:t>
            </a:r>
            <a:endParaRPr lang="pt-PT" sz="2800" b="1" dirty="0"/>
          </a:p>
        </p:txBody>
      </p:sp>
      <p:sp>
        <p:nvSpPr>
          <p:cNvPr id="3" name="Retângulo 2"/>
          <p:cNvSpPr/>
          <p:nvPr/>
        </p:nvSpPr>
        <p:spPr>
          <a:xfrm>
            <a:off x="866862" y="2775512"/>
            <a:ext cx="1079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Angolana</a:t>
            </a:r>
            <a:endParaRPr lang="pt-PT" b="1" dirty="0"/>
          </a:p>
        </p:txBody>
      </p:sp>
      <p:sp>
        <p:nvSpPr>
          <p:cNvPr id="10" name="Retângulo 9"/>
          <p:cNvSpPr/>
          <p:nvPr/>
        </p:nvSpPr>
        <p:spPr>
          <a:xfrm>
            <a:off x="3062339" y="2775883"/>
            <a:ext cx="1079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Brasileira</a:t>
            </a:r>
            <a:endParaRPr lang="pt-PT" b="1" dirty="0"/>
          </a:p>
        </p:txBody>
      </p:sp>
      <p:sp>
        <p:nvSpPr>
          <p:cNvPr id="12" name="Retângulo 11"/>
          <p:cNvSpPr/>
          <p:nvPr/>
        </p:nvSpPr>
        <p:spPr>
          <a:xfrm>
            <a:off x="5257816" y="2754208"/>
            <a:ext cx="1079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Chinesa</a:t>
            </a:r>
            <a:endParaRPr lang="pt-PT" b="1" dirty="0"/>
          </a:p>
        </p:txBody>
      </p:sp>
      <p:sp>
        <p:nvSpPr>
          <p:cNvPr id="14" name="Retângulo 13"/>
          <p:cNvSpPr/>
          <p:nvPr/>
        </p:nvSpPr>
        <p:spPr>
          <a:xfrm>
            <a:off x="954798" y="5452998"/>
            <a:ext cx="1079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Bengali</a:t>
            </a:r>
            <a:endParaRPr lang="pt-PT" b="1" dirty="0"/>
          </a:p>
        </p:txBody>
      </p:sp>
      <p:sp>
        <p:nvSpPr>
          <p:cNvPr id="16" name="Retângulo 15"/>
          <p:cNvSpPr/>
          <p:nvPr/>
        </p:nvSpPr>
        <p:spPr>
          <a:xfrm>
            <a:off x="7533693" y="2749836"/>
            <a:ext cx="12495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Ucraniana</a:t>
            </a:r>
            <a:endParaRPr lang="pt-PT" b="1" dirty="0"/>
          </a:p>
        </p:txBody>
      </p:sp>
      <p:sp>
        <p:nvSpPr>
          <p:cNvPr id="18" name="Retângulo 17"/>
          <p:cNvSpPr/>
          <p:nvPr/>
        </p:nvSpPr>
        <p:spPr>
          <a:xfrm>
            <a:off x="9817286" y="2702777"/>
            <a:ext cx="12495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Guineense</a:t>
            </a:r>
            <a:endParaRPr lang="pt-PT" b="1" dirty="0"/>
          </a:p>
        </p:txBody>
      </p:sp>
      <p:sp>
        <p:nvSpPr>
          <p:cNvPr id="20" name="Retângulo 19"/>
          <p:cNvSpPr/>
          <p:nvPr/>
        </p:nvSpPr>
        <p:spPr>
          <a:xfrm>
            <a:off x="2852249" y="5422176"/>
            <a:ext cx="1633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Cabo-verdiana</a:t>
            </a:r>
            <a:endParaRPr lang="pt-PT" b="1" dirty="0"/>
          </a:p>
        </p:txBody>
      </p:sp>
      <p:sp>
        <p:nvSpPr>
          <p:cNvPr id="22" name="Retângulo 21"/>
          <p:cNvSpPr/>
          <p:nvPr/>
        </p:nvSpPr>
        <p:spPr>
          <a:xfrm>
            <a:off x="5024839" y="5368954"/>
            <a:ext cx="1633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Romena</a:t>
            </a:r>
            <a:endParaRPr lang="pt-PT" b="1" dirty="0"/>
          </a:p>
        </p:txBody>
      </p:sp>
      <p:sp>
        <p:nvSpPr>
          <p:cNvPr id="24" name="Retângulo 23"/>
          <p:cNvSpPr/>
          <p:nvPr/>
        </p:nvSpPr>
        <p:spPr>
          <a:xfrm>
            <a:off x="7256491" y="5382672"/>
            <a:ext cx="1633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Indiana</a:t>
            </a:r>
            <a:endParaRPr lang="pt-PT" b="1" dirty="0"/>
          </a:p>
        </p:txBody>
      </p:sp>
      <p:sp>
        <p:nvSpPr>
          <p:cNvPr id="26" name="Retângulo 25"/>
          <p:cNvSpPr/>
          <p:nvPr/>
        </p:nvSpPr>
        <p:spPr>
          <a:xfrm>
            <a:off x="9488143" y="5422176"/>
            <a:ext cx="1633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Britânica</a:t>
            </a:r>
            <a:endParaRPr lang="pt-PT" b="1" dirty="0"/>
          </a:p>
        </p:txBody>
      </p:sp>
      <p:sp>
        <p:nvSpPr>
          <p:cNvPr id="27" name="Retângulo 26"/>
          <p:cNvSpPr/>
          <p:nvPr/>
        </p:nvSpPr>
        <p:spPr>
          <a:xfrm>
            <a:off x="4093592" y="6020829"/>
            <a:ext cx="6211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/>
              <a:t>Vamos conhecer melhor algumas delas... </a:t>
            </a:r>
            <a:endParaRPr lang="pt-PT" sz="2800" b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751F39-0752-51E1-7E9F-07743A406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7" y="1459910"/>
            <a:ext cx="1882353" cy="126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AB15853-9BFC-DB31-0758-44A7398A0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495" y="1480443"/>
            <a:ext cx="1803220" cy="126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BC9D70F-DEC4-0548-DE41-009022438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812" y="1488285"/>
            <a:ext cx="1862794" cy="1260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4A64BA2-36EC-B878-4342-70BD30FDF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67" y="4239274"/>
            <a:ext cx="1882800" cy="1129680"/>
          </a:xfrm>
          <a:prstGeom prst="rect">
            <a:avLst/>
          </a:prstGeom>
        </p:spPr>
      </p:pic>
      <p:pic>
        <p:nvPicPr>
          <p:cNvPr id="19" name="Imagem 18" descr="Uma imagem com interior, cama, azul, bandeira&#10;&#10;Descrição gerada automaticamente">
            <a:extLst>
              <a:ext uri="{FF2B5EF4-FFF2-40B4-BE49-F238E27FC236}">
                <a16:creationId xmlns:a16="http://schemas.microsoft.com/office/drawing/2014/main" id="{EB7FE8DB-9E23-8954-8C4B-3812B3709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1915" y="4228717"/>
            <a:ext cx="1882800" cy="110732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86716B5C-8877-5099-4504-50AC110591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6870" y="4146872"/>
            <a:ext cx="1763780" cy="1260000"/>
          </a:xfrm>
          <a:prstGeom prst="rect">
            <a:avLst/>
          </a:prstGeom>
        </p:spPr>
      </p:pic>
      <p:pic>
        <p:nvPicPr>
          <p:cNvPr id="25" name="Imagem 24" descr="Uma imagem com ClipArt&#10;&#10;Descrição gerada automaticamente">
            <a:extLst>
              <a:ext uri="{FF2B5EF4-FFF2-40B4-BE49-F238E27FC236}">
                <a16:creationId xmlns:a16="http://schemas.microsoft.com/office/drawing/2014/main" id="{E1FA783B-5A2A-C5DA-E4B6-369670B413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0250" y="5029199"/>
            <a:ext cx="637426" cy="1488879"/>
          </a:xfrm>
          <a:prstGeom prst="rect">
            <a:avLst/>
          </a:prstGeom>
        </p:spPr>
      </p:pic>
      <p:pic>
        <p:nvPicPr>
          <p:cNvPr id="5" name="Imagem 4" descr="Uma imagem com desfocagem, bandeira&#10;&#10;Descrição gerada automaticamente">
            <a:extLst>
              <a:ext uri="{FF2B5EF4-FFF2-40B4-BE49-F238E27FC236}">
                <a16:creationId xmlns:a16="http://schemas.microsoft.com/office/drawing/2014/main" id="{7668D568-98AD-FA4C-A298-5DC283CEBD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5169" y="1468708"/>
            <a:ext cx="1882800" cy="122264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DEC2956-DC79-A4AC-14B9-DF7FB2ACFB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5518" y="1459910"/>
            <a:ext cx="1882800" cy="1255592"/>
          </a:xfrm>
          <a:prstGeom prst="rect">
            <a:avLst/>
          </a:prstGeom>
        </p:spPr>
      </p:pic>
      <p:pic>
        <p:nvPicPr>
          <p:cNvPr id="17" name="Imagem 16" descr="Uma imagem com verde&#10;&#10;Descrição gerada automaticamente">
            <a:extLst>
              <a:ext uri="{FF2B5EF4-FFF2-40B4-BE49-F238E27FC236}">
                <a16:creationId xmlns:a16="http://schemas.microsoft.com/office/drawing/2014/main" id="{D25C0C99-8A59-5E82-1461-EAE4963231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1984" y="4139947"/>
            <a:ext cx="1882800" cy="1255592"/>
          </a:xfrm>
          <a:prstGeom prst="rect">
            <a:avLst/>
          </a:prstGeom>
        </p:spPr>
      </p:pic>
      <p:pic>
        <p:nvPicPr>
          <p:cNvPr id="28" name="Imagem 27" descr="Uma imagem com bandeira&#10;&#10;Descrição gerada automaticamente">
            <a:extLst>
              <a:ext uri="{FF2B5EF4-FFF2-40B4-BE49-F238E27FC236}">
                <a16:creationId xmlns:a16="http://schemas.microsoft.com/office/drawing/2014/main" id="{64ADA1AB-83F8-F818-E606-B06464AFA0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63636" y="4151280"/>
            <a:ext cx="1882800" cy="125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7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18" y="1063381"/>
            <a:ext cx="5540151" cy="4561169"/>
          </a:xfrm>
          <a:prstGeom prst="rect">
            <a:avLst/>
          </a:prstGeom>
        </p:spPr>
      </p:pic>
      <p:sp>
        <p:nvSpPr>
          <p:cNvPr id="8" name="Retângulo arredondado 7"/>
          <p:cNvSpPr/>
          <p:nvPr/>
        </p:nvSpPr>
        <p:spPr>
          <a:xfrm rot="627959">
            <a:off x="7565153" y="1588502"/>
            <a:ext cx="3198699" cy="124349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cabo-verdiana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dirty="0"/>
          </a:p>
        </p:txBody>
      </p:sp>
      <p:pic>
        <p:nvPicPr>
          <p:cNvPr id="5" name="Imagem 4" descr="Uma imagem com texto, ClipArt&#10;&#10;Descrição gerada automaticamente">
            <a:extLst>
              <a:ext uri="{FF2B5EF4-FFF2-40B4-BE49-F238E27FC236}">
                <a16:creationId xmlns:a16="http://schemas.microsoft.com/office/drawing/2014/main" id="{CAFE607C-FAA5-09B1-B715-AEC580A42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446" t="2" r="3371" b="43572"/>
          <a:stretch/>
        </p:blipFill>
        <p:spPr>
          <a:xfrm>
            <a:off x="8201464" y="4285129"/>
            <a:ext cx="1527481" cy="235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1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792" y="1078173"/>
            <a:ext cx="6139990" cy="5318306"/>
          </a:xfrm>
          <a:prstGeom prst="rect">
            <a:avLst/>
          </a:prstGeom>
        </p:spPr>
      </p:pic>
      <p:sp>
        <p:nvSpPr>
          <p:cNvPr id="10" name="Retângulo arredondado 9"/>
          <p:cNvSpPr/>
          <p:nvPr/>
        </p:nvSpPr>
        <p:spPr>
          <a:xfrm rot="21039274">
            <a:off x="1283885" y="1742421"/>
            <a:ext cx="3198699" cy="124349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chinesa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dirty="0"/>
          </a:p>
        </p:txBody>
      </p:sp>
      <p:pic>
        <p:nvPicPr>
          <p:cNvPr id="3" name="Imagem 2" descr="Uma imagem com texto, ClipArt&#10;&#10;Descrição gerada automaticamente">
            <a:extLst>
              <a:ext uri="{FF2B5EF4-FFF2-40B4-BE49-F238E27FC236}">
                <a16:creationId xmlns:a16="http://schemas.microsoft.com/office/drawing/2014/main" id="{A87F9C47-1AB8-20C3-B93A-C451FFF189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17" r="40000" b="35239"/>
          <a:stretch/>
        </p:blipFill>
        <p:spPr>
          <a:xfrm>
            <a:off x="1839558" y="3237380"/>
            <a:ext cx="1713850" cy="302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0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268" y="1420376"/>
            <a:ext cx="5182363" cy="4744718"/>
          </a:xfrm>
          <a:prstGeom prst="rect">
            <a:avLst/>
          </a:prstGeom>
        </p:spPr>
      </p:pic>
      <p:sp>
        <p:nvSpPr>
          <p:cNvPr id="7" name="Retângulo arredondado 6"/>
          <p:cNvSpPr/>
          <p:nvPr/>
        </p:nvSpPr>
        <p:spPr>
          <a:xfrm rot="502847">
            <a:off x="7147415" y="1899171"/>
            <a:ext cx="3195265" cy="1225802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indiana</a:t>
            </a:r>
            <a:endParaRPr lang="pt-PT" sz="3200" b="1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1384D7E-E441-B308-6545-C299785DA6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570" t="51133" r="14575" b="18449"/>
          <a:stretch/>
        </p:blipFill>
        <p:spPr>
          <a:xfrm>
            <a:off x="7916411" y="3506716"/>
            <a:ext cx="1520456" cy="293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687" y="796919"/>
            <a:ext cx="6053095" cy="5524185"/>
          </a:xfrm>
          <a:prstGeom prst="rect">
            <a:avLst/>
          </a:prstGeom>
        </p:spPr>
      </p:pic>
      <p:sp>
        <p:nvSpPr>
          <p:cNvPr id="7" name="Retângulo arredondado 6"/>
          <p:cNvSpPr/>
          <p:nvPr/>
        </p:nvSpPr>
        <p:spPr>
          <a:xfrm rot="20759338">
            <a:off x="1087309" y="1446214"/>
            <a:ext cx="3198699" cy="124349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brasileira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dirty="0"/>
          </a:p>
        </p:txBody>
      </p:sp>
      <p:pic>
        <p:nvPicPr>
          <p:cNvPr id="8" name="Imagem 7" descr="Uma imagem com texto, ClipArt&#10;&#10;Descrição gerada automaticamente">
            <a:extLst>
              <a:ext uri="{FF2B5EF4-FFF2-40B4-BE49-F238E27FC236}">
                <a16:creationId xmlns:a16="http://schemas.microsoft.com/office/drawing/2014/main" id="{E62EBC24-9B9B-ACB8-284A-26F686EBAB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311" t="-802" r="89128" b="36041"/>
          <a:stretch/>
        </p:blipFill>
        <p:spPr>
          <a:xfrm>
            <a:off x="1839558" y="3237380"/>
            <a:ext cx="1713850" cy="302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5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358" y="1071349"/>
            <a:ext cx="5593228" cy="5192051"/>
          </a:xfrm>
          <a:prstGeom prst="rect">
            <a:avLst/>
          </a:prstGeom>
        </p:spPr>
      </p:pic>
      <p:sp>
        <p:nvSpPr>
          <p:cNvPr id="6" name="Retângulo arredondado 5"/>
          <p:cNvSpPr/>
          <p:nvPr/>
        </p:nvSpPr>
        <p:spPr>
          <a:xfrm rot="21035461">
            <a:off x="7147415" y="1899171"/>
            <a:ext cx="3195265" cy="1225802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ucraniana</a:t>
            </a:r>
            <a:endParaRPr lang="pt-PT" sz="3200" b="1" dirty="0"/>
          </a:p>
        </p:txBody>
      </p:sp>
      <p:pic>
        <p:nvPicPr>
          <p:cNvPr id="8" name="Imagem 7" descr="Uma imagem com texto, ClipArt&#10;&#10;Descrição gerada automaticamente">
            <a:extLst>
              <a:ext uri="{FF2B5EF4-FFF2-40B4-BE49-F238E27FC236}">
                <a16:creationId xmlns:a16="http://schemas.microsoft.com/office/drawing/2014/main" id="{44455E0F-1E48-3D3E-5004-68165C9277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515" t="1818" r="15122" b="45782"/>
          <a:stretch/>
        </p:blipFill>
        <p:spPr>
          <a:xfrm>
            <a:off x="7786586" y="3859620"/>
            <a:ext cx="1814611" cy="278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6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107" y="1314687"/>
            <a:ext cx="5364861" cy="4966234"/>
          </a:xfrm>
          <a:prstGeom prst="rect">
            <a:avLst/>
          </a:prstGeom>
        </p:spPr>
      </p:pic>
      <p:sp>
        <p:nvSpPr>
          <p:cNvPr id="6" name="Retângulo arredondado 5"/>
          <p:cNvSpPr/>
          <p:nvPr/>
        </p:nvSpPr>
        <p:spPr>
          <a:xfrm rot="20845863">
            <a:off x="1449108" y="2046573"/>
            <a:ext cx="3195265" cy="1225802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Comunidade romena</a:t>
            </a:r>
            <a:endParaRPr lang="pt-PT" sz="3200" b="1" dirty="0"/>
          </a:p>
        </p:txBody>
      </p:sp>
      <p:pic>
        <p:nvPicPr>
          <p:cNvPr id="7" name="Imagem 6" descr="Uma imagem com texto, ClipArt&#10;&#10;Descrição gerada automaticamente">
            <a:extLst>
              <a:ext uri="{FF2B5EF4-FFF2-40B4-BE49-F238E27FC236}">
                <a16:creationId xmlns:a16="http://schemas.microsoft.com/office/drawing/2014/main" id="{E3E2E536-7A87-8B25-05A3-889F9DD268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26" t="6028" r="26601" b="35239"/>
          <a:stretch/>
        </p:blipFill>
        <p:spPr>
          <a:xfrm>
            <a:off x="2445079" y="3733317"/>
            <a:ext cx="1839028" cy="274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7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290120" y="4829824"/>
            <a:ext cx="718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Diferentes etnias e culturas da sua comunidade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7290486" y="3346670"/>
            <a:ext cx="4023594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Sim.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7290485" y="4706366"/>
            <a:ext cx="4023595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Não.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7290486" y="1967241"/>
            <a:ext cx="402359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Claro!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 pessoas de outros países que vêm viver para Portugal têm de abandonar as suas tradições e costumes?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pessoa, exterior&#10;&#10;Descrição gerada automaticamente">
            <a:extLst>
              <a:ext uri="{FF2B5EF4-FFF2-40B4-BE49-F238E27FC236}">
                <a16:creationId xmlns:a16="http://schemas.microsoft.com/office/drawing/2014/main" id="{1F2A205A-46D5-036F-38D5-D7C9B629D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804" y="2476612"/>
            <a:ext cx="5283816" cy="355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5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7290486" y="3346670"/>
            <a:ext cx="4023594" cy="996267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Sim.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7290485" y="4706366"/>
            <a:ext cx="4023595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Não.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7290486" y="1967241"/>
            <a:ext cx="4023594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Claro!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 pessoas de outros países que vêm viver para Portugal têm de abandonar as suas tradições e costumes?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pessoa, exterior&#10;&#10;Descrição gerada automaticamente">
            <a:extLst>
              <a:ext uri="{FF2B5EF4-FFF2-40B4-BE49-F238E27FC236}">
                <a16:creationId xmlns:a16="http://schemas.microsoft.com/office/drawing/2014/main" id="{75282A80-8A4B-3416-23A3-0B0C197EC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804" y="2476612"/>
            <a:ext cx="5283816" cy="355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67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7290486" y="3346670"/>
            <a:ext cx="4023594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Afastarmo-nos delas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7290485" y="4706366"/>
            <a:ext cx="4023595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Respeitá-las, integrá-las e valorizá-las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7290486" y="1967241"/>
            <a:ext cx="402359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Ignorá-las completamente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atitude devemos ter em relação às pessoas que pertencem a uma comunidade diferente da nossa?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pessoa, interior&#10;&#10;Descrição gerada automaticamente">
            <a:extLst>
              <a:ext uri="{FF2B5EF4-FFF2-40B4-BE49-F238E27FC236}">
                <a16:creationId xmlns:a16="http://schemas.microsoft.com/office/drawing/2014/main" id="{7DB0DBBD-0F5A-C6D5-2325-8E1025E23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807" y="2380466"/>
            <a:ext cx="4917988" cy="327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1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7290486" y="3346670"/>
            <a:ext cx="4023594" cy="996267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Afastarmo-nos delas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7290485" y="4706366"/>
            <a:ext cx="4023595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Respeitá-las, integrá-las e valorizá-las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7290486" y="1967241"/>
            <a:ext cx="4023594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Ignorá-las completamente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25549" y="828022"/>
            <a:ext cx="101390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atitude devemos ter em relação às pessoas que pertencem a uma comunidade diferente da nossa?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pessoa, interior&#10;&#10;Descrição gerada automaticamente">
            <a:extLst>
              <a:ext uri="{FF2B5EF4-FFF2-40B4-BE49-F238E27FC236}">
                <a16:creationId xmlns:a16="http://schemas.microsoft.com/office/drawing/2014/main" id="{72C00F60-27B9-C15B-CC21-C90865938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807" y="2380466"/>
            <a:ext cx="4917988" cy="327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74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 err="1"/>
              <a:t>Guineese</a:t>
            </a:r>
            <a:endParaRPr lang="pt-PT" sz="3200" dirty="0"/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Chinesa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1967241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Brasileira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11294" y="914829"/>
            <a:ext cx="827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comunidade vemos representada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62" y="1733650"/>
            <a:ext cx="5552570" cy="435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solidFill>
                  <a:schemeClr val="bg1">
                    <a:lumMod val="85000"/>
                  </a:schemeClr>
                </a:solidFill>
              </a:rPr>
              <a:t>Guineese</a:t>
            </a:r>
            <a:endParaRPr lang="pt-PT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Chinesa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1967241"/>
            <a:ext cx="442724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Brasileira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11294" y="914829"/>
            <a:ext cx="827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comunidade vemos representada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62" y="1733650"/>
            <a:ext cx="5552570" cy="435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80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Ucraniana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Indiana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1967241"/>
            <a:ext cx="442724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Cabo-verdiana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11294" y="914829"/>
            <a:ext cx="827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comunidade vemos representada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611" y="1510922"/>
            <a:ext cx="5805524" cy="459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9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86833" y="3346670"/>
            <a:ext cx="4427247" cy="996267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Ucraniana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86833" y="4706366"/>
            <a:ext cx="442724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Indiana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86832" y="1967241"/>
            <a:ext cx="442724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Cabo-verdiana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11294" y="914829"/>
            <a:ext cx="8274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comunidade vemos representada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611" y="1510922"/>
            <a:ext cx="5805524" cy="459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4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12635" y="752596"/>
            <a:ext cx="7819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imagem representa a comunidade indiana?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 descr="Uma imagem com texto, pessoa, laranja&#10;&#10;Descrição gerada automaticamente">
            <a:extLst>
              <a:ext uri="{FF2B5EF4-FFF2-40B4-BE49-F238E27FC236}">
                <a16:creationId xmlns:a16="http://schemas.microsoft.com/office/drawing/2014/main" id="{D5E9291F-7F51-F349-2623-0A7B0B8AC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461" y="2213478"/>
            <a:ext cx="3593250" cy="2045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m 10" descr="Uma imagem com interior, cama, azul, bandeira&#10;&#10;Descrição gerada automaticamente">
            <a:extLst>
              <a:ext uri="{FF2B5EF4-FFF2-40B4-BE49-F238E27FC236}">
                <a16:creationId xmlns:a16="http://schemas.microsoft.com/office/drawing/2014/main" id="{1AE59CAA-3E9E-0BE5-3E7E-595EC6541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651" y="2155459"/>
            <a:ext cx="1257909" cy="739808"/>
          </a:xfrm>
          <a:prstGeom prst="rect">
            <a:avLst/>
          </a:prstGeom>
        </p:spPr>
      </p:pic>
      <p:pic>
        <p:nvPicPr>
          <p:cNvPr id="8" name="Imagem 7" descr="Uma imagem com pessoa&#10;&#10;Descrição gerada automaticamente">
            <a:extLst>
              <a:ext uri="{FF2B5EF4-FFF2-40B4-BE49-F238E27FC236}">
                <a16:creationId xmlns:a16="http://schemas.microsoft.com/office/drawing/2014/main" id="{FA0A6DFE-A327-1B87-D41B-FD88B1459F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395"/>
          <a:stretch/>
        </p:blipFill>
        <p:spPr>
          <a:xfrm>
            <a:off x="617303" y="2022574"/>
            <a:ext cx="3420000" cy="1909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m 13" descr="Uma imagem com mesa, pessoa, alimentação, prato&#10;&#10;Descrição gerada automaticamente">
            <a:extLst>
              <a:ext uri="{FF2B5EF4-FFF2-40B4-BE49-F238E27FC236}">
                <a16:creationId xmlns:a16="http://schemas.microsoft.com/office/drawing/2014/main" id="{DAF83A9D-E774-E3A4-D2FF-B5B2AC1A6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4523" y="4257237"/>
            <a:ext cx="3256128" cy="2172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0696D2E-99B8-4075-3BC0-8DD26D8C4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317" y="4209904"/>
            <a:ext cx="1101710" cy="745200"/>
          </a:xfrm>
          <a:prstGeom prst="rect">
            <a:avLst/>
          </a:prstGeom>
        </p:spPr>
      </p:pic>
      <p:pic>
        <p:nvPicPr>
          <p:cNvPr id="9" name="Imagem 8" descr="Uma imagem com verde&#10;&#10;Descrição gerada automaticamente">
            <a:extLst>
              <a:ext uri="{FF2B5EF4-FFF2-40B4-BE49-F238E27FC236}">
                <a16:creationId xmlns:a16="http://schemas.microsoft.com/office/drawing/2014/main" id="{3AE8EB4D-C61A-9083-A7D9-5DF5095ACF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9297" y="1783763"/>
            <a:ext cx="1112053" cy="7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12635" y="752596"/>
            <a:ext cx="7819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imagem representa a comunidade indiana?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 descr="Uma imagem com texto, pessoa, laranja&#10;&#10;Descrição gerada automaticamente">
            <a:extLst>
              <a:ext uri="{FF2B5EF4-FFF2-40B4-BE49-F238E27FC236}">
                <a16:creationId xmlns:a16="http://schemas.microsoft.com/office/drawing/2014/main" id="{D5E9291F-7F51-F349-2623-0A7B0B8ACEA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38461" y="2213478"/>
            <a:ext cx="3593250" cy="2045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m 10" descr="Uma imagem com interior, cama, azul, bandeira&#10;&#10;Descrição gerada automaticamente">
            <a:extLst>
              <a:ext uri="{FF2B5EF4-FFF2-40B4-BE49-F238E27FC236}">
                <a16:creationId xmlns:a16="http://schemas.microsoft.com/office/drawing/2014/main" id="{1AE59CAA-3E9E-0BE5-3E7E-595EC654149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50651" y="2155459"/>
            <a:ext cx="1257909" cy="739808"/>
          </a:xfrm>
          <a:prstGeom prst="rect">
            <a:avLst/>
          </a:prstGeom>
        </p:spPr>
      </p:pic>
      <p:pic>
        <p:nvPicPr>
          <p:cNvPr id="8" name="Imagem 7" descr="Uma imagem com pessoa&#10;&#10;Descrição gerada automaticamente">
            <a:extLst>
              <a:ext uri="{FF2B5EF4-FFF2-40B4-BE49-F238E27FC236}">
                <a16:creationId xmlns:a16="http://schemas.microsoft.com/office/drawing/2014/main" id="{FA0A6DFE-A327-1B87-D41B-FD88B1459F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395"/>
          <a:stretch/>
        </p:blipFill>
        <p:spPr>
          <a:xfrm>
            <a:off x="617303" y="2022574"/>
            <a:ext cx="3420000" cy="1909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m 13" descr="Uma imagem com mesa, pessoa, alimentação, prato&#10;&#10;Descrição gerada automaticamente">
            <a:extLst>
              <a:ext uri="{FF2B5EF4-FFF2-40B4-BE49-F238E27FC236}">
                <a16:creationId xmlns:a16="http://schemas.microsoft.com/office/drawing/2014/main" id="{DAF83A9D-E774-E3A4-D2FF-B5B2AC1A6B5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94523" y="4257237"/>
            <a:ext cx="3256128" cy="2172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0696D2E-99B8-4075-3BC0-8DD26D8C418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85317" y="4209904"/>
            <a:ext cx="1101710" cy="7452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E98F512-E7BD-49A0-BA83-4B4557ACD5B3}"/>
              </a:ext>
            </a:extLst>
          </p:cNvPr>
          <p:cNvSpPr/>
          <p:nvPr/>
        </p:nvSpPr>
        <p:spPr>
          <a:xfrm>
            <a:off x="560289" y="1970386"/>
            <a:ext cx="3527964" cy="196144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 descr="Uma imagem com verde&#10;&#10;Descrição gerada automaticamente">
            <a:extLst>
              <a:ext uri="{FF2B5EF4-FFF2-40B4-BE49-F238E27FC236}">
                <a16:creationId xmlns:a16="http://schemas.microsoft.com/office/drawing/2014/main" id="{9F6EB601-E258-1023-1149-43F2849280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9297" y="1783763"/>
            <a:ext cx="1112053" cy="7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9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</TotalTime>
  <Words>303</Words>
  <Application>Microsoft Office PowerPoint</Application>
  <PresentationFormat>Ecrã Panorâmico</PresentationFormat>
  <Paragraphs>62</Paragraphs>
  <Slides>23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109</cp:revision>
  <dcterms:created xsi:type="dcterms:W3CDTF">2022-03-21T17:19:57Z</dcterms:created>
  <dcterms:modified xsi:type="dcterms:W3CDTF">2022-07-20T08:26:01Z</dcterms:modified>
</cp:coreProperties>
</file>