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296" r:id="rId9"/>
    <p:sldId id="336" r:id="rId10"/>
    <p:sldId id="266" r:id="rId11"/>
    <p:sldId id="328" r:id="rId12"/>
    <p:sldId id="267" r:id="rId13"/>
    <p:sldId id="268" r:id="rId14"/>
    <p:sldId id="269" r:id="rId15"/>
    <p:sldId id="306" r:id="rId16"/>
    <p:sldId id="294" r:id="rId17"/>
    <p:sldId id="329" r:id="rId18"/>
    <p:sldId id="309" r:id="rId19"/>
    <p:sldId id="330" r:id="rId20"/>
    <p:sldId id="322" r:id="rId21"/>
    <p:sldId id="331" r:id="rId22"/>
    <p:sldId id="310" r:id="rId23"/>
    <p:sldId id="326" r:id="rId24"/>
    <p:sldId id="332" r:id="rId25"/>
    <p:sldId id="333" r:id="rId26"/>
    <p:sldId id="334" r:id="rId27"/>
    <p:sldId id="335" r:id="rId28"/>
    <p:sldId id="262" r:id="rId2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15/07/2022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5" y="3044279"/>
            <a:ext cx="66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Natureza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81" y="6956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782864" y="38658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Agentes erosivos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Agentes erosivos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1142311" y="5251868"/>
            <a:ext cx="976080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/>
              <a:t>A constante transformação da paisagem é provocada por diversos agentes erosivos: a </a:t>
            </a:r>
            <a:r>
              <a:rPr lang="pt-PT" sz="2200" b="1" dirty="0">
                <a:solidFill>
                  <a:srgbClr val="800000"/>
                </a:solidFill>
              </a:rPr>
              <a:t>água</a:t>
            </a:r>
            <a:r>
              <a:rPr lang="pt-PT" sz="2200" dirty="0"/>
              <a:t>, nos seus diferentes estados físicos, o </a:t>
            </a:r>
            <a:r>
              <a:rPr lang="pt-PT" sz="2200" b="1" dirty="0">
                <a:solidFill>
                  <a:srgbClr val="800000"/>
                </a:solidFill>
              </a:rPr>
              <a:t>vento, </a:t>
            </a:r>
            <a:r>
              <a:rPr lang="pt-PT" sz="2200" dirty="0"/>
              <a:t>as alterações da </a:t>
            </a:r>
            <a:r>
              <a:rPr lang="pt-PT" sz="2200" b="1" dirty="0">
                <a:solidFill>
                  <a:srgbClr val="800000"/>
                </a:solidFill>
              </a:rPr>
              <a:t>temperatura</a:t>
            </a:r>
            <a:r>
              <a:rPr lang="pt-PT" sz="2200" dirty="0"/>
              <a:t> e também os </a:t>
            </a:r>
            <a:r>
              <a:rPr lang="pt-PT" sz="2200" b="1" dirty="0">
                <a:solidFill>
                  <a:srgbClr val="800000"/>
                </a:solidFill>
              </a:rPr>
              <a:t>seres</a:t>
            </a:r>
            <a:r>
              <a:rPr lang="pt-PT" sz="2200" dirty="0"/>
              <a:t> </a:t>
            </a:r>
            <a:r>
              <a:rPr lang="pt-PT" sz="2200" b="1" dirty="0">
                <a:solidFill>
                  <a:srgbClr val="800000"/>
                </a:solidFill>
              </a:rPr>
              <a:t>vivos</a:t>
            </a:r>
            <a:r>
              <a:rPr lang="pt-PT" sz="2200" dirty="0"/>
              <a:t>.</a:t>
            </a:r>
          </a:p>
        </p:txBody>
      </p:sp>
      <p:pic>
        <p:nvPicPr>
          <p:cNvPr id="3" name="Imagem 2" descr="Uma imagem com exterior, céu, montanha, natureza&#10;&#10;Descrição gerada automaticamente">
            <a:extLst>
              <a:ext uri="{FF2B5EF4-FFF2-40B4-BE49-F238E27FC236}">
                <a16:creationId xmlns:a16="http://schemas.microsoft.com/office/drawing/2014/main" id="{4102265D-3DCD-75FF-614A-FE1F77FF8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697" y="1696786"/>
            <a:ext cx="6996606" cy="328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por ação da água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2627355" y="1178344"/>
            <a:ext cx="9144000" cy="5316085"/>
            <a:chOff x="0" y="532010"/>
            <a:chExt cx="9144000" cy="5316085"/>
          </a:xfrm>
        </p:grpSpPr>
        <p:pic>
          <p:nvPicPr>
            <p:cNvPr id="18" name="Imagem 17" descr="Captura de ecrã - 2014-06-17, 11.56.20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82839"/>
              <a:ext cx="9144000" cy="4492322"/>
            </a:xfrm>
            <a:prstGeom prst="rect">
              <a:avLst/>
            </a:prstGeom>
          </p:spPr>
        </p:pic>
        <p:sp>
          <p:nvSpPr>
            <p:cNvPr id="19" name="TextBox 16"/>
            <p:cNvSpPr txBox="1"/>
            <p:nvPr/>
          </p:nvSpPr>
          <p:spPr>
            <a:xfrm>
              <a:off x="506235" y="5478763"/>
              <a:ext cx="31470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Fragmentos rochosos soltos</a:t>
              </a:r>
            </a:p>
          </p:txBody>
        </p:sp>
        <p:sp>
          <p:nvSpPr>
            <p:cNvPr id="20" name="Arco 19"/>
            <p:cNvSpPr/>
            <p:nvPr/>
          </p:nvSpPr>
          <p:spPr>
            <a:xfrm rot="2683211" flipV="1">
              <a:off x="1749230" y="4059568"/>
              <a:ext cx="1709395" cy="1684501"/>
            </a:xfrm>
            <a:prstGeom prst="arc">
              <a:avLst>
                <a:gd name="adj1" fmla="val 21491387"/>
                <a:gd name="adj2" fmla="val 5376932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TextBox 16"/>
            <p:cNvSpPr txBox="1"/>
            <p:nvPr/>
          </p:nvSpPr>
          <p:spPr>
            <a:xfrm>
              <a:off x="5647863" y="689406"/>
              <a:ext cx="17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Bloco de rocha</a:t>
              </a:r>
            </a:p>
          </p:txBody>
        </p:sp>
        <p:sp>
          <p:nvSpPr>
            <p:cNvPr id="22" name="Arco 21"/>
            <p:cNvSpPr/>
            <p:nvPr/>
          </p:nvSpPr>
          <p:spPr>
            <a:xfrm rot="18916789">
              <a:off x="5864031" y="791713"/>
              <a:ext cx="1709395" cy="1684501"/>
            </a:xfrm>
            <a:prstGeom prst="arc">
              <a:avLst>
                <a:gd name="adj1" fmla="val 21491387"/>
                <a:gd name="adj2" fmla="val 3474246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TextBox 16"/>
            <p:cNvSpPr txBox="1"/>
            <p:nvPr/>
          </p:nvSpPr>
          <p:spPr>
            <a:xfrm>
              <a:off x="5947667" y="2608147"/>
              <a:ext cx="10182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Rocha</a:t>
              </a:r>
            </a:p>
            <a:p>
              <a:pPr algn="ctr"/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alterada</a:t>
              </a:r>
            </a:p>
          </p:txBody>
        </p:sp>
        <p:sp>
          <p:nvSpPr>
            <p:cNvPr id="24" name="Arco 23"/>
            <p:cNvSpPr/>
            <p:nvPr/>
          </p:nvSpPr>
          <p:spPr>
            <a:xfrm rot="7682111" flipV="1">
              <a:off x="6523596" y="1743586"/>
              <a:ext cx="1709395" cy="1684501"/>
            </a:xfrm>
            <a:prstGeom prst="arc">
              <a:avLst>
                <a:gd name="adj1" fmla="val 21491387"/>
                <a:gd name="adj2" fmla="val 5376932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TextBox 16"/>
            <p:cNvSpPr txBox="1"/>
            <p:nvPr/>
          </p:nvSpPr>
          <p:spPr>
            <a:xfrm>
              <a:off x="5745298" y="4406966"/>
              <a:ext cx="13075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Bloco deslocado</a:t>
              </a:r>
            </a:p>
          </p:txBody>
        </p:sp>
        <p:sp>
          <p:nvSpPr>
            <p:cNvPr id="26" name="Arco 25"/>
            <p:cNvSpPr/>
            <p:nvPr/>
          </p:nvSpPr>
          <p:spPr>
            <a:xfrm rot="5188123" flipV="1">
              <a:off x="5931483" y="2972779"/>
              <a:ext cx="1709395" cy="1684501"/>
            </a:xfrm>
            <a:prstGeom prst="arc">
              <a:avLst>
                <a:gd name="adj1" fmla="val 21491387"/>
                <a:gd name="adj2" fmla="val 4129314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TextBox 16"/>
            <p:cNvSpPr txBox="1"/>
            <p:nvPr/>
          </p:nvSpPr>
          <p:spPr>
            <a:xfrm>
              <a:off x="7821437" y="532010"/>
              <a:ext cx="8953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Água líquida</a:t>
              </a:r>
            </a:p>
          </p:txBody>
        </p:sp>
        <p:sp>
          <p:nvSpPr>
            <p:cNvPr id="28" name="Arco 27"/>
            <p:cNvSpPr/>
            <p:nvPr/>
          </p:nvSpPr>
          <p:spPr>
            <a:xfrm rot="21271636">
              <a:off x="6935827" y="574354"/>
              <a:ext cx="1709395" cy="1684501"/>
            </a:xfrm>
            <a:prstGeom prst="arc">
              <a:avLst>
                <a:gd name="adj1" fmla="val 20690172"/>
                <a:gd name="adj2" fmla="val 4407739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TextBox 16"/>
            <p:cNvSpPr txBox="1"/>
            <p:nvPr/>
          </p:nvSpPr>
          <p:spPr>
            <a:xfrm>
              <a:off x="6513227" y="5448783"/>
              <a:ext cx="1056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Gelo</a:t>
              </a:r>
            </a:p>
          </p:txBody>
        </p:sp>
        <p:sp>
          <p:nvSpPr>
            <p:cNvPr id="30" name="Arco 29"/>
            <p:cNvSpPr/>
            <p:nvPr/>
          </p:nvSpPr>
          <p:spPr>
            <a:xfrm rot="5188123" flipV="1">
              <a:off x="6478624" y="3917160"/>
              <a:ext cx="1709395" cy="1684501"/>
            </a:xfrm>
            <a:prstGeom prst="arc">
              <a:avLst>
                <a:gd name="adj1" fmla="val 21491387"/>
                <a:gd name="adj2" fmla="val 4129314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1" name="Conexão recta unidireccional 21"/>
            <p:cNvCxnSpPr/>
            <p:nvPr/>
          </p:nvCxnSpPr>
          <p:spPr>
            <a:xfrm>
              <a:off x="7854846" y="4189751"/>
              <a:ext cx="277318" cy="158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aixaDeTexto 2"/>
          <p:cNvSpPr txBox="1"/>
          <p:nvPr/>
        </p:nvSpPr>
        <p:spPr>
          <a:xfrm>
            <a:off x="1203330" y="1547966"/>
            <a:ext cx="2813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água no estado líquido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infiltra-se nas rochas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 altera-as.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203330" y="3151718"/>
            <a:ext cx="2813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Quando a água que se encontra nas fraturas das rochas congela,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dilata e parte a rocha.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45" y="1484458"/>
            <a:ext cx="782685" cy="86004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737" l="1739" r="98696">
                        <a14:foregroundMark x1="7391" y1="63636" x2="8261" y2="10526"/>
                        <a14:foregroundMark x1="8261" y1="10526" x2="73478" y2="14354"/>
                        <a14:foregroundMark x1="73478" y1="14354" x2="84783" y2="69378"/>
                        <a14:foregroundMark x1="84783" y1="69378" x2="76522" y2="88038"/>
                        <a14:foregroundMark x1="76522" y1="88038" x2="40870" y2="93780"/>
                        <a14:foregroundMark x1="40870" y1="93780" x2="29565" y2="92823"/>
                        <a14:foregroundMark x1="91739" y1="44976" x2="91304" y2="80861"/>
                        <a14:foregroundMark x1="83913" y1="78469" x2="53913" y2="81818"/>
                        <a14:foregroundMark x1="54783" y1="86603" x2="33478" y2="89474"/>
                        <a14:foregroundMark x1="33478" y1="89474" x2="15652" y2="68421"/>
                        <a14:foregroundMark x1="15652" y1="68421" x2="25652" y2="22488"/>
                        <a14:foregroundMark x1="25652" y1="22488" x2="65217" y2="24880"/>
                        <a14:foregroundMark x1="65217" y1="24880" x2="85217" y2="32057"/>
                        <a14:foregroundMark x1="85217" y1="32057" x2="86087" y2="41148"/>
                        <a14:foregroundMark x1="66522" y1="74163" x2="65652" y2="88038"/>
                        <a14:foregroundMark x1="9565" y1="61244" x2="9565" y2="78947"/>
                        <a14:foregroundMark x1="9565" y1="78947" x2="22174" y2="95215"/>
                        <a14:foregroundMark x1="22174" y1="95215" x2="33043" y2="88517"/>
                        <a14:foregroundMark x1="32174" y1="12440" x2="50435" y2="2871"/>
                        <a14:foregroundMark x1="50435" y1="2871" x2="89130" y2="9091"/>
                        <a14:foregroundMark x1="89130" y1="9091" x2="96087" y2="34450"/>
                        <a14:foregroundMark x1="96087" y1="34450" x2="90870" y2="50718"/>
                        <a14:foregroundMark x1="90870" y1="50718" x2="90870" y2="50718"/>
                        <a14:foregroundMark x1="95652" y1="40191" x2="90870" y2="77990"/>
                        <a14:foregroundMark x1="90870" y1="77990" x2="78261" y2="88517"/>
                        <a14:foregroundMark x1="78261" y1="88517" x2="78261" y2="88517"/>
                        <a14:foregroundMark x1="82609" y1="88038" x2="99130" y2="84211"/>
                        <a14:foregroundMark x1="99130" y1="84211" x2="96087" y2="57416"/>
                        <a14:foregroundMark x1="96087" y1="57416" x2="92174" y2="56459"/>
                        <a14:foregroundMark x1="40435" y1="7656" x2="58261" y2="5263"/>
                        <a14:foregroundMark x1="58261" y1="5263" x2="60870" y2="6220"/>
                        <a14:foregroundMark x1="8261" y1="15311" x2="4348" y2="39713"/>
                        <a14:foregroundMark x1="4348" y1="39713" x2="6087" y2="44976"/>
                        <a14:foregroundMark x1="9565" y1="18182" x2="1739" y2="35407"/>
                        <a14:foregroundMark x1="1739" y1="35407" x2="3478" y2="440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45" y="3102491"/>
            <a:ext cx="818871" cy="74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pela água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2643955" y="5009146"/>
            <a:ext cx="131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Glaciares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8055573" y="5006735"/>
            <a:ext cx="178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Precipitação</a:t>
            </a:r>
          </a:p>
        </p:txBody>
      </p:sp>
      <p:pic>
        <p:nvPicPr>
          <p:cNvPr id="8" name="Imagem 7" descr="Uma imagem com montanha, céu, exterior, rocha&#10;&#10;Descrição gerada automaticamente">
            <a:extLst>
              <a:ext uri="{FF2B5EF4-FFF2-40B4-BE49-F238E27FC236}">
                <a16:creationId xmlns:a16="http://schemas.microsoft.com/office/drawing/2014/main" id="{5E28289C-989B-A193-51E5-26B7E6D9C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77" y="2039587"/>
            <a:ext cx="4168240" cy="2778826"/>
          </a:xfrm>
          <a:prstGeom prst="rect">
            <a:avLst/>
          </a:prstGeom>
        </p:spPr>
      </p:pic>
      <p:pic>
        <p:nvPicPr>
          <p:cNvPr id="15" name="Imagem 14" descr="Uma imagem com exterior, árvore, céu, montanha&#10;&#10;Descrição gerada automaticamente">
            <a:extLst>
              <a:ext uri="{FF2B5EF4-FFF2-40B4-BE49-F238E27FC236}">
                <a16:creationId xmlns:a16="http://schemas.microsoft.com/office/drawing/2014/main" id="{1BF35658-C9EE-51D8-92D9-C5DE16166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608" y="2039213"/>
            <a:ext cx="4168800" cy="27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pela água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903159" y="4991520"/>
            <a:ext cx="288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Oceano/mar (ondas)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8108750" y="4991519"/>
            <a:ext cx="2180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Cursos de água</a:t>
            </a:r>
          </a:p>
        </p:txBody>
      </p:sp>
      <p:pic>
        <p:nvPicPr>
          <p:cNvPr id="4" name="Imagem 3" descr="Uma imagem com árvore, natureza, exterior, montanha&#10;&#10;Descrição gerada automaticamente">
            <a:extLst>
              <a:ext uri="{FF2B5EF4-FFF2-40B4-BE49-F238E27FC236}">
                <a16:creationId xmlns:a16="http://schemas.microsoft.com/office/drawing/2014/main" id="{BC1A46CA-E1B8-5B44-E302-D0FBC3DC3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132" y="2039400"/>
            <a:ext cx="4168800" cy="2779200"/>
          </a:xfrm>
          <a:prstGeom prst="rect">
            <a:avLst/>
          </a:prstGeom>
        </p:spPr>
      </p:pic>
      <p:pic>
        <p:nvPicPr>
          <p:cNvPr id="8" name="Imagem 7" descr="Uma imagem com céu, exterior, água, rocha&#10;&#10;Descrição gerada automaticamente">
            <a:extLst>
              <a:ext uri="{FF2B5EF4-FFF2-40B4-BE49-F238E27FC236}">
                <a16:creationId xmlns:a16="http://schemas.microsoft.com/office/drawing/2014/main" id="{4500F148-73AC-18D6-A249-ED01CC547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862" y="2039400"/>
            <a:ext cx="4035644" cy="27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F8137AE1-F7BB-4839-B30E-7D29A7246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448" y="4826336"/>
            <a:ext cx="1026868" cy="1565712"/>
          </a:xfrm>
          <a:prstGeom prst="rect">
            <a:avLst/>
          </a:prstGeom>
        </p:spPr>
      </p:pic>
      <p:sp>
        <p:nvSpPr>
          <p:cNvPr id="18" name="CaixaDeTexto 11"/>
          <p:cNvSpPr txBox="1">
            <a:spLocks noChangeArrowheads="1"/>
          </p:cNvSpPr>
          <p:nvPr/>
        </p:nvSpPr>
        <p:spPr bwMode="auto">
          <a:xfrm>
            <a:off x="1433168" y="5622607"/>
            <a:ext cx="86193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b="1" dirty="0" err="1">
                <a:solidFill>
                  <a:srgbClr val="800000"/>
                </a:solidFill>
              </a:rPr>
              <a:t>Ação</a:t>
            </a:r>
            <a:r>
              <a:rPr lang="pt-PT" sz="2200" b="1" dirty="0">
                <a:solidFill>
                  <a:srgbClr val="800000"/>
                </a:solidFill>
              </a:rPr>
              <a:t> do vento </a:t>
            </a:r>
            <a:r>
              <a:rPr lang="pt-PT" sz="2200" dirty="0"/>
              <a:t>-  O vento provoca o </a:t>
            </a:r>
            <a:r>
              <a:rPr lang="pt-PT" sz="2200" b="1" dirty="0">
                <a:solidFill>
                  <a:srgbClr val="800000"/>
                </a:solidFill>
              </a:rPr>
              <a:t>desgaste</a:t>
            </a:r>
            <a:r>
              <a:rPr lang="pt-PT" sz="2200" dirty="0"/>
              <a:t> e a </a:t>
            </a:r>
            <a:r>
              <a:rPr lang="pt-PT" sz="2200" b="1" dirty="0">
                <a:solidFill>
                  <a:srgbClr val="800000"/>
                </a:solidFill>
              </a:rPr>
              <a:t>desagregação</a:t>
            </a:r>
            <a:r>
              <a:rPr lang="pt-PT" sz="2200" dirty="0"/>
              <a:t> das rochas. Também faz o </a:t>
            </a:r>
            <a:r>
              <a:rPr lang="pt-PT" sz="2200" b="1" dirty="0">
                <a:solidFill>
                  <a:srgbClr val="800000"/>
                </a:solidFill>
              </a:rPr>
              <a:t>transporte</a:t>
            </a:r>
            <a:r>
              <a:rPr lang="pt-PT" sz="2200" dirty="0"/>
              <a:t> das areias.</a:t>
            </a:r>
          </a:p>
        </p:txBody>
      </p:sp>
      <p:pic>
        <p:nvPicPr>
          <p:cNvPr id="19" name="Imagem 18" descr="Captura de ecrã - 2014-06-17, 12.22.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04" y="1000188"/>
            <a:ext cx="6086272" cy="4646951"/>
          </a:xfrm>
          <a:prstGeom prst="rect">
            <a:avLst/>
          </a:prstGeom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942283" y="701864"/>
            <a:ext cx="4062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por ação do vento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90" y="2532750"/>
            <a:ext cx="2248214" cy="12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5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pelo vento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exterior, céu, terra, natureza&#10;&#10;Descrição gerada automaticamente">
            <a:extLst>
              <a:ext uri="{FF2B5EF4-FFF2-40B4-BE49-F238E27FC236}">
                <a16:creationId xmlns:a16="http://schemas.microsoft.com/office/drawing/2014/main" id="{6CF431F6-A196-00AB-2CDF-B93422E37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232" y="1961685"/>
            <a:ext cx="5144871" cy="3429000"/>
          </a:xfrm>
          <a:prstGeom prst="rect">
            <a:avLst/>
          </a:prstGeom>
        </p:spPr>
      </p:pic>
      <p:pic>
        <p:nvPicPr>
          <p:cNvPr id="9" name="Imagem 8" descr="Uma imagem com natureza, exterior, rocha, montanha&#10;&#10;Descrição gerada automaticamente">
            <a:extLst>
              <a:ext uri="{FF2B5EF4-FFF2-40B4-BE49-F238E27FC236}">
                <a16:creationId xmlns:a16="http://schemas.microsoft.com/office/drawing/2014/main" id="{3552795F-5143-0EBB-E4F2-6DF3FCE43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02" y="1961685"/>
            <a:ext cx="5153468" cy="34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2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32373" y="611255"/>
            <a:ext cx="7546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por alterações da temperatura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14696" y="5477304"/>
            <a:ext cx="10312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frio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 </a:t>
            </a:r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extremo podem destruir os solos, provocando o desaparecimento da vegetação. </a:t>
            </a:r>
          </a:p>
        </p:txBody>
      </p:sp>
      <p:pic>
        <p:nvPicPr>
          <p:cNvPr id="5" name="Imagem 4" descr="Uma imagem com girafa, exterior, céu, terra&#10;&#10;Descrição gerada automaticamente">
            <a:extLst>
              <a:ext uri="{FF2B5EF4-FFF2-40B4-BE49-F238E27FC236}">
                <a16:creationId xmlns:a16="http://schemas.microsoft.com/office/drawing/2014/main" id="{61AAAFCF-5E76-261A-3D91-C3DEE3DB9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08" y="1495990"/>
            <a:ext cx="6010983" cy="38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6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11"/>
          <p:cNvSpPr txBox="1">
            <a:spLocks noChangeArrowheads="1"/>
          </p:cNvSpPr>
          <p:nvPr/>
        </p:nvSpPr>
        <p:spPr bwMode="auto">
          <a:xfrm>
            <a:off x="1811457" y="5597103"/>
            <a:ext cx="821956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b="1" dirty="0" err="1">
                <a:solidFill>
                  <a:srgbClr val="800000"/>
                </a:solidFill>
              </a:rPr>
              <a:t>Ação</a:t>
            </a:r>
            <a:r>
              <a:rPr lang="pt-PT" sz="2200" b="1" dirty="0">
                <a:solidFill>
                  <a:srgbClr val="800000"/>
                </a:solidFill>
              </a:rPr>
              <a:t> dos seres vivos </a:t>
            </a:r>
            <a:r>
              <a:rPr lang="pt-PT" sz="2200" dirty="0"/>
              <a:t>-  Os seres vivos, como as plantas, podem provocar a </a:t>
            </a:r>
            <a:r>
              <a:rPr lang="pt-PT" sz="2200" b="1" dirty="0">
                <a:solidFill>
                  <a:srgbClr val="800000"/>
                </a:solidFill>
              </a:rPr>
              <a:t>alteração</a:t>
            </a:r>
            <a:r>
              <a:rPr lang="pt-PT" sz="2200" dirty="0"/>
              <a:t> e a </a:t>
            </a:r>
            <a:r>
              <a:rPr lang="pt-PT" sz="2200" b="1" dirty="0">
                <a:solidFill>
                  <a:srgbClr val="800000"/>
                </a:solidFill>
              </a:rPr>
              <a:t>desagregação</a:t>
            </a:r>
            <a:r>
              <a:rPr lang="pt-PT" sz="2200" dirty="0"/>
              <a:t> das rochas.</a:t>
            </a:r>
          </a:p>
        </p:txBody>
      </p:sp>
      <p:pic>
        <p:nvPicPr>
          <p:cNvPr id="22" name="Imagem 21" descr="Captura de ecrã - 2014-06-17, 12.24.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112" y="1256206"/>
            <a:ext cx="4375864" cy="4340897"/>
          </a:xfrm>
          <a:prstGeom prst="rect">
            <a:avLst/>
          </a:prstGeom>
        </p:spPr>
      </p:pic>
      <p:sp>
        <p:nvSpPr>
          <p:cNvPr id="2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pelos seres vivos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4" name="Imagem 23" descr="Uma imagem com ClipArt&#10;&#10;Descrição gerada automaticamente">
            <a:extLst>
              <a:ext uri="{FF2B5EF4-FFF2-40B4-BE49-F238E27FC236}">
                <a16:creationId xmlns:a16="http://schemas.microsoft.com/office/drawing/2014/main" id="{E377622F-F7B5-423F-AA7D-5B1105BEE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770" y="4859783"/>
            <a:ext cx="988205" cy="150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7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E377622F-F7B5-423F-AA7D-5B1105BEE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068" y="5084481"/>
            <a:ext cx="988205" cy="1506761"/>
          </a:xfrm>
          <a:prstGeom prst="rect">
            <a:avLst/>
          </a:prstGeom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Erosão provocada pelos seres vivos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CaixaDeTexto 11"/>
          <p:cNvSpPr txBox="1">
            <a:spLocks noChangeArrowheads="1"/>
          </p:cNvSpPr>
          <p:nvPr/>
        </p:nvSpPr>
        <p:spPr bwMode="auto">
          <a:xfrm>
            <a:off x="1937307" y="5262827"/>
            <a:ext cx="7872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pt-PT" sz="2200" dirty="0"/>
              <a:t>Tal como os animais e as plantas, também o </a:t>
            </a:r>
            <a:r>
              <a:rPr lang="pt-PT" sz="2200" b="1" dirty="0">
                <a:solidFill>
                  <a:srgbClr val="C00000"/>
                </a:solidFill>
              </a:rPr>
              <a:t>ser humano </a:t>
            </a:r>
            <a:r>
              <a:rPr lang="pt-PT" sz="2200" dirty="0"/>
              <a:t>é responsável por modificações na paisagem.</a:t>
            </a:r>
          </a:p>
        </p:txBody>
      </p:sp>
      <p:pic>
        <p:nvPicPr>
          <p:cNvPr id="3" name="Imagem 2" descr="Uma imagem com céu, exterior, escavadora, transporte&#10;&#10;Descrição gerada automaticamente">
            <a:extLst>
              <a:ext uri="{FF2B5EF4-FFF2-40B4-BE49-F238E27FC236}">
                <a16:creationId xmlns:a16="http://schemas.microsoft.com/office/drawing/2014/main" id="{9F59059D-74FC-2989-C75A-42652325D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11" y="1876739"/>
            <a:ext cx="4286859" cy="2880000"/>
          </a:xfrm>
          <a:prstGeom prst="rect">
            <a:avLst/>
          </a:prstGeom>
        </p:spPr>
      </p:pic>
      <p:pic>
        <p:nvPicPr>
          <p:cNvPr id="5" name="Imagem 4" descr="Uma imagem com relva, exterior, céu, terra&#10;&#10;Descrição gerada automaticamente">
            <a:extLst>
              <a:ext uri="{FF2B5EF4-FFF2-40B4-BE49-F238E27FC236}">
                <a16:creationId xmlns:a16="http://schemas.microsoft.com/office/drawing/2014/main" id="{1ED57085-C167-A1E2-658D-65D7E3BF5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920" y="1876739"/>
            <a:ext cx="512583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Agentes erosivos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Como se chamam os agentes que modificam a paisagem?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Agentes da polícia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Agentes secretos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6894286" y="4571084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Agentes erosivos </a:t>
            </a:r>
          </a:p>
        </p:txBody>
      </p:sp>
      <p:pic>
        <p:nvPicPr>
          <p:cNvPr id="4" name="Imagem 3" descr="Uma imagem com montanha, natureza, azul&#10;&#10;Descrição gerada automaticamente">
            <a:extLst>
              <a:ext uri="{FF2B5EF4-FFF2-40B4-BE49-F238E27FC236}">
                <a16:creationId xmlns:a16="http://schemas.microsoft.com/office/drawing/2014/main" id="{09CB682D-65C5-BCC1-8384-FC861FF2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1975204"/>
            <a:ext cx="6120384" cy="3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Como se chamam os agentes que modificam a paisagem?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894286" y="1829716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Agentes da polícia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Agentes secretos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6894286" y="4571084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Agentes erosivos </a:t>
            </a:r>
          </a:p>
        </p:txBody>
      </p:sp>
      <p:pic>
        <p:nvPicPr>
          <p:cNvPr id="4" name="Imagem 3" descr="Uma imagem com montanha, natureza, azul&#10;&#10;Descrição gerada automaticamente">
            <a:extLst>
              <a:ext uri="{FF2B5EF4-FFF2-40B4-BE49-F238E27FC236}">
                <a16:creationId xmlns:a16="http://schemas.microsoft.com/office/drawing/2014/main" id="{DE8ED081-7E75-24E5-CD06-14B09468D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85" y="2024557"/>
            <a:ext cx="6120384" cy="3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5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001210" y="851755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Quem está a provocar erosão nesta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 água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O vento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 temperatura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2244073" y="5390606"/>
            <a:ext cx="20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Precipitação</a:t>
            </a:r>
          </a:p>
        </p:txBody>
      </p:sp>
      <p:pic>
        <p:nvPicPr>
          <p:cNvPr id="3" name="Imagem 2" descr="Uma imagem com exterior, árvore, céu, montanha&#10;&#10;Descrição gerada automaticamente">
            <a:extLst>
              <a:ext uri="{FF2B5EF4-FFF2-40B4-BE49-F238E27FC236}">
                <a16:creationId xmlns:a16="http://schemas.microsoft.com/office/drawing/2014/main" id="{75EB4575-03CE-4315-DAF3-6CE79BE15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06" y="1844796"/>
            <a:ext cx="4752611" cy="316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001210" y="851755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Quem está a provocar erosão nesta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 água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O vento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A temperatura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2444369" y="5553509"/>
            <a:ext cx="20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Precipitação</a:t>
            </a:r>
          </a:p>
        </p:txBody>
      </p:sp>
      <p:pic>
        <p:nvPicPr>
          <p:cNvPr id="9" name="Imagem 8" descr="Uma imagem com exterior, árvore, céu, montanha&#10;&#10;Descrição gerada automaticamente">
            <a:extLst>
              <a:ext uri="{FF2B5EF4-FFF2-40B4-BE49-F238E27FC236}">
                <a16:creationId xmlns:a16="http://schemas.microsoft.com/office/drawing/2014/main" id="{E91C0AC0-2659-5C34-B675-4AAA6FE57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91" y="2124196"/>
            <a:ext cx="4752611" cy="316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26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Nesta situação, a erosão acontece por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Chão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24571" y="31263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Vento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Oceano</a:t>
            </a:r>
          </a:p>
        </p:txBody>
      </p:sp>
      <p:pic>
        <p:nvPicPr>
          <p:cNvPr id="8" name="Imagem 7" descr="Captura de ecrã - 2014-06-17, 12.22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42" y="1676659"/>
            <a:ext cx="6086272" cy="464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Nesta situação, a erosão acontece por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95000"/>
                  </a:schemeClr>
                </a:solidFill>
              </a:rPr>
              <a:t>Chão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Vento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95000"/>
                  </a:schemeClr>
                </a:solidFill>
              </a:rPr>
              <a:t>Oceano</a:t>
            </a:r>
          </a:p>
        </p:txBody>
      </p:sp>
      <p:pic>
        <p:nvPicPr>
          <p:cNvPr id="8" name="Imagem 7" descr="Captura de ecrã - 2014-06-17, 12.22.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1655828"/>
            <a:ext cx="6086272" cy="464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93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temperatura modificou esta paisagem pela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55603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Frio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Ser humano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Calor</a:t>
            </a:r>
          </a:p>
        </p:txBody>
      </p:sp>
      <p:pic>
        <p:nvPicPr>
          <p:cNvPr id="3" name="Imagem 2" descr="Uma imagem com girafa, exterior, céu, terra&#10;&#10;Descrição gerada automaticamente">
            <a:extLst>
              <a:ext uri="{FF2B5EF4-FFF2-40B4-BE49-F238E27FC236}">
                <a16:creationId xmlns:a16="http://schemas.microsoft.com/office/drawing/2014/main" id="{7BBFD866-D021-FC00-1AB6-BF8332A94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571" y="2230949"/>
            <a:ext cx="4814429" cy="30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temperatura modificou esta paisagem pela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76271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Frio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751513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Ser humano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Calor</a:t>
            </a:r>
          </a:p>
        </p:txBody>
      </p:sp>
      <p:pic>
        <p:nvPicPr>
          <p:cNvPr id="8" name="Imagem 7" descr="Uma imagem com girafa, exterior, céu, terra&#10;&#10;Descrição gerada automaticamente">
            <a:extLst>
              <a:ext uri="{FF2B5EF4-FFF2-40B4-BE49-F238E27FC236}">
                <a16:creationId xmlns:a16="http://schemas.microsoft.com/office/drawing/2014/main" id="{74EBA423-3FAC-AABA-F24A-FE7357965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556" y="2190170"/>
            <a:ext cx="4646128" cy="298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94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seres vivos estão a provocar a erosão do solo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55603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Os animais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O ser humano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As plantas</a:t>
            </a:r>
          </a:p>
        </p:txBody>
      </p:sp>
      <p:pic>
        <p:nvPicPr>
          <p:cNvPr id="8" name="Imagem 7" descr="Captura de ecrã - 2014-06-17, 12.24.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80" y="1770011"/>
            <a:ext cx="4375864" cy="434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seres vivos estão a provocar a erosão do solo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55603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Os animais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O ser humano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As plantas</a:t>
            </a:r>
          </a:p>
        </p:txBody>
      </p:sp>
      <p:pic>
        <p:nvPicPr>
          <p:cNvPr id="8" name="Imagem 7" descr="Captura de ecrã - 2014-06-17, 12.24.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80" y="1770011"/>
            <a:ext cx="4375864" cy="434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02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principais modificações nesta paisagem foram provocadas pela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55603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Ser humano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Vento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Rio</a:t>
            </a:r>
          </a:p>
        </p:txBody>
      </p:sp>
      <p:pic>
        <p:nvPicPr>
          <p:cNvPr id="3" name="Imagem 2" descr="Uma imagem com relva, exterior, céu, terra&#10;&#10;Descrição gerada automaticamente">
            <a:extLst>
              <a:ext uri="{FF2B5EF4-FFF2-40B4-BE49-F238E27FC236}">
                <a16:creationId xmlns:a16="http://schemas.microsoft.com/office/drawing/2014/main" id="{A8EB9BF7-DEDB-016B-8F50-A6AE20BFB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61" y="2523905"/>
            <a:ext cx="448510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principais modificações nesta paisagem foram provocadas pela ação do...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55603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Ser humano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Vento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Rio</a:t>
            </a:r>
          </a:p>
        </p:txBody>
      </p:sp>
      <p:pic>
        <p:nvPicPr>
          <p:cNvPr id="8" name="Imagem 7" descr="Uma imagem com relva, exterior, céu, terra&#10;&#10;Descrição gerada automaticamente">
            <a:extLst>
              <a:ext uri="{FF2B5EF4-FFF2-40B4-BE49-F238E27FC236}">
                <a16:creationId xmlns:a16="http://schemas.microsoft.com/office/drawing/2014/main" id="{411E64D6-9101-1B8C-847D-C6B2C12F5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68" y="2540770"/>
            <a:ext cx="448510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35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424</Words>
  <Application>Microsoft Office PowerPoint</Application>
  <PresentationFormat>Ecrã Panorâmico</PresentationFormat>
  <Paragraphs>89</Paragraphs>
  <Slides>25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58</cp:revision>
  <dcterms:created xsi:type="dcterms:W3CDTF">2022-03-21T17:19:57Z</dcterms:created>
  <dcterms:modified xsi:type="dcterms:W3CDTF">2022-07-15T16:09:38Z</dcterms:modified>
</cp:coreProperties>
</file>