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2" r:id="rId3"/>
    <p:sldMasterId id="2147483684" r:id="rId4"/>
  </p:sldMasterIdLst>
  <p:sldIdLst>
    <p:sldId id="256" r:id="rId5"/>
    <p:sldId id="265" r:id="rId6"/>
    <p:sldId id="257" r:id="rId7"/>
    <p:sldId id="264" r:id="rId8"/>
    <p:sldId id="338" r:id="rId9"/>
    <p:sldId id="296" r:id="rId10"/>
    <p:sldId id="339" r:id="rId11"/>
    <p:sldId id="306" r:id="rId12"/>
    <p:sldId id="294" r:id="rId13"/>
    <p:sldId id="347" r:id="rId14"/>
    <p:sldId id="309" r:id="rId15"/>
    <p:sldId id="348" r:id="rId16"/>
    <p:sldId id="322" r:id="rId17"/>
    <p:sldId id="349" r:id="rId18"/>
    <p:sldId id="310" r:id="rId19"/>
    <p:sldId id="350" r:id="rId20"/>
    <p:sldId id="332" r:id="rId21"/>
    <p:sldId id="351" r:id="rId22"/>
    <p:sldId id="346" r:id="rId23"/>
    <p:sldId id="352" r:id="rId24"/>
    <p:sldId id="262" r:id="rId25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8" userDrawn="1">
          <p15:clr>
            <a:srgbClr val="A4A3A4"/>
          </p15:clr>
        </p15:guide>
        <p15:guide id="2" pos="749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B7FF"/>
    <a:srgbClr val="CAAFFF"/>
    <a:srgbClr val="ECD9FF"/>
    <a:srgbClr val="FFF3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023" autoAdjust="0"/>
    <p:restoredTop sz="94694"/>
  </p:normalViewPr>
  <p:slideViewPr>
    <p:cSldViewPr snapToGrid="0" snapToObjects="1" showGuides="1">
      <p:cViewPr>
        <p:scale>
          <a:sx n="130" d="100"/>
          <a:sy n="130" d="100"/>
        </p:scale>
        <p:origin x="1884" y="846"/>
      </p:cViewPr>
      <p:guideLst>
        <p:guide orient="horz" pos="278"/>
        <p:guide pos="749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0BF00-E9E2-754A-BDCA-B216E4EAA4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3FA973-7735-4C44-BFDF-51973376A1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41BC37-69A8-8B43-829E-CA072D8F20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D29692-67FD-EF4C-B79C-B716A220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3AD8F5-A6E9-434A-8643-22EE179F8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98712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F9224-429A-574E-BF14-48938AFC7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C889C-B4D9-5B45-8BB4-E6E8D99E1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963FDC-EE5F-654A-B5BC-46F938A597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91BE0-3A79-E149-B05C-941100DA8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CD846F-9683-704F-900D-DB6900342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13783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37133-C67D-BB49-8BF0-A55BD5C4A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50297C-B997-B044-A5D4-EA8701A36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323B72-7DAA-C24B-9A70-8AA3CD9395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76842-FA32-C04D-B7F9-605028F05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645C7B-A022-7D40-9A47-A59685B2B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47432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E353E-9FDB-4545-B0D1-7E9545619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C7615-2811-8148-AB10-1B84B272AB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43B8A5-E770-0444-9FFA-66E06FB866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8BB32-7A97-1440-983B-E0F4EB433D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89BA37-AAA0-144D-A2E5-566ED7912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D77DE0-4F7D-C144-BEEC-60E1B3596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55734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45B47-5A06-114A-AD4B-741B68E07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B4706A-9B97-914D-99D4-F1B450B453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BF6EE0-D51A-9543-80F8-C7106E73A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70EEDF-F938-A341-AFCF-30BE971CA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D950B3-A9E0-C745-BB4F-E9E1ABFAD6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52B8CE-45B5-794A-BE30-BA24070239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D79DBD-0F9E-8641-B6D5-2EFCB6941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A116B0-9375-C144-9CBE-209DECA4D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8427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28200-1B85-8643-A5B2-8448D7FC0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61EBEA-651F-E042-A754-C143D057A0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0274E9-DD7B-3A4B-9FDC-93C5E1CA2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C5061A-08D6-F24A-A234-3B5990EDC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32664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9D963B-F7EB-554E-B3E6-A54CBBFAC0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4EB194-E0FF-DB41-B239-12E1D578E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77C5C9-60A8-4F4F-B0D8-5F6336740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65607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194A4-A3B8-2A48-9563-B94478601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FBE56-80C7-4147-A092-4D21805D7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A8966D-1669-EB45-990F-70C1083335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793F5E-5C2A-CA47-91AB-978256758E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784014-5BC3-5042-93AE-F455EC58C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E3EEEF-E44C-1349-97A2-90F907EB7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40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47BC3-C54A-6E41-A419-0F816174C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59B29C-1595-844D-983F-DC67B1356F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29EF16-2F57-D049-B387-60CEBC4196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BA2E4F-FD69-5740-B9B7-B3FB8385CA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D85FF6-F0A7-C548-A76F-FCF410946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E4AAE9-F04E-C548-BAE9-E6303C9CA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7876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AD0A2-FFC0-6E4F-8FCD-E91E1657C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99509B-B2DE-A645-A79B-1EBD5940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F6458F-A225-F449-AD16-90F45E9943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D0BAF4-55BC-594F-8CAE-204D2FAF8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C35C5-A1CC-CB48-9CF4-532B561F5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67056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145B6E-3139-D440-98A5-7277B2E6D7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66B9B9-D1F7-C349-88E4-6CC65B59B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64B7B-D227-F94E-989B-DE97505A9F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AE180-0D14-994B-8278-8A0B4EDD9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2E5ECC-170F-6B4A-A5C5-01EE162AB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383392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616EE-D7C5-634F-9076-25FC57E5F9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0ADF38-267C-0F41-AD6D-957868A2D4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5B983B-A536-104C-A139-5D40E443B2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1F54F6-AA54-4B4D-AEF8-0E057BF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56D839-BF54-B546-8386-70606539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603563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F9CEF-CD9A-7C42-938C-A48DCEBDF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FDC32-9A8D-1E45-9569-9203A3DAE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F7C164-EAB9-7747-AFA3-00783EE168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2A632-5342-3144-9F23-A18680CE8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01DA2D-E71B-C746-8AFE-EE2B438A2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352336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E5D32-E395-C64E-A129-A7510CB36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AB446D-B5E6-A549-9AD5-AE55007DA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E73CFB-4DB7-7D48-9695-1C4BE08BA6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09229-710F-674E-9BB4-0B6AA2BF6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62304C-F495-8A43-8278-0D94C2A4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877641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BB98D-972A-CD4A-BC48-08DE2B62D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C132E-D291-F347-8C58-9AB153D8F8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70688C-E1F3-064A-8CE4-D8121F3A1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30F622-D44F-7941-AF86-0D76D74C81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BBAE5E-BB95-1B48-893F-67DD53A92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1BDA4A-D30A-1043-801E-57F6AFB47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140949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30449-FAD9-2348-A9D9-62E728EEE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B27D59-F998-4241-8328-1B17E9113E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42BF41-0B80-C948-8E9C-DFDA9CE02E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F891DC-B1A7-4741-9E8A-4063DF526B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A060ED-DE2C-D248-A0CF-5AE49A170A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49A11F-F337-444B-8FC4-34F4E91D79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536F71-DF75-1E40-8474-EF8A0A02F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88EF45-6D12-8E43-812C-0515A5697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14266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4DF6A-74D5-484E-A7EC-F961FEC47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8C23C1-E462-A742-881B-E7E282545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1B8B08-074E-E749-AFFD-509EC2DCE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A9C034-CED1-0642-8FBD-09E35CDCB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364397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EBDAE5-21B1-CB4C-BC2B-3606B1EA79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6F5FB9-430B-B341-A957-B4F911055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3F6189-00CD-8041-AB77-F96713756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322822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CF66F-0F2E-7A45-A1A1-3ED9E2879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524D7-4C93-8A4C-AB61-E59355809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60D7DD-3745-9D46-970C-B203614353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10C4B4-93B0-AF44-A23F-4B3444E7B7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B46E48-FAEF-4448-B405-3C1EF43C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8991C2-A6CC-F948-8B67-F191FDB37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028989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845E4-2D8E-A140-9194-27B1E2C6D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4B3EF9-A776-6941-9E8E-0C5F8C0707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D5F6D2-99D9-054B-BB14-95337911C5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D3B4CD-6057-CA40-BF16-C79E2474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28D898-6B5C-FA48-A0EE-E8D8DC4FF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9008A7-2164-4846-999D-DB9AA5EDC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511842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ACDC1-466E-264F-B34F-5397DE13B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B916C6-F973-3944-B51D-86ABA860AB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115A88-B563-114E-B4A7-18ABE2B8C6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E49CB-7BAA-BD47-92D4-2E8202E65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B59AE-E3F4-7046-975C-FDA8DE0A1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660773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B44535-5247-A34B-9D93-5D7475F5DA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5F803B-D307-3A4A-88C0-75ADB8D932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DEC4D-5020-CB42-A519-B88FB75CDE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1D92E0-BE41-C84C-B757-CC0E3F23E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DB4D58-0443-C449-ABB3-ADA1F3268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255956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20213-AD65-4040-8F27-CAB97D4972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5DFA7A-CDD4-0A4D-8D29-F7474F7A87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A521B9-C9A3-F944-A0E5-0241A7B564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BAE5F3-6526-C641-BFEC-4907BB214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D239A1-4984-AA40-A33E-D8B4BA45E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641791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A7B2C-B280-6D41-922C-C3330BF27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5AE3AF-6CD7-084B-AACB-0692B5F89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7D09B0-851A-CC49-AE76-7F24225B41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ED1667-1C2B-334F-A39F-F7E2143DB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9770D-E1D9-404A-9185-7E94E90C2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456052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53E14-BA94-8741-94A8-B5CBDF9C6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9CEB07-FEC7-914A-A6D8-93696D5792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D1ED6D-152D-854B-B5E9-DCC1360C2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1B494F-7249-5044-B293-2EF1E985F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A11923-CA7C-B243-AF72-E2896ACD3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286174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17217-B324-7D4C-A99B-E3FE44626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73397-C9E1-8B49-AEC1-347F55F67E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6B3E32-B933-7C4F-A1A9-98CDB885D4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6CA79D-1A14-8B49-90CF-4801973D78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9ACDD8-AE79-A843-8193-8457979C5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F4166A-97BD-E142-99E7-E9946529D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074090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93DD1-DC49-A045-A81B-6827519DB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2C77C7-DB05-354F-A942-34A6D117FD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54B235-DB76-2944-9819-AF856600E7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0D19F0-5BA6-6F49-B067-FF93913F03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01CE4F-91C5-8A46-B136-A73CD93E9A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F43C51-9C0B-BC4F-BB1E-59FDB0D8BC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FBF49E-E21A-DA49-A695-EE746247B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6262EA-D5C7-AB40-8CF4-A95A9251A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56018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62B0D-12A9-7A45-976E-FAEF30FA3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A74B06-ED73-F44B-A13C-78FDC8729A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A9D284-7BDB-1247-AEEF-3BCD24968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78BEF-FA7C-3D49-BC5B-7CD11E6CB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05984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53C8A3-608E-7C4F-82DF-0D49784A26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1523F9-A569-F34B-BD56-C30ED71D3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1080F1-C814-F442-A7BC-873D7A949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402387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76CC8-4742-8644-90CF-2F08D9DF1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CEF40B-D5F7-C842-8E44-E715D3F86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C3984D-421D-C444-B08D-37D8BF0570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AA76AD-7ADD-AC44-8A4B-63DAFD97F0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AA871C-5969-BB4A-A7AE-9BE0D7E62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9DC747-352A-F642-83FB-37E0A26F1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712811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1639B-7C69-2D41-9CA1-6D7DAA4AB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83E867-83ED-D446-A06F-54093CEAF8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894C93-9310-3149-8A8D-88C34A77EE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5618E4-CD2C-9D47-955C-FE25E6CF95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809DF9-1188-5E47-BCC7-1E30850FB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CDDCD3-22CA-E746-8453-67EFFD41D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776986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80AAF-5A22-384C-9482-BCBB13834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3D8D4A-19F3-0C48-8B6C-7E5C0833E9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7B267F-4A6B-DD4B-A962-088B2A469A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BE2A8-7AB1-D64C-B3D5-DA593EF73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CAF2AF-D107-C640-ADF4-B44FF6AC1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14111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765199-DD94-2E4A-ABD8-5825E1FEB4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A8D12C-813F-3C4C-A66E-C0CF11EB7B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0436FD-9135-DE4C-BA07-E697E97D3D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F7B2A9-F8B2-6445-96EB-9F5B8679B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093918-B2D7-4942-8E31-2AFB2C3C7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941605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C86D9-53AA-9D4F-98B1-C292DBE6B5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D2A449-2DFF-5941-85BC-B376BA011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24681-87DA-5C4D-9DF7-45D63061F0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89122-7F7A-F446-95F8-7AF3012E5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7298F-D0D2-BC47-A852-0552610D3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245958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0D064-E90C-C442-9C42-E0D3307B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D5FA6-4304-444D-B6C4-C1B563214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3C0B0F-6181-4C48-AA97-E4D4106204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8A398A-0740-1E4E-BF4A-E5C0A919B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B4C1CC-FEB1-BE4A-BB5B-EC4FC7C5A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833618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93636-43CC-D14A-9A9B-6A7F99E3C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1FB939-39AF-8E4F-BD96-12FABADFF7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008611-8462-C14B-81C8-C3424640AD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C3E726-0FFF-1645-8F67-E945D61B7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8989E7-E809-A24F-BFD5-6351C9A55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29489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3A204-5746-A844-9924-1917D1A2C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E3092-FC88-0F44-8477-4AA82010FC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C18CBB-B139-8649-96D5-CCAC9E476C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41B90F-4507-0A4B-A1AB-6BA0386725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4CFCC4-311E-AD4F-ADDC-88E58CF76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06E563-D4D4-5447-A5E8-E0A899190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525354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28873-C6F0-6C4C-B8F9-AD77CE6CA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86B8E-2899-F545-82FA-8CBEEFA799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CDFD9-5009-7445-9032-20C8575976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46E901-D255-BA49-947C-EF1281A12A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01E1D5-5F7A-FB49-A8C2-DBFC963360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0DB304-B3EC-8A49-A91C-4C97D66256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691A40-F590-8748-9E27-8E9311842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01B3CB-284E-424C-83F5-EA3E2508B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271878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80D61-ECC1-054F-80DF-6D5D9A2C9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1E8FF5-D168-8E45-BD48-5A12A5BFEB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22F977-C978-2A42-A4E4-B458735FA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E5F516-7DFB-EB47-95AA-79FECE3CC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4145341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5282DF-BBE4-684C-B3FA-280DF77696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F7CA86-1AD5-1748-9017-D1999BC25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91806B-612D-CB49-8D55-8573644DC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193017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696D7-9B6B-C748-81E1-7F37E604E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BD32D-C76D-1E41-A8C1-6F818673E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E8BBB1-F69D-C04A-814B-01CE8F8EA8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847527-72DB-EF45-B40C-863A8D8CF1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3732D5-82BE-FA46-AF63-354EA171E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F6F55B-1335-3941-8C48-8BD736368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726190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6C676-C1A4-5547-BF8D-9CD5D7206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4F0862-87AE-9D4F-BEFF-E6557B904C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4FC11A-9F1C-2740-AF7F-C7CF76BFB5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EB6AFE-723C-1548-AB08-1A3CF9AA35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495299-0BD6-2441-B3AF-ED7FF73D5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116B6F-21B9-F049-B339-67C01FD77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3144081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178CF-6D3E-EE4A-BE60-BBFDB7531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F4BD5A-2C38-AC42-B1FF-70A8FCB877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5271CB-9248-2E41-97B9-1CD82DE6D3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14E0B9-1DF3-4346-8031-193E78FC3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CDCAD-70AB-9E4D-AFAE-F3FB25BEF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523036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9C4D32-C4C9-EA4E-AD1E-742B91373E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10E121-3CCD-E243-8AD6-41904F69B2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344953-B2AA-1442-8B76-CD4268CBE3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17/10/2022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52B1C2-0979-7549-A63D-99E356775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1927B-FE46-3F44-B54E-FC22FBC5C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92635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4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5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B611880-3210-5B49-A8A2-650A0E9A1B5C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1" y="609"/>
            <a:ext cx="12191998" cy="685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788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360663C-C703-2F4D-AFA0-9E75904FD91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2" y="609"/>
            <a:ext cx="12191996" cy="685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960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BB590BD-368A-574D-8109-05755BD415F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2" y="609"/>
            <a:ext cx="12191996" cy="68567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9B219F2-272C-0C40-ABAA-D659E68FFD7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2" y="1221"/>
            <a:ext cx="12191996" cy="6856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385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A149F1B-EEA4-2E46-8617-AE43CFDA6E9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2" y="609"/>
            <a:ext cx="12191996" cy="68567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A7599A-A7F2-5048-81AA-6E03FB5662D8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2" y="1221"/>
            <a:ext cx="12191995" cy="6856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780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BC8D71-4936-D64D-B156-7107C7C86F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" y="1220"/>
            <a:ext cx="12191998" cy="6856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368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2E586A65-6783-479F-8B2A-B6DEB885061F}"/>
              </a:ext>
            </a:extLst>
          </p:cNvPr>
          <p:cNvSpPr txBox="1"/>
          <p:nvPr/>
        </p:nvSpPr>
        <p:spPr>
          <a:xfrm>
            <a:off x="2782864" y="3450318"/>
            <a:ext cx="88249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>
                <a:solidFill>
                  <a:schemeClr val="accent6"/>
                </a:solidFill>
              </a:rPr>
              <a:t>Sociedade, Natureza e Tecnologia</a:t>
            </a:r>
            <a:endParaRPr lang="x-none" sz="4800" b="1" dirty="0">
              <a:solidFill>
                <a:schemeClr val="accent6"/>
              </a:solidFill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6AE771D-8C04-48AB-BE7D-E48F4B794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181" y="797231"/>
            <a:ext cx="2494601" cy="3837040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DC41ED3A-14AF-472B-9022-23436345787A}"/>
              </a:ext>
            </a:extLst>
          </p:cNvPr>
          <p:cNvSpPr txBox="1"/>
          <p:nvPr/>
        </p:nvSpPr>
        <p:spPr>
          <a:xfrm>
            <a:off x="2927782" y="4394053"/>
            <a:ext cx="66262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Estados da matéria e transformações reversíveis  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664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8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89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2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26" tmFilter="0, 0; 0.125,0.2665; 0.25,0.4; 0.375,0.465; 0.5,0.5;  0.625,0.535; 0.75,0.6; 0.875,0.7335; 1,1">
                                          <p:stCondLst>
                                            <p:cond delay="32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" tmFilter="0, 0; 0.125,0.2665; 0.25,0.4; 0.375,0.465; 0.5,0.5;  0.625,0.535; 0.75,0.6; 0.875,0.7335; 1,1">
                                          <p:stCondLst>
                                            <p:cond delay="651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" tmFilter="0, 0; 0.125,0.2665; 0.25,0.4; 0.375,0.465; 0.5,0.5;  0.625,0.535; 0.75,0.6; 0.875,0.7335; 1,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1">
                                          <p:stCondLst>
                                            <p:cond delay="32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" decel="50000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1">
                                          <p:stCondLst>
                                            <p:cond delay="64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" decel="50000">
                                          <p:stCondLst>
                                            <p:cond delay="65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" decel="50000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" decel="50000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2499172" y="771751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Estados da matéria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CaixaDeTexto 11"/>
          <p:cNvSpPr txBox="1">
            <a:spLocks noChangeArrowheads="1"/>
          </p:cNvSpPr>
          <p:nvPr/>
        </p:nvSpPr>
        <p:spPr bwMode="auto">
          <a:xfrm>
            <a:off x="1116514" y="1469726"/>
            <a:ext cx="1008524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pt-PT" sz="2000" dirty="0"/>
              <a:t>Os materiais podem encontrar-se em </a:t>
            </a:r>
            <a:r>
              <a:rPr lang="pt-PT" sz="2000" b="1" dirty="0">
                <a:solidFill>
                  <a:srgbClr val="C00000"/>
                </a:solidFill>
              </a:rPr>
              <a:t>três estados:</a:t>
            </a:r>
            <a:r>
              <a:rPr lang="pt-PT" sz="2000" dirty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/>
              <a:t>sólido;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/>
              <a:t>líquido;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000" dirty="0"/>
              <a:t>gasoso. 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383167" y="5271543"/>
            <a:ext cx="25486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As rochas encontram-se no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estado sólido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4537971" y="5249320"/>
            <a:ext cx="25486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 água deste oceano encontra-se no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estado líquido.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7754546" y="5249319"/>
            <a:ext cx="27417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Algumas substâncias libertadas pelo vulcão estão </a:t>
            </a:r>
            <a:r>
              <a:rPr lang="pt-PT" sz="1600" b="1" dirty="0">
                <a:latin typeface="Arial" panose="020B0604020202020204" pitchFamily="34" charset="0"/>
                <a:cs typeface="Arial" panose="020B0604020202020204" pitchFamily="34" charset="0"/>
              </a:rPr>
              <a:t>estado gasoso</a:t>
            </a:r>
            <a:r>
              <a:rPr lang="pt-PT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7" name="Imagem 6" descr="Uma imagem com montanha, relva, céu, exterior&#10;&#10;Descrição gerada automaticamente">
            <a:extLst>
              <a:ext uri="{FF2B5EF4-FFF2-40B4-BE49-F238E27FC236}">
                <a16:creationId xmlns:a16="http://schemas.microsoft.com/office/drawing/2014/main" id="{03A6EF76-39DA-F67B-CC65-C2CA028805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4347" y="3273134"/>
            <a:ext cx="2766311" cy="1841606"/>
          </a:xfrm>
          <a:prstGeom prst="rect">
            <a:avLst/>
          </a:prstGeom>
        </p:spPr>
      </p:pic>
      <p:pic>
        <p:nvPicPr>
          <p:cNvPr id="9" name="Imagem 8" descr="Uma imagem com água, onda, surf, desporto aquático&#10;&#10;Descrição gerada automaticamente">
            <a:extLst>
              <a:ext uri="{FF2B5EF4-FFF2-40B4-BE49-F238E27FC236}">
                <a16:creationId xmlns:a16="http://schemas.microsoft.com/office/drawing/2014/main" id="{7474DAF2-C4A9-9B37-2AAC-750096C4F9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3574" y="3273134"/>
            <a:ext cx="2766311" cy="1841606"/>
          </a:xfrm>
          <a:prstGeom prst="rect">
            <a:avLst/>
          </a:prstGeom>
        </p:spPr>
      </p:pic>
      <p:pic>
        <p:nvPicPr>
          <p:cNvPr id="13" name="Imagem 12" descr="Uma imagem com exterior, montanha, natureza, pôr-do-sol&#10;&#10;Descrição gerada automaticamente">
            <a:extLst>
              <a:ext uri="{FF2B5EF4-FFF2-40B4-BE49-F238E27FC236}">
                <a16:creationId xmlns:a16="http://schemas.microsoft.com/office/drawing/2014/main" id="{B19339E0-8B0B-4A8E-F0E6-D138DFECE0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2800" y="3273133"/>
            <a:ext cx="2760461" cy="1841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092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2090057" y="799966"/>
            <a:ext cx="7602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O que distingue os diferentes estados da matéria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3370217" y="1877445"/>
            <a:ext cx="72813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latin typeface="Arial" panose="020B0604020202020204" pitchFamily="34" charset="0"/>
                <a:cs typeface="Arial" panose="020B0604020202020204" pitchFamily="34" charset="0"/>
              </a:rPr>
              <a:t>Os </a:t>
            </a:r>
            <a:r>
              <a:rPr lang="pt-PT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materiais sólidos </a:t>
            </a:r>
            <a:r>
              <a:rPr lang="pt-PT" sz="2400" dirty="0">
                <a:latin typeface="Arial" panose="020B0604020202020204" pitchFamily="34" charset="0"/>
                <a:cs typeface="Arial" panose="020B0604020202020204" pitchFamily="34" charset="0"/>
              </a:rPr>
              <a:t>mantêm a sua forma e o seu volume.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3370216" y="3252058"/>
            <a:ext cx="72813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latin typeface="Arial" panose="020B0604020202020204" pitchFamily="34" charset="0"/>
                <a:cs typeface="Arial" panose="020B0604020202020204" pitchFamily="34" charset="0"/>
              </a:rPr>
              <a:t>Os </a:t>
            </a:r>
            <a:r>
              <a:rPr lang="pt-PT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materiais líquidos </a:t>
            </a:r>
            <a:r>
              <a:rPr lang="pt-PT" sz="2400" dirty="0">
                <a:latin typeface="Arial" panose="020B0604020202020204" pitchFamily="34" charset="0"/>
                <a:cs typeface="Arial" panose="020B0604020202020204" pitchFamily="34" charset="0"/>
              </a:rPr>
              <a:t>mantêm o seu volume mas adquirem a forma do espaço onde se encontram.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3370216" y="4741817"/>
            <a:ext cx="79238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latin typeface="Arial" panose="020B0604020202020204" pitchFamily="34" charset="0"/>
                <a:cs typeface="Arial" panose="020B0604020202020204" pitchFamily="34" charset="0"/>
              </a:rPr>
              <a:t>Os </a:t>
            </a:r>
            <a:r>
              <a:rPr lang="pt-PT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materiais gasosos </a:t>
            </a:r>
            <a:r>
              <a:rPr lang="pt-PT" sz="2400" dirty="0">
                <a:latin typeface="Arial" panose="020B0604020202020204" pitchFamily="34" charset="0"/>
                <a:cs typeface="Arial" panose="020B0604020202020204" pitchFamily="34" charset="0"/>
              </a:rPr>
              <a:t>ocupam o volume do recipiente onde se encontram. Não têm, sempre, nem a mesma forma nem o mesmo volume.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7B9609B-F97C-B144-1A38-DC0D816CC4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259" y="1587528"/>
            <a:ext cx="1498826" cy="995694"/>
          </a:xfrm>
          <a:prstGeom prst="rect">
            <a:avLst/>
          </a:prstGeom>
        </p:spPr>
      </p:pic>
      <p:pic>
        <p:nvPicPr>
          <p:cNvPr id="12" name="Imagem 11" descr="Uma imagem com seta&#10;&#10;Descrição gerada automaticamente">
            <a:extLst>
              <a:ext uri="{FF2B5EF4-FFF2-40B4-BE49-F238E27FC236}">
                <a16:creationId xmlns:a16="http://schemas.microsoft.com/office/drawing/2014/main" id="{CA267D6B-BB25-15C1-3ABA-C7BFD2B3F6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118" y="4751892"/>
            <a:ext cx="1812099" cy="1607631"/>
          </a:xfrm>
          <a:prstGeom prst="rect">
            <a:avLst/>
          </a:prstGeom>
        </p:spPr>
      </p:pic>
      <p:pic>
        <p:nvPicPr>
          <p:cNvPr id="14" name="Imagem 13" descr="Uma imagem com vidro, contentor&#10;&#10;Descrição gerada automaticamente">
            <a:extLst>
              <a:ext uri="{FF2B5EF4-FFF2-40B4-BE49-F238E27FC236}">
                <a16:creationId xmlns:a16="http://schemas.microsoft.com/office/drawing/2014/main" id="{B4F4CD4A-8657-F5BD-A51F-DF7962E616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2837" y="3112879"/>
            <a:ext cx="1254439" cy="110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133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4185197" y="799966"/>
            <a:ext cx="51547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As transformações reversíveis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368643" y="1301705"/>
            <a:ext cx="114547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/>
              <a:t>Alguns materiais podem mudar de estado físico quando se dá uma </a:t>
            </a:r>
            <a:r>
              <a:rPr lang="pt-PT" sz="2000" b="1" dirty="0"/>
              <a:t>alteração da temperatura</a:t>
            </a:r>
            <a:r>
              <a:rPr lang="pt-PT" sz="2000" dirty="0"/>
              <a:t>. As mudanças em que a matéria pode voltar ao seu estado inicial, chamam-se </a:t>
            </a:r>
            <a:r>
              <a:rPr lang="pt-PT" sz="2000" b="1" dirty="0">
                <a:solidFill>
                  <a:srgbClr val="C00000"/>
                </a:solidFill>
              </a:rPr>
              <a:t>transformações reversíveis</a:t>
            </a:r>
            <a:r>
              <a:rPr lang="pt-PT" sz="2000" dirty="0"/>
              <a:t>, como acontece, por exemplo, no </a:t>
            </a:r>
            <a:r>
              <a:rPr lang="pt-PT" sz="2000" b="1" dirty="0"/>
              <a:t>ciclo da água</a:t>
            </a:r>
            <a:r>
              <a:rPr lang="pt-PT" sz="2000" dirty="0"/>
              <a:t>.</a:t>
            </a:r>
            <a:endParaRPr lang="pt-PT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95DF3E26-278D-2DA7-9632-362F06F74B28}"/>
              </a:ext>
            </a:extLst>
          </p:cNvPr>
          <p:cNvGrpSpPr/>
          <p:nvPr/>
        </p:nvGrpSpPr>
        <p:grpSpPr>
          <a:xfrm>
            <a:off x="2111374" y="2571011"/>
            <a:ext cx="7759700" cy="3409950"/>
            <a:chOff x="2165350" y="3429000"/>
            <a:chExt cx="7759700" cy="3409950"/>
          </a:xfrm>
        </p:grpSpPr>
        <p:pic>
          <p:nvPicPr>
            <p:cNvPr id="8" name="Imagem 7">
              <a:extLst>
                <a:ext uri="{FF2B5EF4-FFF2-40B4-BE49-F238E27FC236}">
                  <a16:creationId xmlns:a16="http://schemas.microsoft.com/office/drawing/2014/main" id="{B36B3BE8-F56D-EE99-1D23-66FA1B479F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3594" t="3741" r="22762" b="4932"/>
            <a:stretch/>
          </p:blipFill>
          <p:spPr>
            <a:xfrm>
              <a:off x="2165350" y="3429000"/>
              <a:ext cx="7759700" cy="3409950"/>
            </a:xfrm>
            <a:prstGeom prst="rect">
              <a:avLst/>
            </a:prstGeom>
          </p:spPr>
        </p:pic>
        <p:sp>
          <p:nvSpPr>
            <p:cNvPr id="9" name="Retângulo: Cantos Arredondados 8">
              <a:extLst>
                <a:ext uri="{FF2B5EF4-FFF2-40B4-BE49-F238E27FC236}">
                  <a16:creationId xmlns:a16="http://schemas.microsoft.com/office/drawing/2014/main" id="{98C6B339-E7A6-C957-8E53-F212CFCBE38F}"/>
                </a:ext>
              </a:extLst>
            </p:cNvPr>
            <p:cNvSpPr/>
            <p:nvPr/>
          </p:nvSpPr>
          <p:spPr>
            <a:xfrm>
              <a:off x="6438900" y="3727450"/>
              <a:ext cx="1092200" cy="234950"/>
            </a:xfrm>
            <a:prstGeom prst="roundRect">
              <a:avLst/>
            </a:prstGeom>
            <a:solidFill>
              <a:srgbClr val="CFB7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1200" dirty="0">
                  <a:solidFill>
                    <a:srgbClr val="FF0000"/>
                  </a:solidFill>
                </a:rPr>
                <a:t>Solidificação</a:t>
              </a:r>
            </a:p>
          </p:txBody>
        </p:sp>
        <p:sp>
          <p:nvSpPr>
            <p:cNvPr id="10" name="Retângulo: Cantos Arredondados 9">
              <a:extLst>
                <a:ext uri="{FF2B5EF4-FFF2-40B4-BE49-F238E27FC236}">
                  <a16:creationId xmlns:a16="http://schemas.microsoft.com/office/drawing/2014/main" id="{A0842368-991A-55E8-6F78-C8C6036A6011}"/>
                </a:ext>
              </a:extLst>
            </p:cNvPr>
            <p:cNvSpPr/>
            <p:nvPr/>
          </p:nvSpPr>
          <p:spPr>
            <a:xfrm>
              <a:off x="8839200" y="4849919"/>
              <a:ext cx="647700" cy="234950"/>
            </a:xfrm>
            <a:prstGeom prst="roundRect">
              <a:avLst/>
            </a:prstGeom>
            <a:solidFill>
              <a:srgbClr val="CFB7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1200" dirty="0">
                  <a:solidFill>
                    <a:srgbClr val="FF0000"/>
                  </a:solidFill>
                </a:rPr>
                <a:t>Fusão</a:t>
              </a:r>
            </a:p>
          </p:txBody>
        </p:sp>
        <p:sp>
          <p:nvSpPr>
            <p:cNvPr id="11" name="Retângulo: Cantos Arredondados 10">
              <a:extLst>
                <a:ext uri="{FF2B5EF4-FFF2-40B4-BE49-F238E27FC236}">
                  <a16:creationId xmlns:a16="http://schemas.microsoft.com/office/drawing/2014/main" id="{7C0C0704-1631-B7B2-1419-064E2F8142F6}"/>
                </a:ext>
              </a:extLst>
            </p:cNvPr>
            <p:cNvSpPr/>
            <p:nvPr/>
          </p:nvSpPr>
          <p:spPr>
            <a:xfrm>
              <a:off x="2755900" y="5670550"/>
              <a:ext cx="1092200" cy="234950"/>
            </a:xfrm>
            <a:prstGeom prst="roundRect">
              <a:avLst/>
            </a:prstGeom>
            <a:solidFill>
              <a:srgbClr val="CFB7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1200" dirty="0">
                  <a:solidFill>
                    <a:srgbClr val="FF0000"/>
                  </a:solidFill>
                </a:rPr>
                <a:t>Evaporação</a:t>
              </a:r>
            </a:p>
          </p:txBody>
        </p:sp>
        <p:sp>
          <p:nvSpPr>
            <p:cNvPr id="12" name="Retângulo: Cantos Arredondados 11">
              <a:extLst>
                <a:ext uri="{FF2B5EF4-FFF2-40B4-BE49-F238E27FC236}">
                  <a16:creationId xmlns:a16="http://schemas.microsoft.com/office/drawing/2014/main" id="{E2E0F4CD-5055-2F5C-BE75-5631278F767C}"/>
                </a:ext>
              </a:extLst>
            </p:cNvPr>
            <p:cNvSpPr/>
            <p:nvPr/>
          </p:nvSpPr>
          <p:spPr>
            <a:xfrm>
              <a:off x="2908300" y="4498593"/>
              <a:ext cx="1092200" cy="234950"/>
            </a:xfrm>
            <a:prstGeom prst="roundRect">
              <a:avLst/>
            </a:prstGeom>
            <a:solidFill>
              <a:srgbClr val="CFB7FF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1200" dirty="0">
                  <a:solidFill>
                    <a:srgbClr val="FF0000"/>
                  </a:solidFill>
                </a:rPr>
                <a:t>Condensação</a:t>
              </a:r>
            </a:p>
          </p:txBody>
        </p:sp>
        <p:sp>
          <p:nvSpPr>
            <p:cNvPr id="13" name="CaixaDeTexto 12">
              <a:extLst>
                <a:ext uri="{FF2B5EF4-FFF2-40B4-BE49-F238E27FC236}">
                  <a16:creationId xmlns:a16="http://schemas.microsoft.com/office/drawing/2014/main" id="{F66FDBBE-5C53-0C02-47EF-0D4E120D5D45}"/>
                </a:ext>
              </a:extLst>
            </p:cNvPr>
            <p:cNvSpPr txBox="1"/>
            <p:nvPr/>
          </p:nvSpPr>
          <p:spPr>
            <a:xfrm>
              <a:off x="3759200" y="3651250"/>
              <a:ext cx="1771650" cy="5078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t-PT" sz="900" b="1" dirty="0"/>
                <a:t>	Nuvens</a:t>
              </a:r>
            </a:p>
            <a:p>
              <a:pPr algn="r"/>
              <a:r>
                <a:rPr lang="pt-PT" sz="900" dirty="0"/>
                <a:t>Incluem gotículas de água no estado líquido e cristais de gelo.</a:t>
              </a:r>
            </a:p>
          </p:txBody>
        </p: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611A369F-0A27-D369-343A-D94DABFC4B93}"/>
                </a:ext>
              </a:extLst>
            </p:cNvPr>
            <p:cNvSpPr txBox="1"/>
            <p:nvPr/>
          </p:nvSpPr>
          <p:spPr>
            <a:xfrm>
              <a:off x="7261225" y="4201703"/>
              <a:ext cx="104775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900" b="1" dirty="0"/>
                <a:t>Neve / Gelo</a:t>
              </a:r>
            </a:p>
            <a:p>
              <a:pPr algn="ctr"/>
              <a:r>
                <a:rPr lang="pt-PT" sz="900" dirty="0"/>
                <a:t>Estado sólido</a:t>
              </a:r>
            </a:p>
          </p:txBody>
        </p:sp>
        <p:sp>
          <p:nvSpPr>
            <p:cNvPr id="15" name="CaixaDeTexto 14">
              <a:extLst>
                <a:ext uri="{FF2B5EF4-FFF2-40B4-BE49-F238E27FC236}">
                  <a16:creationId xmlns:a16="http://schemas.microsoft.com/office/drawing/2014/main" id="{0EFA09B5-627A-1931-A62F-2326216BABCC}"/>
                </a:ext>
              </a:extLst>
            </p:cNvPr>
            <p:cNvSpPr txBox="1"/>
            <p:nvPr/>
          </p:nvSpPr>
          <p:spPr>
            <a:xfrm>
              <a:off x="2587625" y="4782728"/>
              <a:ext cx="104775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900" b="1" dirty="0"/>
                <a:t>Vapor de Água</a:t>
              </a:r>
            </a:p>
            <a:p>
              <a:pPr algn="ctr"/>
              <a:r>
                <a:rPr lang="pt-PT" sz="900" dirty="0"/>
                <a:t>Estado gasoso</a:t>
              </a:r>
            </a:p>
          </p:txBody>
        </p:sp>
        <p:sp>
          <p:nvSpPr>
            <p:cNvPr id="16" name="CaixaDeTexto 15">
              <a:extLst>
                <a:ext uri="{FF2B5EF4-FFF2-40B4-BE49-F238E27FC236}">
                  <a16:creationId xmlns:a16="http://schemas.microsoft.com/office/drawing/2014/main" id="{B7E783B6-A9F6-554E-1FDC-094651F0370F}"/>
                </a:ext>
              </a:extLst>
            </p:cNvPr>
            <p:cNvSpPr txBox="1"/>
            <p:nvPr/>
          </p:nvSpPr>
          <p:spPr>
            <a:xfrm>
              <a:off x="2952750" y="5980961"/>
              <a:ext cx="104775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900" b="1" dirty="0"/>
                <a:t>Oceano / Mar</a:t>
              </a:r>
            </a:p>
            <a:p>
              <a:pPr algn="ctr"/>
              <a:r>
                <a:rPr lang="pt-PT" sz="900" dirty="0"/>
                <a:t>Estado líquido</a:t>
              </a:r>
            </a:p>
          </p:txBody>
        </p:sp>
        <p:sp>
          <p:nvSpPr>
            <p:cNvPr id="17" name="CaixaDeTexto 16">
              <a:extLst>
                <a:ext uri="{FF2B5EF4-FFF2-40B4-BE49-F238E27FC236}">
                  <a16:creationId xmlns:a16="http://schemas.microsoft.com/office/drawing/2014/main" id="{430A9097-BC3E-E49E-F659-1EC408DE0CAE}"/>
                </a:ext>
              </a:extLst>
            </p:cNvPr>
            <p:cNvSpPr txBox="1"/>
            <p:nvPr/>
          </p:nvSpPr>
          <p:spPr>
            <a:xfrm>
              <a:off x="6816546" y="6258804"/>
              <a:ext cx="104775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t-PT" sz="900" b="1" dirty="0">
                  <a:solidFill>
                    <a:schemeClr val="bg1"/>
                  </a:solidFill>
                </a:rPr>
                <a:t>Rios / Lagos</a:t>
              </a:r>
            </a:p>
            <a:p>
              <a:pPr algn="ctr"/>
              <a:r>
                <a:rPr lang="pt-PT" sz="900" dirty="0">
                  <a:solidFill>
                    <a:schemeClr val="bg1"/>
                  </a:solidFill>
                </a:rPr>
                <a:t>Estado líquido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1615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2306263" y="803571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Transformações reversíveis da água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2388" y="1444506"/>
            <a:ext cx="7775753" cy="4942419"/>
          </a:xfrm>
          <a:prstGeom prst="rect">
            <a:avLst/>
          </a:prstGeom>
        </p:spPr>
      </p:pic>
      <p:pic>
        <p:nvPicPr>
          <p:cNvPr id="4" name="Imagem 3" descr="Uma imagem com texto, gráficos de vetor&#10;&#10;Descrição gerada automaticamente">
            <a:extLst>
              <a:ext uri="{FF2B5EF4-FFF2-40B4-BE49-F238E27FC236}">
                <a16:creationId xmlns:a16="http://schemas.microsoft.com/office/drawing/2014/main" id="{F2EBFCBB-63B8-8715-F189-5607D835F7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8569" y="2624818"/>
            <a:ext cx="1951043" cy="307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415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2655112" y="667631"/>
            <a:ext cx="68966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Transformações reversíveis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1806738" y="3376330"/>
            <a:ext cx="9136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Fusão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4323970" y="3345407"/>
            <a:ext cx="15750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Evaporação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7050528" y="3347499"/>
            <a:ext cx="18178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Condensação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2404344" y="5998011"/>
            <a:ext cx="16568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Solidificação</a:t>
            </a:r>
            <a:endParaRPr lang="pt-PT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5969941" y="6047676"/>
            <a:ext cx="17256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dirty="0">
                <a:latin typeface="Arial" panose="020B0604020202020204" pitchFamily="34" charset="0"/>
                <a:cs typeface="Arial" panose="020B0604020202020204" pitchFamily="34" charset="0"/>
              </a:rPr>
              <a:t>Dissolução</a:t>
            </a:r>
          </a:p>
        </p:txBody>
      </p:sp>
      <p:sp>
        <p:nvSpPr>
          <p:cNvPr id="16" name="Nota de aviso rectangular arredondada 15"/>
          <p:cNvSpPr/>
          <p:nvPr/>
        </p:nvSpPr>
        <p:spPr>
          <a:xfrm>
            <a:off x="9508524" y="2323032"/>
            <a:ext cx="2348220" cy="1429423"/>
          </a:xfrm>
          <a:prstGeom prst="wedgeRoundRectCallout">
            <a:avLst>
              <a:gd name="adj1" fmla="val 6447"/>
              <a:gd name="adj2" fmla="val 69687"/>
              <a:gd name="adj3" fmla="val 16667"/>
            </a:avLst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dirty="0"/>
              <a:t>Observa situações do dia a dia em que estes fenómenos se verificam. </a:t>
            </a:r>
          </a:p>
        </p:txBody>
      </p:sp>
      <p:pic>
        <p:nvPicPr>
          <p:cNvPr id="15" name="Imagem 14" descr="Uma imagem com texto, gráficos de vetor&#10;&#10;Descrição gerada automaticamente">
            <a:extLst>
              <a:ext uri="{FF2B5EF4-FFF2-40B4-BE49-F238E27FC236}">
                <a16:creationId xmlns:a16="http://schemas.microsoft.com/office/drawing/2014/main" id="{ECFFD6AB-EA4E-DF9C-5A32-A9046CB37C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2651" y="3536957"/>
            <a:ext cx="1817840" cy="2867694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3F5D985F-988D-C945-FDFC-22C46F89AB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892" y="1630485"/>
            <a:ext cx="2503357" cy="1666551"/>
          </a:xfrm>
          <a:prstGeom prst="rect">
            <a:avLst/>
          </a:prstGeom>
        </p:spPr>
      </p:pic>
      <p:pic>
        <p:nvPicPr>
          <p:cNvPr id="17" name="Imagem 16" descr="Uma imagem com céu, colorido&#10;&#10;Descrição gerada automaticamente">
            <a:extLst>
              <a:ext uri="{FF2B5EF4-FFF2-40B4-BE49-F238E27FC236}">
                <a16:creationId xmlns:a16="http://schemas.microsoft.com/office/drawing/2014/main" id="{B8FCAAEF-B616-8E2E-2661-28A0CA57CB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9832" y="1630485"/>
            <a:ext cx="2503356" cy="1666550"/>
          </a:xfrm>
          <a:prstGeom prst="rect">
            <a:avLst/>
          </a:prstGeom>
        </p:spPr>
      </p:pic>
      <p:pic>
        <p:nvPicPr>
          <p:cNvPr id="19" name="Imagem 18" descr="Uma imagem com janela, interior&#10;&#10;Descrição gerada automaticamente">
            <a:extLst>
              <a:ext uri="{FF2B5EF4-FFF2-40B4-BE49-F238E27FC236}">
                <a16:creationId xmlns:a16="http://schemas.microsoft.com/office/drawing/2014/main" id="{F4BBED66-D1A9-AD9B-3626-58357CD991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07771" y="1616106"/>
            <a:ext cx="2503356" cy="1666550"/>
          </a:xfrm>
          <a:prstGeom prst="rect">
            <a:avLst/>
          </a:prstGeom>
        </p:spPr>
      </p:pic>
      <p:sp>
        <p:nvSpPr>
          <p:cNvPr id="21" name="Seta: Divisa 20">
            <a:extLst>
              <a:ext uri="{FF2B5EF4-FFF2-40B4-BE49-F238E27FC236}">
                <a16:creationId xmlns:a16="http://schemas.microsoft.com/office/drawing/2014/main" id="{3AC24CD9-EF8B-BB0E-024C-26A132D66733}"/>
              </a:ext>
            </a:extLst>
          </p:cNvPr>
          <p:cNvSpPr/>
          <p:nvPr/>
        </p:nvSpPr>
        <p:spPr>
          <a:xfrm>
            <a:off x="1201912" y="1461740"/>
            <a:ext cx="951353" cy="372823"/>
          </a:xfrm>
          <a:prstGeom prst="chevron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 dirty="0">
              <a:solidFill>
                <a:schemeClr val="bg1"/>
              </a:solidFill>
            </a:endParaRPr>
          </a:p>
        </p:txBody>
      </p:sp>
      <p:sp>
        <p:nvSpPr>
          <p:cNvPr id="22" name="Seta: Divisa 21">
            <a:extLst>
              <a:ext uri="{FF2B5EF4-FFF2-40B4-BE49-F238E27FC236}">
                <a16:creationId xmlns:a16="http://schemas.microsoft.com/office/drawing/2014/main" id="{7B014011-555A-5C7B-7663-B056321EA025}"/>
              </a:ext>
            </a:extLst>
          </p:cNvPr>
          <p:cNvSpPr/>
          <p:nvPr/>
        </p:nvSpPr>
        <p:spPr>
          <a:xfrm>
            <a:off x="2280826" y="1461740"/>
            <a:ext cx="951353" cy="372823"/>
          </a:xfrm>
          <a:prstGeom prst="chevron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 dirty="0">
              <a:solidFill>
                <a:schemeClr val="bg1"/>
              </a:solidFill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CAABE40B-80F8-18AD-A6FD-D9975C2014A5}"/>
              </a:ext>
            </a:extLst>
          </p:cNvPr>
          <p:cNvSpPr txBox="1"/>
          <p:nvPr/>
        </p:nvSpPr>
        <p:spPr>
          <a:xfrm>
            <a:off x="1293482" y="1478874"/>
            <a:ext cx="8285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dirty="0">
                <a:solidFill>
                  <a:schemeClr val="bg1"/>
                </a:solidFill>
              </a:rPr>
              <a:t>sólido</a:t>
            </a:r>
            <a:endParaRPr lang="pt-PT" sz="1800" dirty="0">
              <a:solidFill>
                <a:schemeClr val="bg1"/>
              </a:solidFill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98ED6A0F-F774-CAA6-D0D5-E759DEEEB917}"/>
              </a:ext>
            </a:extLst>
          </p:cNvPr>
          <p:cNvSpPr txBox="1"/>
          <p:nvPr/>
        </p:nvSpPr>
        <p:spPr>
          <a:xfrm>
            <a:off x="2367241" y="1460417"/>
            <a:ext cx="8285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dirty="0">
                <a:solidFill>
                  <a:schemeClr val="bg1"/>
                </a:solidFill>
              </a:rPr>
              <a:t>líquido</a:t>
            </a:r>
            <a:endParaRPr lang="pt-PT" sz="1800" dirty="0">
              <a:solidFill>
                <a:schemeClr val="bg1"/>
              </a:solidFill>
            </a:endParaRPr>
          </a:p>
        </p:txBody>
      </p:sp>
      <p:sp>
        <p:nvSpPr>
          <p:cNvPr id="26" name="Seta: Divisa 25">
            <a:extLst>
              <a:ext uri="{FF2B5EF4-FFF2-40B4-BE49-F238E27FC236}">
                <a16:creationId xmlns:a16="http://schemas.microsoft.com/office/drawing/2014/main" id="{3BBE2D21-623F-CD2B-BEC6-61EDEE14C2A2}"/>
              </a:ext>
            </a:extLst>
          </p:cNvPr>
          <p:cNvSpPr/>
          <p:nvPr/>
        </p:nvSpPr>
        <p:spPr>
          <a:xfrm>
            <a:off x="4026669" y="1444862"/>
            <a:ext cx="951353" cy="372823"/>
          </a:xfrm>
          <a:prstGeom prst="chevron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 dirty="0">
              <a:solidFill>
                <a:schemeClr val="bg1"/>
              </a:solidFill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696921D8-5F1F-62D2-EA44-38256607DC2B}"/>
              </a:ext>
            </a:extLst>
          </p:cNvPr>
          <p:cNvSpPr txBox="1"/>
          <p:nvPr/>
        </p:nvSpPr>
        <p:spPr>
          <a:xfrm>
            <a:off x="4141420" y="1461740"/>
            <a:ext cx="8285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dirty="0">
                <a:solidFill>
                  <a:schemeClr val="bg1"/>
                </a:solidFill>
              </a:rPr>
              <a:t>líquido</a:t>
            </a:r>
            <a:endParaRPr lang="pt-PT" sz="1800" dirty="0">
              <a:solidFill>
                <a:schemeClr val="bg1"/>
              </a:solidFill>
            </a:endParaRPr>
          </a:p>
        </p:txBody>
      </p:sp>
      <p:sp>
        <p:nvSpPr>
          <p:cNvPr id="28" name="Seta: Divisa 27">
            <a:extLst>
              <a:ext uri="{FF2B5EF4-FFF2-40B4-BE49-F238E27FC236}">
                <a16:creationId xmlns:a16="http://schemas.microsoft.com/office/drawing/2014/main" id="{6F11AF20-FC8B-BAF2-A175-36D6296A308F}"/>
              </a:ext>
            </a:extLst>
          </p:cNvPr>
          <p:cNvSpPr/>
          <p:nvPr/>
        </p:nvSpPr>
        <p:spPr>
          <a:xfrm>
            <a:off x="5130422" y="1443282"/>
            <a:ext cx="951353" cy="372823"/>
          </a:xfrm>
          <a:prstGeom prst="chevron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 dirty="0">
              <a:solidFill>
                <a:schemeClr val="bg1"/>
              </a:solidFill>
            </a:endParaRP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46354EF6-480D-5F8E-D877-D477489BDFEC}"/>
              </a:ext>
            </a:extLst>
          </p:cNvPr>
          <p:cNvSpPr txBox="1"/>
          <p:nvPr/>
        </p:nvSpPr>
        <p:spPr>
          <a:xfrm>
            <a:off x="5253221" y="1461740"/>
            <a:ext cx="8285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dirty="0">
                <a:solidFill>
                  <a:schemeClr val="bg1"/>
                </a:solidFill>
              </a:rPr>
              <a:t>gasoso</a:t>
            </a:r>
            <a:endParaRPr lang="pt-PT" sz="1800" dirty="0">
              <a:solidFill>
                <a:schemeClr val="bg1"/>
              </a:solidFill>
            </a:endParaRPr>
          </a:p>
        </p:txBody>
      </p:sp>
      <p:sp>
        <p:nvSpPr>
          <p:cNvPr id="30" name="Seta: Divisa 29">
            <a:extLst>
              <a:ext uri="{FF2B5EF4-FFF2-40B4-BE49-F238E27FC236}">
                <a16:creationId xmlns:a16="http://schemas.microsoft.com/office/drawing/2014/main" id="{E1832117-FF00-1DB3-082A-F9E1B1345659}"/>
              </a:ext>
            </a:extLst>
          </p:cNvPr>
          <p:cNvSpPr/>
          <p:nvPr/>
        </p:nvSpPr>
        <p:spPr>
          <a:xfrm>
            <a:off x="6873308" y="1460417"/>
            <a:ext cx="951353" cy="372823"/>
          </a:xfrm>
          <a:prstGeom prst="chevron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 dirty="0">
              <a:solidFill>
                <a:schemeClr val="bg1"/>
              </a:solidFill>
            </a:endParaRP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BB8530ED-A743-37DF-A0AC-2A51E3CD86E5}"/>
              </a:ext>
            </a:extLst>
          </p:cNvPr>
          <p:cNvSpPr txBox="1"/>
          <p:nvPr/>
        </p:nvSpPr>
        <p:spPr>
          <a:xfrm>
            <a:off x="6989184" y="1465574"/>
            <a:ext cx="8285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dirty="0">
                <a:solidFill>
                  <a:schemeClr val="bg1"/>
                </a:solidFill>
              </a:rPr>
              <a:t>gasoso</a:t>
            </a:r>
            <a:endParaRPr lang="pt-PT" sz="1800" dirty="0">
              <a:solidFill>
                <a:schemeClr val="bg1"/>
              </a:solidFill>
            </a:endParaRPr>
          </a:p>
        </p:txBody>
      </p:sp>
      <p:sp>
        <p:nvSpPr>
          <p:cNvPr id="32" name="Seta: Divisa 31">
            <a:extLst>
              <a:ext uri="{FF2B5EF4-FFF2-40B4-BE49-F238E27FC236}">
                <a16:creationId xmlns:a16="http://schemas.microsoft.com/office/drawing/2014/main" id="{8B346529-AFDD-AB97-3F08-E2D4A99A0A55}"/>
              </a:ext>
            </a:extLst>
          </p:cNvPr>
          <p:cNvSpPr/>
          <p:nvPr/>
        </p:nvSpPr>
        <p:spPr>
          <a:xfrm>
            <a:off x="7989772" y="1465137"/>
            <a:ext cx="951353" cy="372823"/>
          </a:xfrm>
          <a:prstGeom prst="chevron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 dirty="0">
              <a:solidFill>
                <a:schemeClr val="bg1"/>
              </a:solidFill>
            </a:endParaRP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733F4F1D-E7D6-9993-FF8B-119FAE2C1715}"/>
              </a:ext>
            </a:extLst>
          </p:cNvPr>
          <p:cNvSpPr txBox="1"/>
          <p:nvPr/>
        </p:nvSpPr>
        <p:spPr>
          <a:xfrm>
            <a:off x="8103297" y="1478874"/>
            <a:ext cx="8285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dirty="0">
                <a:solidFill>
                  <a:schemeClr val="bg1"/>
                </a:solidFill>
              </a:rPr>
              <a:t>líquido</a:t>
            </a:r>
            <a:endParaRPr lang="pt-PT" sz="1800" dirty="0">
              <a:solidFill>
                <a:schemeClr val="bg1"/>
              </a:solidFill>
            </a:endParaRPr>
          </a:p>
        </p:txBody>
      </p:sp>
      <p:pic>
        <p:nvPicPr>
          <p:cNvPr id="35" name="Imagem 34">
            <a:extLst>
              <a:ext uri="{FF2B5EF4-FFF2-40B4-BE49-F238E27FC236}">
                <a16:creationId xmlns:a16="http://schemas.microsoft.com/office/drawing/2014/main" id="{691C97B8-936D-51D0-C14C-3D29FB16CF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3112" y="4286557"/>
            <a:ext cx="2498438" cy="1666800"/>
          </a:xfrm>
          <a:prstGeom prst="rect">
            <a:avLst/>
          </a:prstGeom>
        </p:spPr>
      </p:pic>
      <p:pic>
        <p:nvPicPr>
          <p:cNvPr id="37" name="Imagem 36" descr="Uma imagem com mesa, pessoa, interior, rapariga&#10;&#10;Descrição gerada automaticamente">
            <a:extLst>
              <a:ext uri="{FF2B5EF4-FFF2-40B4-BE49-F238E27FC236}">
                <a16:creationId xmlns:a16="http://schemas.microsoft.com/office/drawing/2014/main" id="{8FA51119-ADCE-3878-29EC-C13F61A78AD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06098" y="4286557"/>
            <a:ext cx="2520696" cy="1679448"/>
          </a:xfrm>
          <a:prstGeom prst="rect">
            <a:avLst/>
          </a:prstGeom>
        </p:spPr>
      </p:pic>
      <p:sp>
        <p:nvSpPr>
          <p:cNvPr id="38" name="Seta: Divisa 37">
            <a:extLst>
              <a:ext uri="{FF2B5EF4-FFF2-40B4-BE49-F238E27FC236}">
                <a16:creationId xmlns:a16="http://schemas.microsoft.com/office/drawing/2014/main" id="{80569FF3-5573-AD19-79AF-37BF952936E0}"/>
              </a:ext>
            </a:extLst>
          </p:cNvPr>
          <p:cNvSpPr/>
          <p:nvPr/>
        </p:nvSpPr>
        <p:spPr>
          <a:xfrm>
            <a:off x="2198487" y="4067444"/>
            <a:ext cx="951353" cy="372823"/>
          </a:xfrm>
          <a:prstGeom prst="chevron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 dirty="0">
              <a:solidFill>
                <a:schemeClr val="bg1"/>
              </a:solidFill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E5452D8A-0FF8-0C71-A8DA-FD02AC364D13}"/>
              </a:ext>
            </a:extLst>
          </p:cNvPr>
          <p:cNvSpPr txBox="1"/>
          <p:nvPr/>
        </p:nvSpPr>
        <p:spPr>
          <a:xfrm>
            <a:off x="2284902" y="4066121"/>
            <a:ext cx="8285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dirty="0">
                <a:solidFill>
                  <a:schemeClr val="bg1"/>
                </a:solidFill>
              </a:rPr>
              <a:t>líquido</a:t>
            </a:r>
            <a:endParaRPr lang="pt-PT" sz="1800" dirty="0">
              <a:solidFill>
                <a:schemeClr val="bg1"/>
              </a:solidFill>
            </a:endParaRPr>
          </a:p>
        </p:txBody>
      </p:sp>
      <p:sp>
        <p:nvSpPr>
          <p:cNvPr id="40" name="Seta: Divisa 39">
            <a:extLst>
              <a:ext uri="{FF2B5EF4-FFF2-40B4-BE49-F238E27FC236}">
                <a16:creationId xmlns:a16="http://schemas.microsoft.com/office/drawing/2014/main" id="{D2D1BBCE-62EF-C312-5334-0D1E4E859654}"/>
              </a:ext>
            </a:extLst>
          </p:cNvPr>
          <p:cNvSpPr/>
          <p:nvPr/>
        </p:nvSpPr>
        <p:spPr>
          <a:xfrm>
            <a:off x="3232752" y="4091882"/>
            <a:ext cx="951353" cy="372823"/>
          </a:xfrm>
          <a:prstGeom prst="chevron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 dirty="0">
              <a:solidFill>
                <a:schemeClr val="bg1"/>
              </a:solidFill>
            </a:endParaRP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1C1C96C3-FD6F-61F7-0350-FFB4E65DE11E}"/>
              </a:ext>
            </a:extLst>
          </p:cNvPr>
          <p:cNvSpPr txBox="1"/>
          <p:nvPr/>
        </p:nvSpPr>
        <p:spPr>
          <a:xfrm>
            <a:off x="3324322" y="4109016"/>
            <a:ext cx="8285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dirty="0">
                <a:solidFill>
                  <a:schemeClr val="bg1"/>
                </a:solidFill>
              </a:rPr>
              <a:t>sólido</a:t>
            </a:r>
            <a:endParaRPr lang="pt-PT" sz="1800" dirty="0">
              <a:solidFill>
                <a:schemeClr val="bg1"/>
              </a:solidFill>
            </a:endParaRPr>
          </a:p>
        </p:txBody>
      </p:sp>
      <p:sp>
        <p:nvSpPr>
          <p:cNvPr id="42" name="Seta: Divisa 41">
            <a:extLst>
              <a:ext uri="{FF2B5EF4-FFF2-40B4-BE49-F238E27FC236}">
                <a16:creationId xmlns:a16="http://schemas.microsoft.com/office/drawing/2014/main" id="{CB6AA544-E857-F0E5-06F1-97AE5CE4BEFC}"/>
              </a:ext>
            </a:extLst>
          </p:cNvPr>
          <p:cNvSpPr/>
          <p:nvPr/>
        </p:nvSpPr>
        <p:spPr>
          <a:xfrm>
            <a:off x="5667498" y="4100145"/>
            <a:ext cx="1415396" cy="372823"/>
          </a:xfrm>
          <a:prstGeom prst="chevron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 dirty="0">
              <a:solidFill>
                <a:schemeClr val="bg1"/>
              </a:solidFill>
            </a:endParaRPr>
          </a:p>
        </p:txBody>
      </p:sp>
      <p:sp>
        <p:nvSpPr>
          <p:cNvPr id="43" name="CaixaDeTexto 42">
            <a:extLst>
              <a:ext uri="{FF2B5EF4-FFF2-40B4-BE49-F238E27FC236}">
                <a16:creationId xmlns:a16="http://schemas.microsoft.com/office/drawing/2014/main" id="{7C2D2964-03EB-A940-729E-A3521CCBBBE3}"/>
              </a:ext>
            </a:extLst>
          </p:cNvPr>
          <p:cNvSpPr txBox="1"/>
          <p:nvPr/>
        </p:nvSpPr>
        <p:spPr>
          <a:xfrm>
            <a:off x="5508911" y="4106507"/>
            <a:ext cx="18682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dirty="0">
                <a:solidFill>
                  <a:schemeClr val="bg1"/>
                </a:solidFill>
              </a:rPr>
              <a:t>sólido + líquido</a:t>
            </a:r>
            <a:endParaRPr lang="pt-PT" sz="1600" dirty="0">
              <a:solidFill>
                <a:schemeClr val="bg1"/>
              </a:solidFill>
            </a:endParaRPr>
          </a:p>
        </p:txBody>
      </p:sp>
      <p:sp>
        <p:nvSpPr>
          <p:cNvPr id="44" name="Seta: Divisa 43">
            <a:extLst>
              <a:ext uri="{FF2B5EF4-FFF2-40B4-BE49-F238E27FC236}">
                <a16:creationId xmlns:a16="http://schemas.microsoft.com/office/drawing/2014/main" id="{AA150894-E3B6-E4ED-1B73-DC21C51DFD4C}"/>
              </a:ext>
            </a:extLst>
          </p:cNvPr>
          <p:cNvSpPr/>
          <p:nvPr/>
        </p:nvSpPr>
        <p:spPr>
          <a:xfrm>
            <a:off x="7130991" y="4091882"/>
            <a:ext cx="951353" cy="372823"/>
          </a:xfrm>
          <a:prstGeom prst="chevron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200" dirty="0">
              <a:solidFill>
                <a:schemeClr val="bg1"/>
              </a:solidFill>
            </a:endParaRPr>
          </a:p>
        </p:txBody>
      </p:sp>
      <p:sp>
        <p:nvSpPr>
          <p:cNvPr id="45" name="CaixaDeTexto 44">
            <a:extLst>
              <a:ext uri="{FF2B5EF4-FFF2-40B4-BE49-F238E27FC236}">
                <a16:creationId xmlns:a16="http://schemas.microsoft.com/office/drawing/2014/main" id="{C529BA6D-9E6F-D8F6-B990-BFC9EF8C211A}"/>
              </a:ext>
            </a:extLst>
          </p:cNvPr>
          <p:cNvSpPr txBox="1"/>
          <p:nvPr/>
        </p:nvSpPr>
        <p:spPr>
          <a:xfrm>
            <a:off x="7274647" y="4109016"/>
            <a:ext cx="8285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dirty="0">
                <a:solidFill>
                  <a:schemeClr val="bg1"/>
                </a:solidFill>
              </a:rPr>
              <a:t>solução</a:t>
            </a:r>
            <a:endParaRPr lang="pt-PT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938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9" grpId="0"/>
      <p:bldP spid="13" grpId="0"/>
      <p:bldP spid="21" grpId="0" animBg="1"/>
      <p:bldP spid="22" grpId="0" animBg="1"/>
      <p:bldP spid="23" grpId="0"/>
      <p:bldP spid="24" grpId="0"/>
      <p:bldP spid="26" grpId="0" animBg="1"/>
      <p:bldP spid="27" grpId="0"/>
      <p:bldP spid="28" grpId="0" animBg="1"/>
      <p:bldP spid="29" grpId="0"/>
      <p:bldP spid="30" grpId="0" animBg="1"/>
      <p:bldP spid="31" grpId="0"/>
      <p:bldP spid="32" grpId="0" animBg="1"/>
      <p:bldP spid="33" grpId="0"/>
      <p:bldP spid="38" grpId="0" animBg="1"/>
      <p:bldP spid="39" grpId="0"/>
      <p:bldP spid="40" grpId="0" animBg="1"/>
      <p:bldP spid="41" grpId="0"/>
      <p:bldP spid="42" grpId="0" animBg="1"/>
      <p:bldP spid="43" grpId="0"/>
      <p:bldP spid="44" grpId="0" animBg="1"/>
      <p:bldP spid="4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2782865" y="4936526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Os </a:t>
            </a:r>
            <a:r>
              <a:rPr lang="pt-PT" sz="2800" b="1" i="1" dirty="0">
                <a:solidFill>
                  <a:schemeClr val="accent2">
                    <a:lumMod val="50000"/>
                  </a:schemeClr>
                </a:solidFill>
              </a:rPr>
              <a:t>media</a:t>
            </a:r>
            <a:endParaRPr lang="x-none" sz="28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Imagem 2" descr="Uma imagem com texto&#10;&#10;Descrição gerada automaticamente">
            <a:extLst>
              <a:ext uri="{FF2B5EF4-FFF2-40B4-BE49-F238E27FC236}">
                <a16:creationId xmlns:a16="http://schemas.microsoft.com/office/drawing/2014/main" id="{E2765D7E-74B4-4AD6-B9B5-ADB2119123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4201" y="1742924"/>
            <a:ext cx="7314595" cy="2742973"/>
          </a:xfrm>
          <a:prstGeom prst="rect">
            <a:avLst/>
          </a:prstGeom>
        </p:spPr>
      </p:pic>
      <p:pic>
        <p:nvPicPr>
          <p:cNvPr id="4" name="Imagem 3" descr="Uma imagem com gráficos de vetor&#10;&#10;Descrição gerada automaticamente">
            <a:extLst>
              <a:ext uri="{FF2B5EF4-FFF2-40B4-BE49-F238E27FC236}">
                <a16:creationId xmlns:a16="http://schemas.microsoft.com/office/drawing/2014/main" id="{D3B126EA-794F-4631-BBFE-B7AF4B7C41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1182" y="3732637"/>
            <a:ext cx="1978953" cy="2742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072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734065" y="820086"/>
            <a:ext cx="7743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Em que estado podemos encontrar os materiais?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Retângulo arredondado 5">
            <a:extLst>
              <a:ext uri="{FF2B5EF4-FFF2-40B4-BE49-F238E27FC236}">
                <a16:creationId xmlns:a16="http://schemas.microsoft.com/office/drawing/2014/main" id="{329D92C0-3241-4769-88D1-0FC44CA6B76B}"/>
              </a:ext>
            </a:extLst>
          </p:cNvPr>
          <p:cNvSpPr/>
          <p:nvPr/>
        </p:nvSpPr>
        <p:spPr>
          <a:xfrm>
            <a:off x="5597610" y="1799771"/>
            <a:ext cx="6202503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Arial" panose="020B0604020202020204" pitchFamily="34" charset="0"/>
                <a:cs typeface="Arial" panose="020B0604020202020204" pitchFamily="34" charset="0"/>
              </a:rPr>
              <a:t>Estado duro, solidificado ou mole</a:t>
            </a:r>
          </a:p>
        </p:txBody>
      </p:sp>
      <p:sp>
        <p:nvSpPr>
          <p:cNvPr id="10" name="Retângulo arredondado 6">
            <a:extLst>
              <a:ext uri="{FF2B5EF4-FFF2-40B4-BE49-F238E27FC236}">
                <a16:creationId xmlns:a16="http://schemas.microsoft.com/office/drawing/2014/main" id="{45495820-E21F-485D-AF0C-7DE72FFF70E3}"/>
              </a:ext>
            </a:extLst>
          </p:cNvPr>
          <p:cNvSpPr/>
          <p:nvPr/>
        </p:nvSpPr>
        <p:spPr>
          <a:xfrm>
            <a:off x="5597610" y="3200400"/>
            <a:ext cx="6202504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Arial" panose="020B0604020202020204" pitchFamily="34" charset="0"/>
                <a:cs typeface="Arial" panose="020B0604020202020204" pitchFamily="34" charset="0"/>
              </a:rPr>
              <a:t>Estado sólido, líquido ou gasoso</a:t>
            </a:r>
          </a:p>
        </p:txBody>
      </p:sp>
      <p:sp>
        <p:nvSpPr>
          <p:cNvPr id="11" name="Retângulo arredondado 6">
            <a:extLst>
              <a:ext uri="{FF2B5EF4-FFF2-40B4-BE49-F238E27FC236}">
                <a16:creationId xmlns:a16="http://schemas.microsoft.com/office/drawing/2014/main" id="{B7B8C3F8-E9C1-4408-8246-94DFF1D7B135}"/>
              </a:ext>
            </a:extLst>
          </p:cNvPr>
          <p:cNvSpPr/>
          <p:nvPr/>
        </p:nvSpPr>
        <p:spPr>
          <a:xfrm>
            <a:off x="5597610" y="4601029"/>
            <a:ext cx="6202504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Arial" panose="020B0604020202020204" pitchFamily="34" charset="0"/>
                <a:cs typeface="Arial" panose="020B0604020202020204" pitchFamily="34" charset="0"/>
              </a:rPr>
              <a:t>Estado completo ou incompleto</a:t>
            </a:r>
          </a:p>
        </p:txBody>
      </p:sp>
      <p:pic>
        <p:nvPicPr>
          <p:cNvPr id="6" name="Imagem 5" descr="Uma imagem com exterior, edifício, dia&#10;&#10;Descrição gerada automaticamente">
            <a:extLst>
              <a:ext uri="{FF2B5EF4-FFF2-40B4-BE49-F238E27FC236}">
                <a16:creationId xmlns:a16="http://schemas.microsoft.com/office/drawing/2014/main" id="{41B163F3-2411-ABE9-DAD9-F918C6FECE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406" y="4231804"/>
            <a:ext cx="2786314" cy="1856420"/>
          </a:xfrm>
          <a:prstGeom prst="rect">
            <a:avLst/>
          </a:prstGeom>
        </p:spPr>
      </p:pic>
      <p:pic>
        <p:nvPicPr>
          <p:cNvPr id="12" name="Imagem 11" descr="Uma imagem com comboio, fumar, vapor, faixa&#10;&#10;Descrição gerada automaticamente">
            <a:extLst>
              <a:ext uri="{FF2B5EF4-FFF2-40B4-BE49-F238E27FC236}">
                <a16:creationId xmlns:a16="http://schemas.microsoft.com/office/drawing/2014/main" id="{0E3890A9-23AA-E0E4-ED46-E1F8C7474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5695" y="2270721"/>
            <a:ext cx="2786313" cy="1856419"/>
          </a:xfrm>
          <a:prstGeom prst="rect">
            <a:avLst/>
          </a:prstGeom>
        </p:spPr>
      </p:pic>
      <p:pic>
        <p:nvPicPr>
          <p:cNvPr id="14" name="Imagem 13" descr="Uma imagem com natureza, exterior, árvore, água&#10;&#10;Descrição gerada automaticamente">
            <a:extLst>
              <a:ext uri="{FF2B5EF4-FFF2-40B4-BE49-F238E27FC236}">
                <a16:creationId xmlns:a16="http://schemas.microsoft.com/office/drawing/2014/main" id="{1AD60752-1FEB-DE8C-FA32-F63A6AD73D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099" y="1343306"/>
            <a:ext cx="1912114" cy="2390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404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734065" y="820086"/>
            <a:ext cx="77435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Em que estado podemos encontrar os materiais?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Retângulo arredondado 5">
            <a:extLst>
              <a:ext uri="{FF2B5EF4-FFF2-40B4-BE49-F238E27FC236}">
                <a16:creationId xmlns:a16="http://schemas.microsoft.com/office/drawing/2014/main" id="{329D92C0-3241-4769-88D1-0FC44CA6B76B}"/>
              </a:ext>
            </a:extLst>
          </p:cNvPr>
          <p:cNvSpPr/>
          <p:nvPr/>
        </p:nvSpPr>
        <p:spPr>
          <a:xfrm>
            <a:off x="5597610" y="1799771"/>
            <a:ext cx="6202503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Estado duro, solidificado ou mole</a:t>
            </a:r>
          </a:p>
        </p:txBody>
      </p:sp>
      <p:sp>
        <p:nvSpPr>
          <p:cNvPr id="10" name="Retângulo arredondado 6">
            <a:extLst>
              <a:ext uri="{FF2B5EF4-FFF2-40B4-BE49-F238E27FC236}">
                <a16:creationId xmlns:a16="http://schemas.microsoft.com/office/drawing/2014/main" id="{45495820-E21F-485D-AF0C-7DE72FFF70E3}"/>
              </a:ext>
            </a:extLst>
          </p:cNvPr>
          <p:cNvSpPr/>
          <p:nvPr/>
        </p:nvSpPr>
        <p:spPr>
          <a:xfrm>
            <a:off x="5597610" y="3200400"/>
            <a:ext cx="6202504" cy="1016000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Arial" panose="020B0604020202020204" pitchFamily="34" charset="0"/>
                <a:cs typeface="Arial" panose="020B0604020202020204" pitchFamily="34" charset="0"/>
              </a:rPr>
              <a:t>Estado sólido, líquido ou gasoso</a:t>
            </a:r>
          </a:p>
        </p:txBody>
      </p:sp>
      <p:sp>
        <p:nvSpPr>
          <p:cNvPr id="11" name="Retângulo arredondado 6">
            <a:extLst>
              <a:ext uri="{FF2B5EF4-FFF2-40B4-BE49-F238E27FC236}">
                <a16:creationId xmlns:a16="http://schemas.microsoft.com/office/drawing/2014/main" id="{B7B8C3F8-E9C1-4408-8246-94DFF1D7B135}"/>
              </a:ext>
            </a:extLst>
          </p:cNvPr>
          <p:cNvSpPr/>
          <p:nvPr/>
        </p:nvSpPr>
        <p:spPr>
          <a:xfrm>
            <a:off x="5597610" y="4601029"/>
            <a:ext cx="6202504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Estado completo ou incompleto</a:t>
            </a:r>
          </a:p>
        </p:txBody>
      </p:sp>
      <p:pic>
        <p:nvPicPr>
          <p:cNvPr id="12" name="Imagem 11" descr="Uma imagem com exterior, edifício, dia&#10;&#10;Descrição gerada automaticamente">
            <a:extLst>
              <a:ext uri="{FF2B5EF4-FFF2-40B4-BE49-F238E27FC236}">
                <a16:creationId xmlns:a16="http://schemas.microsoft.com/office/drawing/2014/main" id="{6049720C-197A-E2C8-C17D-0862646D32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406" y="4231804"/>
            <a:ext cx="2786314" cy="1856420"/>
          </a:xfrm>
          <a:prstGeom prst="rect">
            <a:avLst/>
          </a:prstGeom>
        </p:spPr>
      </p:pic>
      <p:pic>
        <p:nvPicPr>
          <p:cNvPr id="13" name="Imagem 12" descr="Uma imagem com comboio, fumar, vapor, faixa&#10;&#10;Descrição gerada automaticamente">
            <a:extLst>
              <a:ext uri="{FF2B5EF4-FFF2-40B4-BE49-F238E27FC236}">
                <a16:creationId xmlns:a16="http://schemas.microsoft.com/office/drawing/2014/main" id="{9E9AC347-4639-50C5-42CC-BE352E7647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5695" y="2270721"/>
            <a:ext cx="2786313" cy="1856419"/>
          </a:xfrm>
          <a:prstGeom prst="rect">
            <a:avLst/>
          </a:prstGeom>
        </p:spPr>
      </p:pic>
      <p:pic>
        <p:nvPicPr>
          <p:cNvPr id="14" name="Imagem 13" descr="Uma imagem com natureza, exterior, árvore, água&#10;&#10;Descrição gerada automaticamente">
            <a:extLst>
              <a:ext uri="{FF2B5EF4-FFF2-40B4-BE49-F238E27FC236}">
                <a16:creationId xmlns:a16="http://schemas.microsoft.com/office/drawing/2014/main" id="{53B35E08-4588-F3F7-A1C8-277CF5F61F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099" y="1343306"/>
            <a:ext cx="1912114" cy="2390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63224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arredondado 10">
            <a:extLst>
              <a:ext uri="{FF2B5EF4-FFF2-40B4-BE49-F238E27FC236}">
                <a16:creationId xmlns:a16="http://schemas.microsoft.com/office/drawing/2014/main" id="{4B7D050C-B067-48F8-AA07-2C79F5AF9FAE}"/>
              </a:ext>
            </a:extLst>
          </p:cNvPr>
          <p:cNvSpPr/>
          <p:nvPr/>
        </p:nvSpPr>
        <p:spPr>
          <a:xfrm>
            <a:off x="5807675" y="2117957"/>
            <a:ext cx="3813187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sólido</a:t>
            </a:r>
          </a:p>
        </p:txBody>
      </p:sp>
      <p:sp>
        <p:nvSpPr>
          <p:cNvPr id="11" name="Retângulo arredondado 11">
            <a:extLst>
              <a:ext uri="{FF2B5EF4-FFF2-40B4-BE49-F238E27FC236}">
                <a16:creationId xmlns:a16="http://schemas.microsoft.com/office/drawing/2014/main" id="{2CE382D3-035E-4F46-BF43-15A06125E14D}"/>
              </a:ext>
            </a:extLst>
          </p:cNvPr>
          <p:cNvSpPr/>
          <p:nvPr/>
        </p:nvSpPr>
        <p:spPr>
          <a:xfrm>
            <a:off x="5807675" y="3518586"/>
            <a:ext cx="386398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líquido</a:t>
            </a:r>
          </a:p>
        </p:txBody>
      </p:sp>
      <p:sp>
        <p:nvSpPr>
          <p:cNvPr id="12" name="Retângulo arredondado 12">
            <a:extLst>
              <a:ext uri="{FF2B5EF4-FFF2-40B4-BE49-F238E27FC236}">
                <a16:creationId xmlns:a16="http://schemas.microsoft.com/office/drawing/2014/main" id="{C6BB2EAF-FFBF-4211-B362-AB1A38F12434}"/>
              </a:ext>
            </a:extLst>
          </p:cNvPr>
          <p:cNvSpPr/>
          <p:nvPr/>
        </p:nvSpPr>
        <p:spPr>
          <a:xfrm>
            <a:off x="5807675" y="4919215"/>
            <a:ext cx="380048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gasoso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314592" y="1012400"/>
            <a:ext cx="92627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Seleciona o estado físico das rochas que surgem na imagem.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Imagem 6" descr="Uma imagem com texto, ClipArt&#10;&#10;Descrição gerada automaticamente">
            <a:extLst>
              <a:ext uri="{FF2B5EF4-FFF2-40B4-BE49-F238E27FC236}">
                <a16:creationId xmlns:a16="http://schemas.microsoft.com/office/drawing/2014/main" id="{CBDDD0BE-80FF-D3C6-8BD0-F2C84E3779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4324" y="4713326"/>
            <a:ext cx="1360366" cy="1791428"/>
          </a:xfrm>
          <a:prstGeom prst="rect">
            <a:avLst/>
          </a:prstGeom>
        </p:spPr>
      </p:pic>
      <p:pic>
        <p:nvPicPr>
          <p:cNvPr id="3" name="Imagem 2" descr="Uma imagem com exterior, montanha, natureza, rocha&#10;&#10;Descrição gerada automaticamente">
            <a:extLst>
              <a:ext uri="{FF2B5EF4-FFF2-40B4-BE49-F238E27FC236}">
                <a16:creationId xmlns:a16="http://schemas.microsoft.com/office/drawing/2014/main" id="{7D0F192E-43AC-D994-1BCA-D07B845AA8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685" y="2117957"/>
            <a:ext cx="4617392" cy="307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943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arredondado 10">
            <a:extLst>
              <a:ext uri="{FF2B5EF4-FFF2-40B4-BE49-F238E27FC236}">
                <a16:creationId xmlns:a16="http://schemas.microsoft.com/office/drawing/2014/main" id="{4B7D050C-B067-48F8-AA07-2C79F5AF9FAE}"/>
              </a:ext>
            </a:extLst>
          </p:cNvPr>
          <p:cNvSpPr/>
          <p:nvPr/>
        </p:nvSpPr>
        <p:spPr>
          <a:xfrm>
            <a:off x="5807675" y="2117957"/>
            <a:ext cx="3813187" cy="1016000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sólido</a:t>
            </a:r>
          </a:p>
        </p:txBody>
      </p:sp>
      <p:sp>
        <p:nvSpPr>
          <p:cNvPr id="11" name="Retângulo arredondado 11">
            <a:extLst>
              <a:ext uri="{FF2B5EF4-FFF2-40B4-BE49-F238E27FC236}">
                <a16:creationId xmlns:a16="http://schemas.microsoft.com/office/drawing/2014/main" id="{2CE382D3-035E-4F46-BF43-15A06125E14D}"/>
              </a:ext>
            </a:extLst>
          </p:cNvPr>
          <p:cNvSpPr/>
          <p:nvPr/>
        </p:nvSpPr>
        <p:spPr>
          <a:xfrm>
            <a:off x="5807675" y="3518586"/>
            <a:ext cx="3863988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>
                    <a:lumMod val="85000"/>
                  </a:schemeClr>
                </a:solidFill>
              </a:rPr>
              <a:t>líquido</a:t>
            </a:r>
          </a:p>
        </p:txBody>
      </p:sp>
      <p:sp>
        <p:nvSpPr>
          <p:cNvPr id="12" name="Retângulo arredondado 12">
            <a:extLst>
              <a:ext uri="{FF2B5EF4-FFF2-40B4-BE49-F238E27FC236}">
                <a16:creationId xmlns:a16="http://schemas.microsoft.com/office/drawing/2014/main" id="{C6BB2EAF-FFBF-4211-B362-AB1A38F12434}"/>
              </a:ext>
            </a:extLst>
          </p:cNvPr>
          <p:cNvSpPr/>
          <p:nvPr/>
        </p:nvSpPr>
        <p:spPr>
          <a:xfrm>
            <a:off x="5807675" y="4919215"/>
            <a:ext cx="3800488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>
                    <a:lumMod val="85000"/>
                  </a:schemeClr>
                </a:solidFill>
              </a:rPr>
              <a:t>gasoso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314592" y="1012400"/>
            <a:ext cx="92627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Seleciona o estado físico das rochas que surgem na imagem.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7" name="Imagem 6" descr="Uma imagem com texto, ClipArt&#10;&#10;Descrição gerada automaticamente">
            <a:extLst>
              <a:ext uri="{FF2B5EF4-FFF2-40B4-BE49-F238E27FC236}">
                <a16:creationId xmlns:a16="http://schemas.microsoft.com/office/drawing/2014/main" id="{CBDDD0BE-80FF-D3C6-8BD0-F2C84E3779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80839" y="4695568"/>
            <a:ext cx="1373851" cy="1809186"/>
          </a:xfrm>
          <a:prstGeom prst="rect">
            <a:avLst/>
          </a:prstGeom>
        </p:spPr>
      </p:pic>
      <p:pic>
        <p:nvPicPr>
          <p:cNvPr id="9" name="Imagem 8" descr="Uma imagem com exterior, montanha, natureza, rocha&#10;&#10;Descrição gerada automaticamente">
            <a:extLst>
              <a:ext uri="{FF2B5EF4-FFF2-40B4-BE49-F238E27FC236}">
                <a16:creationId xmlns:a16="http://schemas.microsoft.com/office/drawing/2014/main" id="{D14318D1-CE01-30EB-8640-30581A9964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685" y="2117957"/>
            <a:ext cx="4617392" cy="3073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7280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654909" y="915780"/>
            <a:ext cx="11121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Em que situação estão a ser expelidos alguns materiais no estado gasoso?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Imagem 7" descr="Uma imagem com gráficos de vetor&#10;&#10;Descrição gerada automaticamente">
            <a:extLst>
              <a:ext uri="{FF2B5EF4-FFF2-40B4-BE49-F238E27FC236}">
                <a16:creationId xmlns:a16="http://schemas.microsoft.com/office/drawing/2014/main" id="{D3B126EA-794F-4631-BBFE-B7AF4B7C41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196" y="3725429"/>
            <a:ext cx="1978953" cy="2742973"/>
          </a:xfrm>
          <a:prstGeom prst="rect">
            <a:avLst/>
          </a:prstGeom>
        </p:spPr>
      </p:pic>
      <p:sp>
        <p:nvSpPr>
          <p:cNvPr id="10" name="Retângulo arredondado 10">
            <a:extLst>
              <a:ext uri="{FF2B5EF4-FFF2-40B4-BE49-F238E27FC236}">
                <a16:creationId xmlns:a16="http://schemas.microsoft.com/office/drawing/2014/main" id="{4B7D050C-B067-48F8-AA07-2C79F5AF9FAE}"/>
              </a:ext>
            </a:extLst>
          </p:cNvPr>
          <p:cNvSpPr/>
          <p:nvPr/>
        </p:nvSpPr>
        <p:spPr>
          <a:xfrm>
            <a:off x="4975292" y="2074855"/>
            <a:ext cx="6219930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No vento a bater nas rochas</a:t>
            </a:r>
          </a:p>
        </p:txBody>
      </p:sp>
      <p:sp>
        <p:nvSpPr>
          <p:cNvPr id="11" name="Retângulo arredondado 10">
            <a:extLst>
              <a:ext uri="{FF2B5EF4-FFF2-40B4-BE49-F238E27FC236}">
                <a16:creationId xmlns:a16="http://schemas.microsoft.com/office/drawing/2014/main" id="{4B7D050C-B067-48F8-AA07-2C79F5AF9FAE}"/>
              </a:ext>
            </a:extLst>
          </p:cNvPr>
          <p:cNvSpPr/>
          <p:nvPr/>
        </p:nvSpPr>
        <p:spPr>
          <a:xfrm>
            <a:off x="4975292" y="3696386"/>
            <a:ext cx="6219930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Nas ondas do mar</a:t>
            </a:r>
          </a:p>
        </p:txBody>
      </p:sp>
      <p:sp>
        <p:nvSpPr>
          <p:cNvPr id="15" name="Retângulo arredondado 14">
            <a:extLst>
              <a:ext uri="{FF2B5EF4-FFF2-40B4-BE49-F238E27FC236}">
                <a16:creationId xmlns:a16="http://schemas.microsoft.com/office/drawing/2014/main" id="{4B7D050C-B067-48F8-AA07-2C79F5AF9FAE}"/>
              </a:ext>
            </a:extLst>
          </p:cNvPr>
          <p:cNvSpPr/>
          <p:nvPr/>
        </p:nvSpPr>
        <p:spPr>
          <a:xfrm>
            <a:off x="4975292" y="5233440"/>
            <a:ext cx="6219930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Numa erupção vulcânica</a:t>
            </a:r>
          </a:p>
        </p:txBody>
      </p:sp>
      <p:pic>
        <p:nvPicPr>
          <p:cNvPr id="12" name="Imagem 11" descr="Uma imagem com montanha, relva, céu, exterior&#10;&#10;Descrição gerada automaticamente">
            <a:extLst>
              <a:ext uri="{FF2B5EF4-FFF2-40B4-BE49-F238E27FC236}">
                <a16:creationId xmlns:a16="http://schemas.microsoft.com/office/drawing/2014/main" id="{3AB4D1ED-F9A3-E7EA-BEE0-5A62E397F2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394" y="1929952"/>
            <a:ext cx="1978954" cy="1317442"/>
          </a:xfrm>
          <a:prstGeom prst="rect">
            <a:avLst/>
          </a:prstGeom>
        </p:spPr>
      </p:pic>
      <p:pic>
        <p:nvPicPr>
          <p:cNvPr id="13" name="Imagem 12" descr="Uma imagem com água, onda, surf, desporto aquático&#10;&#10;Descrição gerada automaticamente">
            <a:extLst>
              <a:ext uri="{FF2B5EF4-FFF2-40B4-BE49-F238E27FC236}">
                <a16:creationId xmlns:a16="http://schemas.microsoft.com/office/drawing/2014/main" id="{7FAE62F6-C271-66BF-36B6-1262669DDF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8156" y="3535135"/>
            <a:ext cx="1979192" cy="1317600"/>
          </a:xfrm>
          <a:prstGeom prst="rect">
            <a:avLst/>
          </a:prstGeom>
        </p:spPr>
      </p:pic>
      <p:pic>
        <p:nvPicPr>
          <p:cNvPr id="14" name="Imagem 13" descr="Uma imagem com exterior, montanha, natureza, pôr-do-sol&#10;&#10;Descrição gerada automaticamente">
            <a:extLst>
              <a:ext uri="{FF2B5EF4-FFF2-40B4-BE49-F238E27FC236}">
                <a16:creationId xmlns:a16="http://schemas.microsoft.com/office/drawing/2014/main" id="{8C543DF9-CEBB-9DED-9125-87A44A8FD4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8156" y="5082640"/>
            <a:ext cx="1975007" cy="13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524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654909" y="915780"/>
            <a:ext cx="11121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Em que situação estão a ser expelidos alguns materiais no estado gasoso?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Imagem 7" descr="Uma imagem com gráficos de vetor&#10;&#10;Descrição gerada automaticamente">
            <a:extLst>
              <a:ext uri="{FF2B5EF4-FFF2-40B4-BE49-F238E27FC236}">
                <a16:creationId xmlns:a16="http://schemas.microsoft.com/office/drawing/2014/main" id="{D3B126EA-794F-4631-BBFE-B7AF4B7C41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196" y="3725429"/>
            <a:ext cx="1978953" cy="2742973"/>
          </a:xfrm>
          <a:prstGeom prst="rect">
            <a:avLst/>
          </a:prstGeom>
        </p:spPr>
      </p:pic>
      <p:sp>
        <p:nvSpPr>
          <p:cNvPr id="10" name="Retângulo arredondado 10">
            <a:extLst>
              <a:ext uri="{FF2B5EF4-FFF2-40B4-BE49-F238E27FC236}">
                <a16:creationId xmlns:a16="http://schemas.microsoft.com/office/drawing/2014/main" id="{4B7D050C-B067-48F8-AA07-2C79F5AF9FAE}"/>
              </a:ext>
            </a:extLst>
          </p:cNvPr>
          <p:cNvSpPr/>
          <p:nvPr/>
        </p:nvSpPr>
        <p:spPr>
          <a:xfrm>
            <a:off x="4975292" y="2074855"/>
            <a:ext cx="6219930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>
                    <a:lumMod val="85000"/>
                  </a:schemeClr>
                </a:solidFill>
              </a:rPr>
              <a:t>No vento a bater nas rochas</a:t>
            </a:r>
          </a:p>
        </p:txBody>
      </p:sp>
      <p:sp>
        <p:nvSpPr>
          <p:cNvPr id="11" name="Retângulo arredondado 10">
            <a:extLst>
              <a:ext uri="{FF2B5EF4-FFF2-40B4-BE49-F238E27FC236}">
                <a16:creationId xmlns:a16="http://schemas.microsoft.com/office/drawing/2014/main" id="{4B7D050C-B067-48F8-AA07-2C79F5AF9FAE}"/>
              </a:ext>
            </a:extLst>
          </p:cNvPr>
          <p:cNvSpPr/>
          <p:nvPr/>
        </p:nvSpPr>
        <p:spPr>
          <a:xfrm>
            <a:off x="4975292" y="3696386"/>
            <a:ext cx="6219930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>
                <a:solidFill>
                  <a:schemeClr val="bg1">
                    <a:lumMod val="85000"/>
                  </a:schemeClr>
                </a:solidFill>
              </a:rPr>
              <a:t>Nas ondas do mar</a:t>
            </a:r>
          </a:p>
        </p:txBody>
      </p:sp>
      <p:sp>
        <p:nvSpPr>
          <p:cNvPr id="15" name="Retângulo arredondado 14">
            <a:extLst>
              <a:ext uri="{FF2B5EF4-FFF2-40B4-BE49-F238E27FC236}">
                <a16:creationId xmlns:a16="http://schemas.microsoft.com/office/drawing/2014/main" id="{4B7D050C-B067-48F8-AA07-2C79F5AF9FAE}"/>
              </a:ext>
            </a:extLst>
          </p:cNvPr>
          <p:cNvSpPr/>
          <p:nvPr/>
        </p:nvSpPr>
        <p:spPr>
          <a:xfrm>
            <a:off x="4975292" y="5233440"/>
            <a:ext cx="6219930" cy="1016000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000" dirty="0"/>
              <a:t>Numa erupção vulcânica</a:t>
            </a:r>
          </a:p>
        </p:txBody>
      </p:sp>
      <p:pic>
        <p:nvPicPr>
          <p:cNvPr id="12" name="Imagem 11" descr="Uma imagem com montanha, relva, céu, exterior&#10;&#10;Descrição gerada automaticamente">
            <a:extLst>
              <a:ext uri="{FF2B5EF4-FFF2-40B4-BE49-F238E27FC236}">
                <a16:creationId xmlns:a16="http://schemas.microsoft.com/office/drawing/2014/main" id="{4D2EF04F-FCD4-763F-8058-C10669AD2E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8394" y="1929952"/>
            <a:ext cx="1978954" cy="1317442"/>
          </a:xfrm>
          <a:prstGeom prst="rect">
            <a:avLst/>
          </a:prstGeom>
        </p:spPr>
      </p:pic>
      <p:pic>
        <p:nvPicPr>
          <p:cNvPr id="13" name="Imagem 12" descr="Uma imagem com água, onda, surf, desporto aquático&#10;&#10;Descrição gerada automaticamente">
            <a:extLst>
              <a:ext uri="{FF2B5EF4-FFF2-40B4-BE49-F238E27FC236}">
                <a16:creationId xmlns:a16="http://schemas.microsoft.com/office/drawing/2014/main" id="{0929701E-A2CB-7F2C-2F6E-1CDFF84637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8156" y="3535135"/>
            <a:ext cx="1979192" cy="1317600"/>
          </a:xfrm>
          <a:prstGeom prst="rect">
            <a:avLst/>
          </a:prstGeom>
        </p:spPr>
      </p:pic>
      <p:pic>
        <p:nvPicPr>
          <p:cNvPr id="14" name="Imagem 13" descr="Uma imagem com exterior, montanha, natureza, pôr-do-sol&#10;&#10;Descrição gerada automaticamente">
            <a:extLst>
              <a:ext uri="{FF2B5EF4-FFF2-40B4-BE49-F238E27FC236}">
                <a16:creationId xmlns:a16="http://schemas.microsoft.com/office/drawing/2014/main" id="{80E46CF4-A438-C6BB-07CF-3A56D7EC25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78156" y="5082640"/>
            <a:ext cx="1975007" cy="13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6787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1054872"/>
            <a:ext cx="86703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O que são transformações reversíveis?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" name="Retângulo arredondado 5">
            <a:extLst>
              <a:ext uri="{FF2B5EF4-FFF2-40B4-BE49-F238E27FC236}">
                <a16:creationId xmlns:a16="http://schemas.microsoft.com/office/drawing/2014/main" id="{329D92C0-3241-4769-88D1-0FC44CA6B76B}"/>
              </a:ext>
            </a:extLst>
          </p:cNvPr>
          <p:cNvSpPr/>
          <p:nvPr/>
        </p:nvSpPr>
        <p:spPr>
          <a:xfrm>
            <a:off x="5004486" y="1799771"/>
            <a:ext cx="67956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Arial" panose="020B0604020202020204" pitchFamily="34" charset="0"/>
                <a:cs typeface="Arial" panose="020B0604020202020204" pitchFamily="34" charset="0"/>
              </a:rPr>
              <a:t>Mudanças do estado físico de um material que nunca volta ao estado inicial.</a:t>
            </a:r>
          </a:p>
        </p:txBody>
      </p:sp>
      <p:sp>
        <p:nvSpPr>
          <p:cNvPr id="14" name="Retângulo arredondado 6">
            <a:extLst>
              <a:ext uri="{FF2B5EF4-FFF2-40B4-BE49-F238E27FC236}">
                <a16:creationId xmlns:a16="http://schemas.microsoft.com/office/drawing/2014/main" id="{45495820-E21F-485D-AF0C-7DE72FFF70E3}"/>
              </a:ext>
            </a:extLst>
          </p:cNvPr>
          <p:cNvSpPr/>
          <p:nvPr/>
        </p:nvSpPr>
        <p:spPr>
          <a:xfrm>
            <a:off x="5004486" y="3200400"/>
            <a:ext cx="67956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Arial" panose="020B0604020202020204" pitchFamily="34" charset="0"/>
                <a:cs typeface="Arial" panose="020B0604020202020204" pitchFamily="34" charset="0"/>
              </a:rPr>
              <a:t>Mudanças do estado físico de um material que pode voltar ao estado inicial.</a:t>
            </a:r>
          </a:p>
        </p:txBody>
      </p:sp>
      <p:sp>
        <p:nvSpPr>
          <p:cNvPr id="15" name="Retângulo arredondado 6">
            <a:extLst>
              <a:ext uri="{FF2B5EF4-FFF2-40B4-BE49-F238E27FC236}">
                <a16:creationId xmlns:a16="http://schemas.microsoft.com/office/drawing/2014/main" id="{B7B8C3F8-E9C1-4408-8246-94DFF1D7B135}"/>
              </a:ext>
            </a:extLst>
          </p:cNvPr>
          <p:cNvSpPr/>
          <p:nvPr/>
        </p:nvSpPr>
        <p:spPr>
          <a:xfrm>
            <a:off x="5004486" y="4601029"/>
            <a:ext cx="67956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Arial" panose="020B0604020202020204" pitchFamily="34" charset="0"/>
                <a:cs typeface="Arial" panose="020B0604020202020204" pitchFamily="34" charset="0"/>
              </a:rPr>
              <a:t>Mudança de forma dos materiais sólidos.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18A07E44-702D-1592-CD6D-66AE80EFBB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27" r="18892"/>
          <a:stretch/>
        </p:blipFill>
        <p:spPr>
          <a:xfrm>
            <a:off x="849507" y="3031363"/>
            <a:ext cx="3492418" cy="1703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21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1054872"/>
            <a:ext cx="86703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O que são transformações reversíveis?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  <a:p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3" name="Retângulo arredondado 5">
            <a:extLst>
              <a:ext uri="{FF2B5EF4-FFF2-40B4-BE49-F238E27FC236}">
                <a16:creationId xmlns:a16="http://schemas.microsoft.com/office/drawing/2014/main" id="{329D92C0-3241-4769-88D1-0FC44CA6B76B}"/>
              </a:ext>
            </a:extLst>
          </p:cNvPr>
          <p:cNvSpPr/>
          <p:nvPr/>
        </p:nvSpPr>
        <p:spPr>
          <a:xfrm>
            <a:off x="5004486" y="1799771"/>
            <a:ext cx="6795628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Mudanças do estado físico de um material que nunca volta ao estado inicial.</a:t>
            </a:r>
          </a:p>
        </p:txBody>
      </p:sp>
      <p:sp>
        <p:nvSpPr>
          <p:cNvPr id="14" name="Retângulo arredondado 6">
            <a:extLst>
              <a:ext uri="{FF2B5EF4-FFF2-40B4-BE49-F238E27FC236}">
                <a16:creationId xmlns:a16="http://schemas.microsoft.com/office/drawing/2014/main" id="{45495820-E21F-485D-AF0C-7DE72FFF70E3}"/>
              </a:ext>
            </a:extLst>
          </p:cNvPr>
          <p:cNvSpPr/>
          <p:nvPr/>
        </p:nvSpPr>
        <p:spPr>
          <a:xfrm>
            <a:off x="5004486" y="3200400"/>
            <a:ext cx="6795628" cy="1016000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Arial" panose="020B0604020202020204" pitchFamily="34" charset="0"/>
                <a:cs typeface="Arial" panose="020B0604020202020204" pitchFamily="34" charset="0"/>
              </a:rPr>
              <a:t>Mudanças do estado físico de um material que pode voltar ao estado inicial.</a:t>
            </a:r>
          </a:p>
        </p:txBody>
      </p:sp>
      <p:sp>
        <p:nvSpPr>
          <p:cNvPr id="15" name="Retângulo arredondado 6">
            <a:extLst>
              <a:ext uri="{FF2B5EF4-FFF2-40B4-BE49-F238E27FC236}">
                <a16:creationId xmlns:a16="http://schemas.microsoft.com/office/drawing/2014/main" id="{B7B8C3F8-E9C1-4408-8246-94DFF1D7B135}"/>
              </a:ext>
            </a:extLst>
          </p:cNvPr>
          <p:cNvSpPr/>
          <p:nvPr/>
        </p:nvSpPr>
        <p:spPr>
          <a:xfrm>
            <a:off x="5004486" y="4601029"/>
            <a:ext cx="6795628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Mudança de forma dos materiais sólidos.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0684A4E2-4A3B-0AE5-11D8-BC6BBE32471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27" r="18892"/>
          <a:stretch/>
        </p:blipFill>
        <p:spPr>
          <a:xfrm>
            <a:off x="849507" y="3031363"/>
            <a:ext cx="3492418" cy="1703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4439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4905632" y="3155603"/>
            <a:ext cx="5795319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sólido</a:t>
            </a: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4905632" y="1843690"/>
            <a:ext cx="5795319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/>
              <a:t>líquido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4905632" y="4601029"/>
            <a:ext cx="5795319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sz="3600" dirty="0"/>
          </a:p>
          <a:p>
            <a:pPr algn="ctr"/>
            <a:r>
              <a:rPr lang="pt-PT" sz="3600" dirty="0"/>
              <a:t>solidificação</a:t>
            </a:r>
          </a:p>
          <a:p>
            <a:pPr algn="ctr"/>
            <a:endParaRPr lang="pt-PT" sz="3600" dirty="0"/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605481" y="1054872"/>
            <a:ext cx="11194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Escolhe a palavra que representa uma mudança do estado físico da água.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3" name="Imagem 12"/>
          <p:cNvPicPr/>
          <p:nvPr/>
        </p:nvPicPr>
        <p:blipFill>
          <a:blip r:embed="rId2"/>
          <a:stretch>
            <a:fillRect/>
          </a:stretch>
        </p:blipFill>
        <p:spPr>
          <a:xfrm>
            <a:off x="1491049" y="2037833"/>
            <a:ext cx="1880870" cy="297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687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4905632" y="3155603"/>
            <a:ext cx="5795319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>
                <a:solidFill>
                  <a:schemeClr val="bg1">
                    <a:lumMod val="85000"/>
                  </a:schemeClr>
                </a:solidFill>
              </a:rPr>
              <a:t>sólido</a:t>
            </a: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4905632" y="1843690"/>
            <a:ext cx="5795319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dirty="0">
                <a:solidFill>
                  <a:schemeClr val="bg1">
                    <a:lumMod val="85000"/>
                  </a:schemeClr>
                </a:solidFill>
              </a:rPr>
              <a:t>líquido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4905632" y="4601029"/>
            <a:ext cx="5795319" cy="1016000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sz="3600" dirty="0"/>
          </a:p>
          <a:p>
            <a:pPr algn="ctr"/>
            <a:r>
              <a:rPr lang="pt-PT" sz="3600" dirty="0"/>
              <a:t>solidificação</a:t>
            </a:r>
          </a:p>
          <a:p>
            <a:pPr algn="ctr"/>
            <a:endParaRPr lang="pt-PT" sz="3600" dirty="0"/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605481" y="1054872"/>
            <a:ext cx="11194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Escolhe a palavra que representa uma mudança do estado físico da água.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3" name="Imagem 12"/>
          <p:cNvPicPr/>
          <p:nvPr/>
        </p:nvPicPr>
        <p:blipFill>
          <a:blip r:embed="rId2"/>
          <a:stretch>
            <a:fillRect/>
          </a:stretch>
        </p:blipFill>
        <p:spPr>
          <a:xfrm>
            <a:off x="1287017" y="2351690"/>
            <a:ext cx="1880870" cy="297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4827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4263081" y="3376133"/>
            <a:ext cx="6894482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Arial" panose="020B0604020202020204" pitchFamily="34" charset="0"/>
                <a:cs typeface="Arial" panose="020B0604020202020204" pitchFamily="34" charset="0"/>
              </a:rPr>
              <a:t>A dissolução não é uma transformação reversível.</a:t>
            </a: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4263081" y="2064220"/>
            <a:ext cx="6894482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Arial" panose="020B0604020202020204" pitchFamily="34" charset="0"/>
                <a:cs typeface="Arial" panose="020B0604020202020204" pitchFamily="34" charset="0"/>
              </a:rPr>
              <a:t>A dissolução é uma transformação reversível.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4263081" y="4806121"/>
            <a:ext cx="6894482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PT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dissolução é a passagem de um material do estado líquido para o estado gasoso.</a:t>
            </a:r>
          </a:p>
          <a:p>
            <a:pPr algn="ctr"/>
            <a:endParaRPr lang="pt-PT" sz="3600" dirty="0"/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1054872"/>
            <a:ext cx="97814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Assinala a frase que representa uma afirmação correta.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Imagem 7" descr="Uma imagem com chávena, interior, vidro, contentor&#10;&#10;Descrição gerada automaticamente">
            <a:extLst>
              <a:ext uri="{FF2B5EF4-FFF2-40B4-BE49-F238E27FC236}">
                <a16:creationId xmlns:a16="http://schemas.microsoft.com/office/drawing/2014/main" id="{3EDD6DA2-4999-4336-B76F-03D17115BA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6667" y="2219130"/>
            <a:ext cx="2219277" cy="2931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984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4263081" y="3376133"/>
            <a:ext cx="6894482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dissolução não é uma transformação reversível.</a:t>
            </a: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4263081" y="2064220"/>
            <a:ext cx="6894482" cy="1016000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400" dirty="0">
                <a:latin typeface="Arial" panose="020B0604020202020204" pitchFamily="34" charset="0"/>
                <a:cs typeface="Arial" panose="020B0604020202020204" pitchFamily="34" charset="0"/>
              </a:rPr>
              <a:t>A dissolução é uma transformação reversível.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4263081" y="4806121"/>
            <a:ext cx="6894482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sz="24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PT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dissolução é a passagem de um material do estado líquido para o estado gasoso.</a:t>
            </a:r>
          </a:p>
          <a:p>
            <a:pPr algn="ctr"/>
            <a:endParaRPr lang="pt-PT" sz="36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1054872"/>
            <a:ext cx="97814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Assinala a frase que representa uma afirmação correta.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Imagem 2" descr="Uma imagem com chávena, interior, vidro, contentor&#10;&#10;Descrição gerada automaticamente">
            <a:extLst>
              <a:ext uri="{FF2B5EF4-FFF2-40B4-BE49-F238E27FC236}">
                <a16:creationId xmlns:a16="http://schemas.microsoft.com/office/drawing/2014/main" id="{99181253-9A5F-8CAB-3B1D-425D23D45C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6667" y="2219130"/>
            <a:ext cx="2219277" cy="2931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5886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grass&#10;&#10;Description automatically generated">
            <a:extLst>
              <a:ext uri="{FF2B5EF4-FFF2-40B4-BE49-F238E27FC236}">
                <a16:creationId xmlns:a16="http://schemas.microsoft.com/office/drawing/2014/main" id="{6C638845-62D8-FF45-B520-C5875A8FB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6781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B09DD15-E140-4988-8253-48CB73D4725C}"/>
              </a:ext>
            </a:extLst>
          </p:cNvPr>
          <p:cNvSpPr/>
          <p:nvPr/>
        </p:nvSpPr>
        <p:spPr>
          <a:xfrm>
            <a:off x="4445493" y="3030302"/>
            <a:ext cx="3771900" cy="927100"/>
          </a:xfrm>
          <a:prstGeom prst="roundRect">
            <a:avLst/>
          </a:prstGeom>
          <a:solidFill>
            <a:srgbClr val="6E3B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D753FDD-212E-4D55-B5AA-B825829B630E}"/>
              </a:ext>
            </a:extLst>
          </p:cNvPr>
          <p:cNvSpPr txBox="1"/>
          <p:nvPr/>
        </p:nvSpPr>
        <p:spPr>
          <a:xfrm>
            <a:off x="4281417" y="2966725"/>
            <a:ext cx="41000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6600" b="1" dirty="0">
                <a:solidFill>
                  <a:schemeClr val="bg1"/>
                </a:solidFill>
              </a:rPr>
              <a:t>Parabéns!</a:t>
            </a:r>
          </a:p>
        </p:txBody>
      </p:sp>
    </p:spTree>
    <p:extLst>
      <p:ext uri="{BB962C8B-B14F-4D97-AF65-F5344CB8AC3E}">
        <p14:creationId xmlns:p14="http://schemas.microsoft.com/office/powerpoint/2010/main" val="1380455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1247</TotalTime>
  <Words>574</Words>
  <Application>Microsoft Office PowerPoint</Application>
  <PresentationFormat>Ecrã Panorâmico</PresentationFormat>
  <Paragraphs>106</Paragraphs>
  <Slides>21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4</vt:i4>
      </vt:variant>
      <vt:variant>
        <vt:lpstr>Títulos dos diapositivos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Custom Design</vt:lpstr>
      <vt:lpstr>1_Custom Design</vt:lpstr>
      <vt:lpstr>2_Custom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Silva</dc:creator>
  <cp:lastModifiedBy>Rita Nogueira</cp:lastModifiedBy>
  <cp:revision>94</cp:revision>
  <dcterms:created xsi:type="dcterms:W3CDTF">2022-03-21T17:19:57Z</dcterms:created>
  <dcterms:modified xsi:type="dcterms:W3CDTF">2022-10-17T11:20:48Z</dcterms:modified>
</cp:coreProperties>
</file>