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  <p:sldMasterId id="2147483672" r:id="rId3"/>
    <p:sldMasterId id="2147483684" r:id="rId4"/>
  </p:sldMasterIdLst>
  <p:sldIdLst>
    <p:sldId id="256" r:id="rId5"/>
    <p:sldId id="265" r:id="rId6"/>
    <p:sldId id="257" r:id="rId7"/>
    <p:sldId id="337" r:id="rId8"/>
    <p:sldId id="347" r:id="rId9"/>
    <p:sldId id="264" r:id="rId10"/>
    <p:sldId id="338" r:id="rId11"/>
    <p:sldId id="348" r:id="rId12"/>
    <p:sldId id="349" r:id="rId13"/>
    <p:sldId id="296" r:id="rId14"/>
    <p:sldId id="339" r:id="rId15"/>
    <p:sldId id="350" r:id="rId16"/>
    <p:sldId id="306" r:id="rId17"/>
    <p:sldId id="294" r:id="rId18"/>
    <p:sldId id="340" r:id="rId19"/>
    <p:sldId id="309" r:id="rId20"/>
    <p:sldId id="341" r:id="rId21"/>
    <p:sldId id="322" r:id="rId22"/>
    <p:sldId id="342" r:id="rId23"/>
    <p:sldId id="310" r:id="rId24"/>
    <p:sldId id="351" r:id="rId25"/>
    <p:sldId id="332" r:id="rId26"/>
    <p:sldId id="352" r:id="rId27"/>
    <p:sldId id="346" r:id="rId28"/>
    <p:sldId id="353" r:id="rId29"/>
    <p:sldId id="262" r:id="rId30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78" userDrawn="1">
          <p15:clr>
            <a:srgbClr val="A4A3A4"/>
          </p15:clr>
        </p15:guide>
        <p15:guide id="2" pos="749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3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023" autoAdjust="0"/>
    <p:restoredTop sz="94694"/>
  </p:normalViewPr>
  <p:slideViewPr>
    <p:cSldViewPr snapToGrid="0" snapToObjects="1" showGuides="1">
      <p:cViewPr varScale="1">
        <p:scale>
          <a:sx n="155" d="100"/>
          <a:sy n="155" d="100"/>
        </p:scale>
        <p:origin x="150" y="306"/>
      </p:cViewPr>
      <p:guideLst>
        <p:guide orient="horz" pos="278"/>
        <p:guide pos="749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8" Type="http://schemas.openxmlformats.org/officeDocument/2006/relationships/slide" Target="slides/slide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80BF00-E9E2-754A-BDCA-B216E4EAA4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93FA973-7735-4C44-BFDF-51973376A1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41BC37-69A8-8B43-829E-CA072D8F205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C4DBCD-1C65-EC4D-BE51-581D24B78350}" type="datetimeFigureOut">
              <a:rPr lang="x-none" smtClean="0"/>
              <a:t>17/10/2022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D29692-67FD-EF4C-B79C-B716A2200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3AD8F5-A6E9-434A-8643-22EE179F83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6CB8E3-AF76-5C42-87C5-29C150D7CC80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987121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8F9224-429A-574E-BF14-48938AFC70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1C889C-B4D9-5B45-8BB4-E6E8D99E1A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963FDC-EE5F-654A-B5BC-46F938A5974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C4DBCD-1C65-EC4D-BE51-581D24B78350}" type="datetimeFigureOut">
              <a:rPr lang="x-none" smtClean="0"/>
              <a:t>17/10/2022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991BE0-3A79-E149-B05C-941100DA8A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CD846F-9683-704F-900D-DB6900342A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6CB8E3-AF76-5C42-87C5-29C150D7CC80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0137836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C37133-C67D-BB49-8BF0-A55BD5C4AF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50297C-B997-B044-A5D4-EA8701A361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323B72-7DAA-C24B-9A70-8AA3CD93955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C4DBCD-1C65-EC4D-BE51-581D24B78350}" type="datetimeFigureOut">
              <a:rPr lang="x-none" smtClean="0"/>
              <a:t>17/10/2022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676842-FA32-C04D-B7F9-605028F056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645C7B-A022-7D40-9A47-A59685B2B0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6CB8E3-AF76-5C42-87C5-29C150D7CC80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474323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1E353E-9FDB-4545-B0D1-7E95456199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EC7615-2811-8148-AB10-1B84B272ABF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A43B8A5-E770-0444-9FFA-66E06FB866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8BB32-7A97-1440-983B-E0F4EB433D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C4DBCD-1C65-EC4D-BE51-581D24B78350}" type="datetimeFigureOut">
              <a:rPr lang="x-none" smtClean="0"/>
              <a:t>17/10/2022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89BA37-AAA0-144D-A2E5-566ED7912F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D77DE0-4F7D-C144-BEEC-60E1B3596A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6CB8E3-AF76-5C42-87C5-29C150D7CC80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557342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945B47-5A06-114A-AD4B-741B68E074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B4706A-9B97-914D-99D4-F1B450B453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BF6EE0-D51A-9543-80F8-C7106E73A1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70EEDF-F938-A341-AFCF-30BE971CAB3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ED950B3-A9E0-C745-BB4F-E9E1ABFAD65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852B8CE-45B5-794A-BE30-BA240702393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C4DBCD-1C65-EC4D-BE51-581D24B78350}" type="datetimeFigureOut">
              <a:rPr lang="x-none" smtClean="0"/>
              <a:t>17/10/2022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0D79DBD-0F9E-8641-B6D5-2EFCB69416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FA116B0-9375-C144-9CBE-209DECA4D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6CB8E3-AF76-5C42-87C5-29C150D7CC80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484275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728200-1B85-8643-A5B2-8448D7FC0A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61EBEA-651F-E042-A754-C143D057A02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C4DBCD-1C65-EC4D-BE51-581D24B78350}" type="datetimeFigureOut">
              <a:rPr lang="x-none" smtClean="0"/>
              <a:t>17/10/2022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0274E9-DD7B-3A4B-9FDC-93C5E1CA21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AC5061A-08D6-F24A-A234-3B5990EDC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6CB8E3-AF76-5C42-87C5-29C150D7CC80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0326645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D9D963B-F7EB-554E-B3E6-A54CBBFAC0F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C4DBCD-1C65-EC4D-BE51-581D24B78350}" type="datetimeFigureOut">
              <a:rPr lang="x-none" smtClean="0"/>
              <a:t>17/10/2022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44EB194-E0FF-DB41-B239-12E1D578E5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77C5C9-60A8-4F4F-B0D8-5F6336740C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6CB8E3-AF76-5C42-87C5-29C150D7CC80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6656079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C194A4-A3B8-2A48-9563-B944786010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7FBE56-80C7-4147-A092-4D21805D7B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A8966D-1669-EB45-990F-70C1083335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793F5E-5C2A-CA47-91AB-978256758E3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C4DBCD-1C65-EC4D-BE51-581D24B78350}" type="datetimeFigureOut">
              <a:rPr lang="x-none" smtClean="0"/>
              <a:t>17/10/2022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784014-5BC3-5042-93AE-F455EC58C8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E3EEEF-E44C-1349-97A2-90F907EB72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6CB8E3-AF76-5C42-87C5-29C150D7CC80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8406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747BC3-C54A-6E41-A419-0F816174C5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259B29C-1595-844D-983F-DC67B1356FC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29EF16-2F57-D049-B387-60CEBC4196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BA2E4F-FD69-5740-B9B7-B3FB8385CAA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C4DBCD-1C65-EC4D-BE51-581D24B78350}" type="datetimeFigureOut">
              <a:rPr lang="x-none" smtClean="0"/>
              <a:t>17/10/2022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D85FF6-F0A7-C548-A76F-FCF4109461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E4AAE9-F04E-C548-BAE9-E6303C9CA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6CB8E3-AF76-5C42-87C5-29C150D7CC80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8078761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CAD0A2-FFC0-6E4F-8FCD-E91E1657CF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499509B-B2DE-A645-A79B-1EBD59406A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F6458F-A225-F449-AD16-90F45E99435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C4DBCD-1C65-EC4D-BE51-581D24B78350}" type="datetimeFigureOut">
              <a:rPr lang="x-none" smtClean="0"/>
              <a:t>17/10/2022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D0BAF4-55BC-594F-8CAE-204D2FAF8D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FC35C5-A1CC-CB48-9CF4-532B561F51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6CB8E3-AF76-5C42-87C5-29C150D7CC80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2670568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7145B6E-3139-D440-98A5-7277B2E6D7C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E66B9B9-D1F7-C349-88E4-6CC65B59BC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64B7B-D227-F94E-989B-DE97505A9F1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C4DBCD-1C65-EC4D-BE51-581D24B78350}" type="datetimeFigureOut">
              <a:rPr lang="x-none" smtClean="0"/>
              <a:t>17/10/2022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3AE180-0D14-994B-8278-8A0B4EDD9F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2E5ECC-170F-6B4A-A5C5-01EE162AB1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6CB8E3-AF76-5C42-87C5-29C150D7CC80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383392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9616EE-D7C5-634F-9076-25FC57E5F9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C0ADF38-267C-0F41-AD6D-957868A2D4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5B983B-A536-104C-A139-5D40E443B26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59B4450-DDC6-8841-8246-3750B8C737C2}" type="datetimeFigureOut">
              <a:rPr lang="x-none" smtClean="0"/>
              <a:t>17/10/2022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1F54F6-AA54-4B4D-AEF8-0E057BFD01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56D839-BF54-B546-8386-706065398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365E6C6-BD5D-294E-9B22-A05BE7AA2F3E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2603563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3F9CEF-CD9A-7C42-938C-A48DCEBDF4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AFDC32-9A8D-1E45-9569-9203A3DAE7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F7C164-EAB9-7747-AFA3-00783EE1684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59B4450-DDC6-8841-8246-3750B8C737C2}" type="datetimeFigureOut">
              <a:rPr lang="x-none" smtClean="0"/>
              <a:t>17/10/2022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D2A632-5342-3144-9F23-A18680CE80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01DA2D-E71B-C746-8AFE-EE2B438A2B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365E6C6-BD5D-294E-9B22-A05BE7AA2F3E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4352336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1E5D32-E395-C64E-A129-A7510CB367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AB446D-B5E6-A549-9AD5-AE55007DA7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E73CFB-4DB7-7D48-9695-1C4BE08BA67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59B4450-DDC6-8841-8246-3750B8C737C2}" type="datetimeFigureOut">
              <a:rPr lang="x-none" smtClean="0"/>
              <a:t>17/10/2022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509229-710F-674E-9BB4-0B6AA2BF6C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62304C-F495-8A43-8278-0D94C2A4E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365E6C6-BD5D-294E-9B22-A05BE7AA2F3E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877641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3BB98D-972A-CD4A-BC48-08DE2B62D2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FC132E-D291-F347-8C58-9AB153D8F8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170688C-E1F3-064A-8CE4-D8121F3A1C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30F622-D44F-7941-AF86-0D76D74C810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59B4450-DDC6-8841-8246-3750B8C737C2}" type="datetimeFigureOut">
              <a:rPr lang="x-none" smtClean="0"/>
              <a:t>17/10/2022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BBAE5E-BB95-1B48-893F-67DD53A927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1BDA4A-D30A-1043-801E-57F6AFB47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365E6C6-BD5D-294E-9B22-A05BE7AA2F3E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2140949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D30449-FAD9-2348-A9D9-62E728EEED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B27D59-F998-4241-8328-1B17E9113E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942BF41-0B80-C948-8E9C-DFDA9CE02E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0F891DC-B1A7-4741-9E8A-4063DF526BB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EA060ED-DE2C-D248-A0CF-5AE49A170A0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D49A11F-F337-444B-8FC4-34F4E91D799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59B4450-DDC6-8841-8246-3750B8C737C2}" type="datetimeFigureOut">
              <a:rPr lang="x-none" smtClean="0"/>
              <a:t>17/10/2022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7536F71-DF75-1E40-8474-EF8A0A02F6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388EF45-6D12-8E43-812C-0515A56974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365E6C6-BD5D-294E-9B22-A05BE7AA2F3E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114266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64DF6A-74D5-484E-A7EC-F961FEC47B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08C23C1-E462-A742-881B-E7E28254561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59B4450-DDC6-8841-8246-3750B8C737C2}" type="datetimeFigureOut">
              <a:rPr lang="x-none" smtClean="0"/>
              <a:t>17/10/2022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61B8B08-074E-E749-AFFD-509EC2DCE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4A9C034-CED1-0642-8FBD-09E35CDCB3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365E6C6-BD5D-294E-9B22-A05BE7AA2F3E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93643973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BEBDAE5-21B1-CB4C-BC2B-3606B1EA796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59B4450-DDC6-8841-8246-3750B8C737C2}" type="datetimeFigureOut">
              <a:rPr lang="x-none" smtClean="0"/>
              <a:t>17/10/2022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36F5FB9-430B-B341-A957-B4F9110551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3F6189-00CD-8041-AB77-F96713756A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365E6C6-BD5D-294E-9B22-A05BE7AA2F3E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13228227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1CF66F-0F2E-7A45-A1A1-3ED9E28798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9524D7-4C93-8A4C-AB61-E59355809E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60D7DD-3745-9D46-970C-B203614353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E10C4B4-93B0-AF44-A23F-4B3444E7B76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59B4450-DDC6-8841-8246-3750B8C737C2}" type="datetimeFigureOut">
              <a:rPr lang="x-none" smtClean="0"/>
              <a:t>17/10/2022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B46E48-FAEF-4448-B405-3C1EF43CE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8991C2-A6CC-F948-8B67-F191FDB37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365E6C6-BD5D-294E-9B22-A05BE7AA2F3E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50289895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D845E4-2D8E-A140-9194-27B1E2C6D7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F4B3EF9-A776-6941-9E8E-0C5F8C0707D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D5F6D2-99D9-054B-BB14-95337911C5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D3B4CD-6057-CA40-BF16-C79E24744B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59B4450-DDC6-8841-8246-3750B8C737C2}" type="datetimeFigureOut">
              <a:rPr lang="x-none" smtClean="0"/>
              <a:t>17/10/2022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28D898-6B5C-FA48-A0EE-E8D8DC4FFF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9008A7-2164-4846-999D-DB9AA5EDC4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365E6C6-BD5D-294E-9B22-A05BE7AA2F3E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75118425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FACDC1-466E-264F-B34F-5397DE13BE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5B916C6-F973-3944-B51D-86ABA860AB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115A88-B563-114E-B4A7-18ABE2B8C66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59B4450-DDC6-8841-8246-3750B8C737C2}" type="datetimeFigureOut">
              <a:rPr lang="x-none" smtClean="0"/>
              <a:t>17/10/2022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CE49CB-7BAA-BD47-92D4-2E8202E65F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8B59AE-E3F4-7046-975C-FDA8DE0A16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365E6C6-BD5D-294E-9B22-A05BE7AA2F3E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06607734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4B44535-5247-A34B-9D93-5D7475F5DAA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65F803B-D307-3A4A-88C0-75ADB8D932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5DEC4D-5020-CB42-A519-B88FB75CDEE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59B4450-DDC6-8841-8246-3750B8C737C2}" type="datetimeFigureOut">
              <a:rPr lang="x-none" smtClean="0"/>
              <a:t>17/10/2022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1D92E0-BE41-C84C-B757-CC0E3F23E2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DB4D58-0443-C449-ABB3-ADA1F3268F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365E6C6-BD5D-294E-9B22-A05BE7AA2F3E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52559567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20213-AD65-4040-8F27-CAB97D4972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5DFA7A-CDD4-0A4D-8D29-F7474F7A87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A521B9-C9A3-F944-A0E5-0241A7B564A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4A0E737-993D-1E4E-8588-89A8C445F98B}" type="datetimeFigureOut">
              <a:rPr lang="x-none" smtClean="0"/>
              <a:t>17/10/2022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BAE5F3-6526-C641-BFEC-4907BB2143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D239A1-4984-AA40-A33E-D8B4BA45ED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3F9290-7A3D-BB46-B295-3813390BFD77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66417917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0A7B2C-B280-6D41-922C-C3330BF27F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5AE3AF-6CD7-084B-AACB-0692B5F89D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7D09B0-851A-CC49-AE76-7F24225B418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4A0E737-993D-1E4E-8588-89A8C445F98B}" type="datetimeFigureOut">
              <a:rPr lang="x-none" smtClean="0"/>
              <a:t>17/10/2022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ED1667-1C2B-334F-A39F-F7E2143DB2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49770D-E1D9-404A-9185-7E94E90C2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3F9290-7A3D-BB46-B295-3813390BFD77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4560521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753E14-BA94-8741-94A8-B5CBDF9C6A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9CEB07-FEC7-914A-A6D8-93696D5792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D1ED6D-152D-854B-B5E9-DCC1360C2A3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4A0E737-993D-1E4E-8588-89A8C445F98B}" type="datetimeFigureOut">
              <a:rPr lang="x-none" smtClean="0"/>
              <a:t>17/10/2022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1B494F-7249-5044-B293-2EF1E985F3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A11923-CA7C-B243-AF72-E2896ACD38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3F9290-7A3D-BB46-B295-3813390BFD77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42861745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017217-B324-7D4C-A99B-E3FE44626F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A73397-C9E1-8B49-AEC1-347F55F67EB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6B3E32-B933-7C4F-A1A9-98CDB885D4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A6CA79D-1A14-8B49-90CF-4801973D78D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4A0E737-993D-1E4E-8588-89A8C445F98B}" type="datetimeFigureOut">
              <a:rPr lang="x-none" smtClean="0"/>
              <a:t>17/10/2022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9ACDD8-AE79-A843-8193-8457979C56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F4166A-97BD-E142-99E7-E9946529DA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3F9290-7A3D-BB46-B295-3813390BFD77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00740900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E93DD1-DC49-A045-A81B-6827519DB7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2C77C7-DB05-354F-A942-34A6D117FD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E54B235-DB76-2944-9819-AF856600E7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40D19F0-5BA6-6F49-B067-FF93913F032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D01CE4F-91C5-8A46-B136-A73CD93E9A7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0F43C51-9C0B-BC4F-BB1E-59FDB0D8BC1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4A0E737-993D-1E4E-8588-89A8C445F98B}" type="datetimeFigureOut">
              <a:rPr lang="x-none" smtClean="0"/>
              <a:t>17/10/2022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4FBF49E-E21A-DA49-A695-EE746247B7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46262EA-D5C7-AB40-8CF4-A95A9251A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3F9290-7A3D-BB46-B295-3813390BFD77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95601890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362B0D-12A9-7A45-976E-FAEF30FA30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6A74B06-ED73-F44B-A13C-78FDC8729A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4A0E737-993D-1E4E-8588-89A8C445F98B}" type="datetimeFigureOut">
              <a:rPr lang="x-none" smtClean="0"/>
              <a:t>17/10/2022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7A9D284-7BDB-1247-AEEF-3BCD249682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878BEF-FA7C-3D49-BC5B-7CD11E6CB6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3F9290-7A3D-BB46-B295-3813390BFD77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6059840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153C8A3-608E-7C4F-82DF-0D49784A260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4A0E737-993D-1E4E-8588-89A8C445F98B}" type="datetimeFigureOut">
              <a:rPr lang="x-none" smtClean="0"/>
              <a:t>17/10/2022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91523F9-A569-F34B-BD56-C30ED71D3D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1080F1-C814-F442-A7BC-873D7A9493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3F9290-7A3D-BB46-B295-3813390BFD77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4023874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E76CC8-4742-8644-90CF-2F08D9DF1E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CEF40B-D5F7-C842-8E44-E715D3F86B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C3984D-421D-C444-B08D-37D8BF0570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CAA76AD-7ADD-AC44-8A4B-63DAFD97F0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4A0E737-993D-1E4E-8588-89A8C445F98B}" type="datetimeFigureOut">
              <a:rPr lang="x-none" smtClean="0"/>
              <a:t>17/10/2022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AA871C-5969-BB4A-A7AE-9BE0D7E62B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B9DC747-352A-F642-83FB-37E0A26F15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3F9290-7A3D-BB46-B295-3813390BFD77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57128113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01639B-7C69-2D41-9CA1-6D7DAA4AB6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583E867-83ED-D446-A06F-54093CEAF8E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894C93-9310-3149-8A8D-88C34A77EE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5618E4-CD2C-9D47-955C-FE25E6CF954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4A0E737-993D-1E4E-8588-89A8C445F98B}" type="datetimeFigureOut">
              <a:rPr lang="x-none" smtClean="0"/>
              <a:t>17/10/2022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809DF9-1188-5E47-BCC7-1E30850FBA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CDDCD3-22CA-E746-8453-67EFFD41D5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3F9290-7A3D-BB46-B295-3813390BFD77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97769866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480AAF-5A22-384C-9482-BCBB138340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63D8D4A-19F3-0C48-8B6C-7E5C0833E9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7B267F-4A6B-DD4B-A962-088B2A469A3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4A0E737-993D-1E4E-8588-89A8C445F98B}" type="datetimeFigureOut">
              <a:rPr lang="x-none" smtClean="0"/>
              <a:t>17/10/2022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ABE2A8-7AB1-D64C-B3D5-DA593EF735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CAF2AF-D107-C640-ADF4-B44FF6AC1B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3F9290-7A3D-BB46-B295-3813390BFD77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5141114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5765199-DD94-2E4A-ABD8-5825E1FEB4E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A8D12C-813F-3C4C-A66E-C0CF11EB7B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0436FD-9135-DE4C-BA07-E697E97D3D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4A0E737-993D-1E4E-8588-89A8C445F98B}" type="datetimeFigureOut">
              <a:rPr lang="x-none" smtClean="0"/>
              <a:t>17/10/2022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F7B2A9-F8B2-6445-96EB-9F5B8679BC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093918-B2D7-4942-8E31-2AFB2C3C73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3F9290-7A3D-BB46-B295-3813390BFD77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49416050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EC86D9-53AA-9D4F-98B1-C292DBE6B5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3D2A449-2DFF-5941-85BC-B376BA0110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E24681-87DA-5C4D-9DF7-45D63061F03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A8989D6-BD9B-CC49-BAFA-8EA56A962968}" type="datetimeFigureOut">
              <a:rPr lang="x-none" smtClean="0"/>
              <a:t>17/10/2022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689122-7F7A-F446-95F8-7AF3012E55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B7298F-D0D2-BC47-A852-0552610D3D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72CB366-2819-AD4F-BC99-8975CBDC72BD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72459588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D0D064-E90C-C442-9C42-E0D3307B28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6D5FA6-4304-444D-B6C4-C1B5632140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3C0B0F-6181-4C48-AA97-E4D41062044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A8989D6-BD9B-CC49-BAFA-8EA56A962968}" type="datetimeFigureOut">
              <a:rPr lang="x-none" smtClean="0"/>
              <a:t>17/10/2022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8A398A-0740-1E4E-BF4A-E5C0A919B7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B4C1CC-FEB1-BE4A-BB5B-EC4FC7C5A0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72CB366-2819-AD4F-BC99-8975CBDC72BD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8336181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793636-43CC-D14A-9A9B-6A7F99E3CE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1FB939-39AF-8E4F-BD96-12FABADFF7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008611-8462-C14B-81C8-C3424640AD4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A8989D6-BD9B-CC49-BAFA-8EA56A962968}" type="datetimeFigureOut">
              <a:rPr lang="x-none" smtClean="0"/>
              <a:t>17/10/2022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C3E726-0FFF-1645-8F67-E945D61B7B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8989E7-E809-A24F-BFD5-6351C9A558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72CB366-2819-AD4F-BC99-8975CBDC72BD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294895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F3A204-5746-A844-9924-1917D1A2C1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BE3092-FC88-0F44-8477-4AA82010FC1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C18CBB-B139-8649-96D5-CCAC9E476C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C41B90F-4507-0A4B-A1AB-6BA03867253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A8989D6-BD9B-CC49-BAFA-8EA56A962968}" type="datetimeFigureOut">
              <a:rPr lang="x-none" smtClean="0"/>
              <a:t>17/10/2022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4CFCC4-311E-AD4F-ADDC-88E58CF76B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06E563-D4D4-5447-A5E8-E0A8991900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72CB366-2819-AD4F-BC99-8975CBDC72BD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05253543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728873-C6F0-6C4C-B8F9-AD77CE6CA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286B8E-2899-F545-82FA-8CBEEFA799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1CDFD9-5009-7445-9032-20C8575976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B46E901-D255-BA49-947C-EF1281A12A2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A01E1D5-5F7A-FB49-A8C2-DBFC9633602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10DB304-B3EC-8A49-A91C-4C97D66256B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A8989D6-BD9B-CC49-BAFA-8EA56A962968}" type="datetimeFigureOut">
              <a:rPr lang="x-none" smtClean="0"/>
              <a:t>17/10/2022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5691A40-F590-8748-9E27-8E93118423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801B3CB-284E-424C-83F5-EA3E2508B5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72CB366-2819-AD4F-BC99-8975CBDC72BD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72718788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A80D61-ECC1-054F-80DF-6D5D9A2C92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61E8FF5-D168-8E45-BD48-5A12A5BFEB8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A8989D6-BD9B-CC49-BAFA-8EA56A962968}" type="datetimeFigureOut">
              <a:rPr lang="x-none" smtClean="0"/>
              <a:t>17/10/2022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722F977-C978-2A42-A4E4-B458735FA2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2E5F516-7DFB-EB47-95AA-79FECE3CCF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72CB366-2819-AD4F-BC99-8975CBDC72BD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4145341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65282DF-BBE4-684C-B3FA-280DF776969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A8989D6-BD9B-CC49-BAFA-8EA56A962968}" type="datetimeFigureOut">
              <a:rPr lang="x-none" smtClean="0"/>
              <a:t>17/10/2022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F7CA86-1AD5-1748-9017-D1999BC259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91806B-612D-CB49-8D55-8573644DC0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72CB366-2819-AD4F-BC99-8975CBDC72BD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71930176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F696D7-9B6B-C748-81E1-7F37E604EE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EBD32D-C76D-1E41-A8C1-6F818673ED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E8BBB1-F69D-C04A-814B-01CE8F8EA8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847527-72DB-EF45-B40C-863A8D8CF14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A8989D6-BD9B-CC49-BAFA-8EA56A962968}" type="datetimeFigureOut">
              <a:rPr lang="x-none" smtClean="0"/>
              <a:t>17/10/2022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3732D5-82BE-FA46-AF63-354EA171E8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F6F55B-1335-3941-8C48-8BD7363684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72CB366-2819-AD4F-BC99-8975CBDC72BD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27261904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B6C676-C1A4-5547-BF8D-9CD5D72068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94F0862-87AE-9D4F-BEFF-E6557B904C4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4FC11A-9F1C-2740-AF7F-C7CF76BFB5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EB6AFE-723C-1548-AB08-1A3CF9AA354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A8989D6-BD9B-CC49-BAFA-8EA56A962968}" type="datetimeFigureOut">
              <a:rPr lang="x-none" smtClean="0"/>
              <a:t>17/10/2022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495299-0BD6-2441-B3AF-ED7FF73D5F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116B6F-21B9-F049-B339-67C01FD77D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72CB366-2819-AD4F-BC99-8975CBDC72BD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63144081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6178CF-6D3E-EE4A-BE60-BBFDB75314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FF4BD5A-2C38-AC42-B1FF-70A8FCB877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5271CB-9248-2E41-97B9-1CD82DE6D32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A8989D6-BD9B-CC49-BAFA-8EA56A962968}" type="datetimeFigureOut">
              <a:rPr lang="x-none" smtClean="0"/>
              <a:t>17/10/2022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14E0B9-1DF3-4346-8031-193E78FC34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3CDCAD-70AB-9E4D-AFAE-F3FB25BEF9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72CB366-2819-AD4F-BC99-8975CBDC72BD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25230361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09C4D32-C4C9-EA4E-AD1E-742B91373E4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A10E121-3CCD-E243-8AD6-41904F69B2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344953-B2AA-1442-8B76-CD4268CBE3D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A8989D6-BD9B-CC49-BAFA-8EA56A962968}" type="datetimeFigureOut">
              <a:rPr lang="x-none" smtClean="0"/>
              <a:t>17/10/2022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52B1C2-0979-7549-A63D-99E356775E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E1927B-FE46-3F44-B54E-FC22FBC5C5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72CB366-2819-AD4F-BC99-8975CBDC72BD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8926359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3.jp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4.jp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3.jp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image" Target="../media/image5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B611880-3210-5B49-A8A2-650A0E9A1B5C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rcRect/>
          <a:stretch/>
        </p:blipFill>
        <p:spPr>
          <a:xfrm>
            <a:off x="1" y="609"/>
            <a:ext cx="12191998" cy="6856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87882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360663C-C703-2F4D-AFA0-9E75904FD91D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rcRect/>
          <a:stretch/>
        </p:blipFill>
        <p:spPr>
          <a:xfrm>
            <a:off x="2" y="609"/>
            <a:ext cx="12191996" cy="6856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79601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BB590BD-368A-574D-8109-05755BD415F3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rcRect/>
          <a:stretch/>
        </p:blipFill>
        <p:spPr>
          <a:xfrm>
            <a:off x="2" y="609"/>
            <a:ext cx="12191996" cy="685677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9B219F2-272C-0C40-ABAA-D659E68FFD74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rcRect/>
          <a:stretch/>
        </p:blipFill>
        <p:spPr>
          <a:xfrm>
            <a:off x="2" y="1221"/>
            <a:ext cx="12191996" cy="6856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23856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A149F1B-EEA4-2E46-8617-AE43CFDA6E93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rcRect/>
          <a:stretch/>
        </p:blipFill>
        <p:spPr>
          <a:xfrm>
            <a:off x="2" y="609"/>
            <a:ext cx="12191996" cy="685677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BA7599A-A7F2-5048-81AA-6E03FB5662D8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rcRect/>
          <a:stretch/>
        </p:blipFill>
        <p:spPr>
          <a:xfrm>
            <a:off x="2" y="1221"/>
            <a:ext cx="12191995" cy="6856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87801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tmp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jpg"/><Relationship Id="rId4" Type="http://schemas.openxmlformats.org/officeDocument/2006/relationships/image" Target="../media/image21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tmp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tif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tif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CBC8D71-4936-D64D-B156-7107C7C86F7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" y="1220"/>
            <a:ext cx="12191998" cy="6856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53689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46AE771D-8C04-48AB-BE7D-E48F4B7945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181" y="797231"/>
            <a:ext cx="2494601" cy="3837040"/>
          </a:xfrm>
          <a:prstGeom prst="rect">
            <a:avLst/>
          </a:prstGeom>
        </p:spPr>
      </p:pic>
      <p:sp>
        <p:nvSpPr>
          <p:cNvPr id="5" name="TextBox 6">
            <a:extLst>
              <a:ext uri="{FF2B5EF4-FFF2-40B4-BE49-F238E27FC236}">
                <a16:creationId xmlns:a16="http://schemas.microsoft.com/office/drawing/2014/main" id="{DC41ED3A-14AF-472B-9022-23436345787A}"/>
              </a:ext>
            </a:extLst>
          </p:cNvPr>
          <p:cNvSpPr txBox="1"/>
          <p:nvPr/>
        </p:nvSpPr>
        <p:spPr>
          <a:xfrm>
            <a:off x="2927782" y="4394053"/>
            <a:ext cx="66262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x-none" sz="2800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6" name="TextBox 1">
            <a:extLst>
              <a:ext uri="{FF2B5EF4-FFF2-40B4-BE49-F238E27FC236}">
                <a16:creationId xmlns:a16="http://schemas.microsoft.com/office/drawing/2014/main" id="{2E586A65-6783-479F-8B2A-B6DEB885061F}"/>
              </a:ext>
            </a:extLst>
          </p:cNvPr>
          <p:cNvSpPr txBox="1"/>
          <p:nvPr/>
        </p:nvSpPr>
        <p:spPr>
          <a:xfrm>
            <a:off x="3220986" y="3167316"/>
            <a:ext cx="60398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4800" b="1" dirty="0">
                <a:solidFill>
                  <a:schemeClr val="accent6"/>
                </a:solidFill>
              </a:rPr>
              <a:t>Natureza</a:t>
            </a:r>
            <a:endParaRPr lang="x-none" sz="4800" b="1" dirty="0">
              <a:solidFill>
                <a:schemeClr val="accent6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C41ED3A-14AF-472B-9022-23436345787A}"/>
              </a:ext>
            </a:extLst>
          </p:cNvPr>
          <p:cNvSpPr txBox="1"/>
          <p:nvPr/>
        </p:nvSpPr>
        <p:spPr>
          <a:xfrm>
            <a:off x="3125490" y="4157217"/>
            <a:ext cx="66262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Relevo e recursos hídricos</a:t>
            </a:r>
            <a:endParaRPr lang="x-none" sz="2800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2664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6" presetClass="entr" presetSubtype="0" fill="hold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28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89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2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26" tmFilter="0, 0; 0.125,0.2665; 0.25,0.4; 0.375,0.465; 0.5,0.5;  0.625,0.535; 0.75,0.6; 0.875,0.7335; 1,1">
                                          <p:stCondLst>
                                            <p:cond delay="32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" tmFilter="0, 0; 0.125,0.2665; 0.25,0.4; 0.375,0.465; 0.5,0.5;  0.625,0.535; 0.75,0.6; 0.875,0.7335; 1,1">
                                          <p:stCondLst>
                                            <p:cond delay="651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" tmFilter="0, 0; 0.125,0.2665; 0.25,0.4; 0.375,0.465; 0.5,0.5;  0.625,0.535; 0.75,0.6; 0.875,0.7335; 1,1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1">
                                          <p:stCondLst>
                                            <p:cond delay="32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" decel="50000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1">
                                          <p:stCondLst>
                                            <p:cond delay="645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" decel="50000">
                                          <p:stCondLst>
                                            <p:cond delay="65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1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" decel="50000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1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" decel="50000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28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89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2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26" tmFilter="0, 0; 0.125,0.2665; 0.25,0.4; 0.375,0.465; 0.5,0.5;  0.625,0.535; 0.75,0.6; 0.875,0.7335; 1,1">
                                          <p:stCondLst>
                                            <p:cond delay="32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" tmFilter="0, 0; 0.125,0.2665; 0.25,0.4; 0.375,0.465; 0.5,0.5;  0.625,0.535; 0.75,0.6; 0.875,0.7335; 1,1">
                                          <p:stCondLst>
                                            <p:cond delay="651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" tmFilter="0, 0; 0.125,0.2665; 0.25,0.4; 0.375,0.465; 0.5,0.5;  0.625,0.535; 0.75,0.6; 0.875,0.7335; 1,1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1">
                                          <p:stCondLst>
                                            <p:cond delay="32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1" decel="50000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1">
                                          <p:stCondLst>
                                            <p:cond delay="645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1" decel="50000">
                                          <p:stCondLst>
                                            <p:cond delay="65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1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1" decel="50000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1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1" decel="50000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4651299" y="676834"/>
            <a:ext cx="2505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Relevo</a:t>
            </a:r>
            <a:endParaRPr lang="x-none" sz="2800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0" name="CaixaDeTexto 11"/>
          <p:cNvSpPr txBox="1">
            <a:spLocks noChangeArrowheads="1"/>
          </p:cNvSpPr>
          <p:nvPr/>
        </p:nvSpPr>
        <p:spPr bwMode="auto">
          <a:xfrm>
            <a:off x="271849" y="1182065"/>
            <a:ext cx="1126421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pt-PT" dirty="0"/>
              <a:t>A superfície terrestre apresenta zonas planas com maior ou menor elevação. Às diferentes formas da superfície do planeta chamamos </a:t>
            </a:r>
            <a:r>
              <a:rPr lang="pt-PT" b="1" dirty="0">
                <a:solidFill>
                  <a:srgbClr val="C00000"/>
                </a:solidFill>
              </a:rPr>
              <a:t>relevo</a:t>
            </a:r>
            <a:r>
              <a:rPr lang="pt-PT" dirty="0"/>
              <a:t>.</a:t>
            </a:r>
          </a:p>
        </p:txBody>
      </p:sp>
      <p:pic>
        <p:nvPicPr>
          <p:cNvPr id="3" name="Imagem 2" descr="Uma imagem com relva, exterior, céu, pastagem&#10;&#10;Descrição gerada automaticamente">
            <a:extLst>
              <a:ext uri="{FF2B5EF4-FFF2-40B4-BE49-F238E27FC236}">
                <a16:creationId xmlns:a16="http://schemas.microsoft.com/office/drawing/2014/main" id="{804FA854-EFD1-9161-F61E-67352D50B4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6218" y="2402236"/>
            <a:ext cx="7295476" cy="3273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3092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4185197" y="799966"/>
            <a:ext cx="43820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x-none" sz="2800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2" name="Imagem 1" descr="Recorte de Ecrã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1710" y="3376605"/>
            <a:ext cx="28579" cy="104790"/>
          </a:xfrm>
          <a:prstGeom prst="rect">
            <a:avLst/>
          </a:prstGeom>
        </p:spPr>
      </p:pic>
      <p:sp>
        <p:nvSpPr>
          <p:cNvPr id="9" name="CaixaDeTexto 8"/>
          <p:cNvSpPr txBox="1"/>
          <p:nvPr/>
        </p:nvSpPr>
        <p:spPr>
          <a:xfrm>
            <a:off x="3517174" y="687866"/>
            <a:ext cx="44413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Principais formas de relevo</a:t>
            </a: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314" y="2151978"/>
            <a:ext cx="10585622" cy="3329413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46AE771D-8C04-48AB-BE7D-E48F4B79450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95314" y="1323186"/>
            <a:ext cx="1385380" cy="2130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0453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4651299" y="676834"/>
            <a:ext cx="2505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Relevo</a:t>
            </a:r>
            <a:endParaRPr lang="x-none" sz="2800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0" name="CaixaDeTexto 11"/>
          <p:cNvSpPr txBox="1">
            <a:spLocks noChangeArrowheads="1"/>
          </p:cNvSpPr>
          <p:nvPr/>
        </p:nvSpPr>
        <p:spPr bwMode="auto">
          <a:xfrm>
            <a:off x="720199" y="1317750"/>
            <a:ext cx="7401697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pt-PT" sz="2000" dirty="0"/>
              <a:t>Observa as principais  </a:t>
            </a:r>
            <a:r>
              <a:rPr lang="pt-PT" sz="2000" b="1" dirty="0">
                <a:solidFill>
                  <a:srgbClr val="C00000"/>
                </a:solidFill>
              </a:rPr>
              <a:t>formas de relevo</a:t>
            </a:r>
            <a:r>
              <a:rPr lang="pt-PT" sz="2000" dirty="0"/>
              <a:t> existentes: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PT" sz="2000" dirty="0"/>
              <a:t>montanha;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PT" sz="2000" dirty="0"/>
              <a:t>serra;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PT" sz="2000" dirty="0"/>
              <a:t>planalto;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PT" sz="2000" dirty="0"/>
              <a:t>vale;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PT" sz="2000" dirty="0"/>
              <a:t>planície.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pt-PT" dirty="0"/>
          </a:p>
        </p:txBody>
      </p:sp>
      <p:grpSp>
        <p:nvGrpSpPr>
          <p:cNvPr id="3" name="Agrupar 2">
            <a:extLst>
              <a:ext uri="{FF2B5EF4-FFF2-40B4-BE49-F238E27FC236}">
                <a16:creationId xmlns:a16="http://schemas.microsoft.com/office/drawing/2014/main" id="{7EC0F145-0F3F-0755-B14D-5A36E9F622A9}"/>
              </a:ext>
            </a:extLst>
          </p:cNvPr>
          <p:cNvGrpSpPr/>
          <p:nvPr/>
        </p:nvGrpSpPr>
        <p:grpSpPr>
          <a:xfrm>
            <a:off x="3604506" y="1822983"/>
            <a:ext cx="6931958" cy="4345274"/>
            <a:chOff x="2421925" y="1828129"/>
            <a:chExt cx="8008350" cy="4818991"/>
          </a:xfrm>
        </p:grpSpPr>
        <p:pic>
          <p:nvPicPr>
            <p:cNvPr id="2" name="Imagem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421925" y="1828129"/>
              <a:ext cx="7621840" cy="4646812"/>
            </a:xfrm>
            <a:prstGeom prst="rect">
              <a:avLst/>
            </a:prstGeom>
          </p:spPr>
        </p:pic>
        <p:pic>
          <p:nvPicPr>
            <p:cNvPr id="5" name="Imagem 4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8896971" y="5046475"/>
              <a:ext cx="1533304" cy="160064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46495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4185197" y="799966"/>
            <a:ext cx="43820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Relevo em Portugal</a:t>
            </a:r>
            <a:endParaRPr lang="x-none" sz="2800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840960" y="1323186"/>
            <a:ext cx="5094664" cy="406265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dirty="0">
                <a:latin typeface="Arial" panose="020B0604020202020204" pitchFamily="34" charset="0"/>
                <a:cs typeface="Arial" panose="020B0604020202020204" pitchFamily="34" charset="0"/>
              </a:rPr>
              <a:t>O relevo </a:t>
            </a:r>
            <a:r>
              <a:rPr lang="pt-PT" sz="2000" b="1" dirty="0">
                <a:latin typeface="Arial" panose="020B0604020202020204" pitchFamily="34" charset="0"/>
                <a:cs typeface="Arial" panose="020B0604020202020204" pitchFamily="34" charset="0"/>
              </a:rPr>
              <a:t>não é igual em todo o país</a:t>
            </a:r>
            <a:r>
              <a:rPr lang="pt-PT" sz="2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pt-PT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PT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Norte e interior de Portugal continental: </a:t>
            </a:r>
          </a:p>
          <a:p>
            <a:r>
              <a:rPr lang="pt-PT" sz="2000" dirty="0">
                <a:latin typeface="Arial" panose="020B0604020202020204" pitchFamily="34" charset="0"/>
                <a:cs typeface="Arial" panose="020B0604020202020204" pitchFamily="34" charset="0"/>
              </a:rPr>
              <a:t>- geralmente montanhosos;</a:t>
            </a:r>
          </a:p>
          <a:p>
            <a:endParaRPr lang="pt-PT" sz="20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PT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Litoral e Sul: </a:t>
            </a:r>
          </a:p>
          <a:p>
            <a:pPr marL="342900" indent="-342900">
              <a:buFontTx/>
              <a:buChar char="-"/>
            </a:pPr>
            <a:r>
              <a:rPr lang="pt-PT" sz="2000" dirty="0">
                <a:latin typeface="Arial" panose="020B0604020202020204" pitchFamily="34" charset="0"/>
                <a:cs typeface="Arial" panose="020B0604020202020204" pitchFamily="34" charset="0"/>
              </a:rPr>
              <a:t>normalmente são zonas com </a:t>
            </a:r>
          </a:p>
          <a:p>
            <a:r>
              <a:rPr lang="pt-PT" sz="2000" dirty="0">
                <a:latin typeface="Arial" panose="020B0604020202020204" pitchFamily="34" charset="0"/>
                <a:cs typeface="Arial" panose="020B0604020202020204" pitchFamily="34" charset="0"/>
              </a:rPr>
              <a:t>poucas elevações;</a:t>
            </a:r>
          </a:p>
          <a:p>
            <a:endParaRPr lang="pt-PT" sz="20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PT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Arquipélagos da Madeira </a:t>
            </a:r>
          </a:p>
          <a:p>
            <a:r>
              <a:rPr lang="pt-PT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 dos Açores:</a:t>
            </a:r>
          </a:p>
          <a:p>
            <a:r>
              <a:rPr lang="pt-PT" sz="2000" dirty="0">
                <a:latin typeface="Arial" panose="020B0604020202020204" pitchFamily="34" charset="0"/>
                <a:cs typeface="Arial" panose="020B0604020202020204" pitchFamily="34" charset="0"/>
              </a:rPr>
              <a:t>- bastante montanhosos.</a:t>
            </a:r>
          </a:p>
          <a:p>
            <a:endParaRPr lang="pt-PT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m 3" descr="Uma imagem com mapa&#10;&#10;Descrição gerada automaticamente">
            <a:extLst>
              <a:ext uri="{FF2B5EF4-FFF2-40B4-BE49-F238E27FC236}">
                <a16:creationId xmlns:a16="http://schemas.microsoft.com/office/drawing/2014/main" id="{2CAC4168-2DB7-29A2-2AF7-2961B72E9F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6106" y="1421027"/>
            <a:ext cx="5546205" cy="4930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6133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4185197" y="799966"/>
            <a:ext cx="43820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Recursos hídricos</a:t>
            </a:r>
            <a:endParaRPr lang="x-none" sz="2800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5" name="TextBox 5">
            <a:extLst>
              <a:ext uri="{FF2B5EF4-FFF2-40B4-BE49-F238E27FC236}">
                <a16:creationId xmlns:a16="http://schemas.microsoft.com/office/drawing/2014/main" id="{07294859-0C3C-0745-8113-7F0E23FB7572}"/>
              </a:ext>
            </a:extLst>
          </p:cNvPr>
          <p:cNvSpPr txBox="1"/>
          <p:nvPr/>
        </p:nvSpPr>
        <p:spPr>
          <a:xfrm>
            <a:off x="605480" y="1508290"/>
            <a:ext cx="111457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>
                <a:latin typeface="Arial" panose="020B0604020202020204" pitchFamily="34" charset="0"/>
                <a:cs typeface="Arial" panose="020B0604020202020204" pitchFamily="34" charset="0"/>
              </a:rPr>
              <a:t>A água cobre cerca de dois terços do nosso planeta. Portugal é um país com muitos recursos hídricos.</a:t>
            </a:r>
            <a:endParaRPr lang="x-none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agem 2" descr="Uma imagem com céu, água, exterior, costa&#10;&#10;Descrição gerada automaticamente">
            <a:extLst>
              <a:ext uri="{FF2B5EF4-FFF2-40B4-BE49-F238E27FC236}">
                <a16:creationId xmlns:a16="http://schemas.microsoft.com/office/drawing/2014/main" id="{89596F8C-79BF-9833-8E29-1C4CAC3C6A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2362" y="2821942"/>
            <a:ext cx="3340813" cy="2225862"/>
          </a:xfrm>
          <a:prstGeom prst="rect">
            <a:avLst/>
          </a:prstGeom>
        </p:spPr>
      </p:pic>
      <p:pic>
        <p:nvPicPr>
          <p:cNvPr id="5" name="Imagem 4" descr="Uma imagem com água, natureza, céu, exterior&#10;&#10;Descrição gerada automaticamente">
            <a:extLst>
              <a:ext uri="{FF2B5EF4-FFF2-40B4-BE49-F238E27FC236}">
                <a16:creationId xmlns:a16="http://schemas.microsoft.com/office/drawing/2014/main" id="{E85B5D98-F0EE-ABAB-B4E2-CB1F2BF294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4927" y="3832172"/>
            <a:ext cx="3340813" cy="2225862"/>
          </a:xfrm>
          <a:prstGeom prst="rect">
            <a:avLst/>
          </a:prstGeom>
        </p:spPr>
      </p:pic>
      <p:pic>
        <p:nvPicPr>
          <p:cNvPr id="8" name="Imagem 7" descr="Uma imagem com árvore, natureza, ignorar, costa&#10;&#10;Descrição gerada automaticamente">
            <a:extLst>
              <a:ext uri="{FF2B5EF4-FFF2-40B4-BE49-F238E27FC236}">
                <a16:creationId xmlns:a16="http://schemas.microsoft.com/office/drawing/2014/main" id="{D8F17CF8-8454-9837-761C-E8AE6A2CBA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27492" y="2821942"/>
            <a:ext cx="3609388" cy="2225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1615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1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25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75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4185197" y="799966"/>
            <a:ext cx="43820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Principais recursos hídricos</a:t>
            </a:r>
            <a:endParaRPr lang="x-none" sz="2800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5089" y="2135873"/>
            <a:ext cx="7037374" cy="2586254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097F39B5-EC2A-6126-B955-ED04342526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9446740" y="4757217"/>
            <a:ext cx="2121671" cy="1640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179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3040339" y="777500"/>
            <a:ext cx="57375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Importância dos Recursos hídricos</a:t>
            </a:r>
            <a:endParaRPr lang="x-none" sz="2800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960591" y="1337427"/>
            <a:ext cx="102708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dirty="0">
                <a:latin typeface="Arial" panose="020B0604020202020204" pitchFamily="34" charset="0"/>
                <a:cs typeface="Arial" panose="020B0604020202020204" pitchFamily="34" charset="0"/>
              </a:rPr>
              <a:t>Para além de permitirem a rega de terrenos agrícolas e o uso para consumo doméstico, os recursos hídricos são importantes para:</a:t>
            </a:r>
          </a:p>
        </p:txBody>
      </p:sp>
      <p:pic>
        <p:nvPicPr>
          <p:cNvPr id="4" name="Imagem 3" descr="Uma imagem com barco, água, exterior, embarcação&#10;&#10;Descrição gerada automaticamente">
            <a:extLst>
              <a:ext uri="{FF2B5EF4-FFF2-40B4-BE49-F238E27FC236}">
                <a16:creationId xmlns:a16="http://schemas.microsoft.com/office/drawing/2014/main" id="{1D60F551-F34D-511B-A13C-66016A9907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5803" y="2590903"/>
            <a:ext cx="2354662" cy="1569775"/>
          </a:xfrm>
          <a:prstGeom prst="rect">
            <a:avLst/>
          </a:prstGeom>
        </p:spPr>
      </p:pic>
      <p:pic>
        <p:nvPicPr>
          <p:cNvPr id="8" name="Imagem 7" descr="Uma imagem com exterior, montanha, natureza, rio&#10;&#10;Descrição gerada automaticamente">
            <a:extLst>
              <a:ext uri="{FF2B5EF4-FFF2-40B4-BE49-F238E27FC236}">
                <a16:creationId xmlns:a16="http://schemas.microsoft.com/office/drawing/2014/main" id="{D81183A4-CEEE-A440-C1B6-6A8E286764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4607" y="2590902"/>
            <a:ext cx="2354663" cy="1569775"/>
          </a:xfrm>
          <a:prstGeom prst="rect">
            <a:avLst/>
          </a:prstGeom>
        </p:spPr>
      </p:pic>
      <p:pic>
        <p:nvPicPr>
          <p:cNvPr id="10" name="Imagem 9" descr="Uma imagem com natureza, lago, água&#10;&#10;Descrição gerada automaticamente">
            <a:extLst>
              <a:ext uri="{FF2B5EF4-FFF2-40B4-BE49-F238E27FC236}">
                <a16:creationId xmlns:a16="http://schemas.microsoft.com/office/drawing/2014/main" id="{647F4DD2-80B5-5108-B377-BA6594D439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53412" y="2590903"/>
            <a:ext cx="2366675" cy="1569774"/>
          </a:xfrm>
          <a:prstGeom prst="rect">
            <a:avLst/>
          </a:prstGeom>
        </p:spPr>
      </p:pic>
      <p:pic>
        <p:nvPicPr>
          <p:cNvPr id="12" name="Imagem 11" descr="Uma imagem com exterior, água, desporto aquático, desporto&#10;&#10;Descrição gerada automaticamente">
            <a:extLst>
              <a:ext uri="{FF2B5EF4-FFF2-40B4-BE49-F238E27FC236}">
                <a16:creationId xmlns:a16="http://schemas.microsoft.com/office/drawing/2014/main" id="{9039A76A-99B8-7937-95E4-19B4E467BE9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64228" y="2590901"/>
            <a:ext cx="2002841" cy="1589395"/>
          </a:xfrm>
          <a:prstGeom prst="rect">
            <a:avLst/>
          </a:prstGeom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720F14F8-3960-CEF3-71DC-DCB564E9872A}"/>
              </a:ext>
            </a:extLst>
          </p:cNvPr>
          <p:cNvSpPr txBox="1"/>
          <p:nvPr/>
        </p:nvSpPr>
        <p:spPr>
          <a:xfrm>
            <a:off x="1055803" y="4182522"/>
            <a:ext cx="2620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400" dirty="0"/>
              <a:t>Pesca e extração de recursos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0170C755-14AB-C2B5-688C-811817169CF7}"/>
              </a:ext>
            </a:extLst>
          </p:cNvPr>
          <p:cNvSpPr txBox="1"/>
          <p:nvPr/>
        </p:nvSpPr>
        <p:spPr>
          <a:xfrm>
            <a:off x="4154773" y="4197384"/>
            <a:ext cx="17543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400" dirty="0"/>
              <a:t>Produção de energia</a:t>
            </a:r>
          </a:p>
          <a:p>
            <a:r>
              <a:rPr lang="pt-PT" sz="1400" dirty="0"/>
              <a:t>Ex.. barragens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D8538B37-91F0-5451-8BA3-F3A01AD3CC2E}"/>
              </a:ext>
            </a:extLst>
          </p:cNvPr>
          <p:cNvSpPr txBox="1"/>
          <p:nvPr/>
        </p:nvSpPr>
        <p:spPr>
          <a:xfrm>
            <a:off x="6959584" y="4182522"/>
            <a:ext cx="17543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400" dirty="0"/>
              <a:t>Proteção de espécies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AD75B34A-1C4C-3DD4-67E7-AE4B963E8E76}"/>
              </a:ext>
            </a:extLst>
          </p:cNvPr>
          <p:cNvSpPr txBox="1"/>
          <p:nvPr/>
        </p:nvSpPr>
        <p:spPr>
          <a:xfrm>
            <a:off x="9657475" y="4185191"/>
            <a:ext cx="17543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400" dirty="0"/>
              <a:t>Atividades de lazer</a:t>
            </a:r>
          </a:p>
        </p:txBody>
      </p:sp>
    </p:spTree>
    <p:extLst>
      <p:ext uri="{BB962C8B-B14F-4D97-AF65-F5344CB8AC3E}">
        <p14:creationId xmlns:p14="http://schemas.microsoft.com/office/powerpoint/2010/main" val="113288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Recorte de Ecrã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2184" y="3357552"/>
            <a:ext cx="47632" cy="142895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 rotWithShape="1">
          <a:blip r:embed="rId3"/>
          <a:srcRect t="10338"/>
          <a:stretch/>
        </p:blipFill>
        <p:spPr>
          <a:xfrm>
            <a:off x="5309535" y="1114801"/>
            <a:ext cx="5352452" cy="4771291"/>
          </a:xfrm>
          <a:prstGeom prst="rect">
            <a:avLst/>
          </a:prstGeom>
        </p:spPr>
      </p:pic>
      <p:pic>
        <p:nvPicPr>
          <p:cNvPr id="7" name="Imagem 6" descr="Uma imagem com texto, ClipArt&#10;&#10;Descrição gerada automaticamente">
            <a:extLst>
              <a:ext uri="{FF2B5EF4-FFF2-40B4-BE49-F238E27FC236}">
                <a16:creationId xmlns:a16="http://schemas.microsoft.com/office/drawing/2014/main" id="{CBDDD0BE-80FF-D3C6-8BD0-F2C84E3779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558138" y="4454012"/>
            <a:ext cx="1448776" cy="1907852"/>
          </a:xfrm>
          <a:prstGeom prst="rect">
            <a:avLst/>
          </a:prstGeom>
        </p:spPr>
      </p:pic>
      <p:sp>
        <p:nvSpPr>
          <p:cNvPr id="5" name="Nota de aviso rectangular arredondada 4"/>
          <p:cNvSpPr/>
          <p:nvPr/>
        </p:nvSpPr>
        <p:spPr>
          <a:xfrm>
            <a:off x="2006914" y="3044068"/>
            <a:ext cx="2199327" cy="1362670"/>
          </a:xfrm>
          <a:prstGeom prst="wedgeRoundRectCallout">
            <a:avLst>
              <a:gd name="adj1" fmla="val -48729"/>
              <a:gd name="adj2" fmla="val 76786"/>
              <a:gd name="adj3" fmla="val 16667"/>
            </a:avLst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dirty="0"/>
              <a:t>Estes são alguns dos recursos hídricos existentes em Portugal.</a:t>
            </a:r>
          </a:p>
        </p:txBody>
      </p:sp>
    </p:spTree>
    <p:extLst>
      <p:ext uri="{BB962C8B-B14F-4D97-AF65-F5344CB8AC3E}">
        <p14:creationId xmlns:p14="http://schemas.microsoft.com/office/powerpoint/2010/main" val="41114152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7294859-0C3C-0745-8113-7F0E23FB7572}"/>
              </a:ext>
            </a:extLst>
          </p:cNvPr>
          <p:cNvSpPr txBox="1"/>
          <p:nvPr/>
        </p:nvSpPr>
        <p:spPr>
          <a:xfrm>
            <a:off x="1145177" y="5060770"/>
            <a:ext cx="6877594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x-none" sz="4500" b="1" dirty="0">
                <a:solidFill>
                  <a:schemeClr val="bg1"/>
                </a:solidFill>
              </a:rPr>
              <a:t>Clothes and footwear</a:t>
            </a:r>
          </a:p>
        </p:txBody>
      </p:sp>
      <p:pic>
        <p:nvPicPr>
          <p:cNvPr id="8" name="Imagem 7"/>
          <p:cNvPicPr/>
          <p:nvPr/>
        </p:nvPicPr>
        <p:blipFill>
          <a:blip r:embed="rId2"/>
          <a:stretch>
            <a:fillRect/>
          </a:stretch>
        </p:blipFill>
        <p:spPr>
          <a:xfrm>
            <a:off x="7675061" y="1012400"/>
            <a:ext cx="4099044" cy="5522026"/>
          </a:xfrm>
          <a:prstGeom prst="rect">
            <a:avLst/>
          </a:prstGeom>
        </p:spPr>
      </p:pic>
      <p:sp>
        <p:nvSpPr>
          <p:cNvPr id="10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2306263" y="803571"/>
            <a:ext cx="66262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Os principais rios de Portugal</a:t>
            </a:r>
            <a:endParaRPr lang="x-none" sz="2800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1" name="CaixaDeTexto 10"/>
          <p:cNvSpPr txBox="1"/>
          <p:nvPr/>
        </p:nvSpPr>
        <p:spPr>
          <a:xfrm>
            <a:off x="465628" y="1549805"/>
            <a:ext cx="8907808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dirty="0">
                <a:latin typeface="Arial" panose="020B0604020202020204" pitchFamily="34" charset="0"/>
                <a:cs typeface="Arial" panose="020B0604020202020204" pitchFamily="34" charset="0"/>
              </a:rPr>
              <a:t>- Os principais rios desaguam no Oceano Atlântico.</a:t>
            </a:r>
          </a:p>
          <a:p>
            <a:pPr marL="342900" indent="-342900">
              <a:buFontTx/>
              <a:buChar char="-"/>
            </a:pPr>
            <a:endParaRPr lang="pt-PT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PT" sz="2000" dirty="0">
                <a:latin typeface="Arial" panose="020B0604020202020204" pitchFamily="34" charset="0"/>
                <a:cs typeface="Arial" panose="020B0604020202020204" pitchFamily="34" charset="0"/>
              </a:rPr>
              <a:t>- Há rios que desaguam noutros rios maiores, são os </a:t>
            </a:r>
            <a:r>
              <a:rPr lang="pt-PT" sz="2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afluentes</a:t>
            </a:r>
            <a:r>
              <a:rPr lang="pt-PT" sz="2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42900" indent="-342900">
              <a:buFontTx/>
              <a:buChar char="-"/>
            </a:pPr>
            <a:endParaRPr lang="pt-PT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PT" sz="2000" dirty="0">
                <a:latin typeface="Arial" panose="020B0604020202020204" pitchFamily="34" charset="0"/>
                <a:cs typeface="Arial" panose="020B0604020202020204" pitchFamily="34" charset="0"/>
              </a:rPr>
              <a:t>- Alguns dos maiores rios portugueses, como </a:t>
            </a:r>
          </a:p>
          <a:p>
            <a:r>
              <a:rPr lang="pt-PT" sz="2000" dirty="0">
                <a:latin typeface="Arial" panose="020B0604020202020204" pitchFamily="34" charset="0"/>
                <a:cs typeface="Arial" panose="020B0604020202020204" pitchFamily="34" charset="0"/>
              </a:rPr>
              <a:t>o Douro, Tejo e Guadiana, nascem em Espanha.</a:t>
            </a:r>
          </a:p>
          <a:p>
            <a:endParaRPr lang="pt-PT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PT" sz="2000" dirty="0">
                <a:latin typeface="Arial" panose="020B0604020202020204" pitchFamily="34" charset="0"/>
                <a:cs typeface="Arial" panose="020B0604020202020204" pitchFamily="34" charset="0"/>
              </a:rPr>
              <a:t>- Nos arquipélagos não existem rios.</a:t>
            </a:r>
          </a:p>
          <a:p>
            <a:endParaRPr lang="pt-PT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agem 2" descr="Uma imagem com texto, ClipArt&#10;&#10;Descrição gerada automaticamente">
            <a:extLst>
              <a:ext uri="{FF2B5EF4-FFF2-40B4-BE49-F238E27FC236}">
                <a16:creationId xmlns:a16="http://schemas.microsoft.com/office/drawing/2014/main" id="{A9EF2F1F-A083-8702-EC15-445DF39F2F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2491" y="5453185"/>
            <a:ext cx="1872570" cy="1088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5938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7294859-0C3C-0745-8113-7F0E23FB7572}"/>
              </a:ext>
            </a:extLst>
          </p:cNvPr>
          <p:cNvSpPr txBox="1"/>
          <p:nvPr/>
        </p:nvSpPr>
        <p:spPr>
          <a:xfrm>
            <a:off x="1145177" y="5060770"/>
            <a:ext cx="6877594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x-none" sz="4500" b="1" dirty="0">
                <a:solidFill>
                  <a:schemeClr val="bg1"/>
                </a:solidFill>
              </a:rPr>
              <a:t>Clothes and footwear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2306263" y="803571"/>
            <a:ext cx="66262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Os principais rios de Portugal</a:t>
            </a:r>
            <a:endParaRPr lang="x-none" sz="2800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9" name="CaixaDeTexto 8"/>
          <p:cNvSpPr txBox="1"/>
          <p:nvPr/>
        </p:nvSpPr>
        <p:spPr>
          <a:xfrm>
            <a:off x="284517" y="1324977"/>
            <a:ext cx="114667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O </a:t>
            </a:r>
            <a:r>
              <a:rPr lang="pt-PT" b="1" dirty="0">
                <a:latin typeface="Arial" panose="020B0604020202020204" pitchFamily="34" charset="0"/>
                <a:cs typeface="Arial" panose="020B0604020202020204" pitchFamily="34" charset="0"/>
              </a:rPr>
              <a:t>rio Tejo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é o maior rio de Portugal.</a:t>
            </a:r>
          </a:p>
          <a:p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O </a:t>
            </a:r>
            <a:r>
              <a:rPr lang="pt-PT" b="1" dirty="0">
                <a:latin typeface="Arial" panose="020B0604020202020204" pitchFamily="34" charset="0"/>
                <a:cs typeface="Arial" panose="020B0604020202020204" pitchFamily="34" charset="0"/>
              </a:rPr>
              <a:t>rio Mondego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é o maior rio totalmente português (nasce e desagua em Portugal).</a:t>
            </a:r>
          </a:p>
        </p:txBody>
      </p:sp>
      <p:pic>
        <p:nvPicPr>
          <p:cNvPr id="10" name="Imagem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5399" y="2808130"/>
            <a:ext cx="8015882" cy="3452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0020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2782864" y="4936526"/>
            <a:ext cx="66262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Relevo e recursos hídricos</a:t>
            </a:r>
            <a:endParaRPr lang="x-none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3" name="Imagem 2" descr="Uma imagem com texto&#10;&#10;Descrição gerada automaticamente">
            <a:extLst>
              <a:ext uri="{FF2B5EF4-FFF2-40B4-BE49-F238E27FC236}">
                <a16:creationId xmlns:a16="http://schemas.microsoft.com/office/drawing/2014/main" id="{E2765D7E-74B4-4AD6-B9B5-ADB2119123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4201" y="1742924"/>
            <a:ext cx="7314595" cy="2742973"/>
          </a:xfrm>
          <a:prstGeom prst="rect">
            <a:avLst/>
          </a:prstGeom>
        </p:spPr>
      </p:pic>
      <p:pic>
        <p:nvPicPr>
          <p:cNvPr id="4" name="Imagem 3" descr="Uma imagem com gráficos de vetor&#10;&#10;Descrição gerada automaticamente">
            <a:extLst>
              <a:ext uri="{FF2B5EF4-FFF2-40B4-BE49-F238E27FC236}">
                <a16:creationId xmlns:a16="http://schemas.microsoft.com/office/drawing/2014/main" id="{D3B126EA-794F-4631-BBFE-B7AF4B7C41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81182" y="3903718"/>
            <a:ext cx="1978953" cy="2742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5072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000"/>
                            </p:stCondLst>
                            <p:childTnLst>
                              <p:par>
                                <p:cTn id="28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1314592" y="1012400"/>
            <a:ext cx="101936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O que é o relevo?</a:t>
            </a:r>
            <a:endParaRPr lang="x-none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9" name="Retângulo arredondado 5">
            <a:extLst>
              <a:ext uri="{FF2B5EF4-FFF2-40B4-BE49-F238E27FC236}">
                <a16:creationId xmlns:a16="http://schemas.microsoft.com/office/drawing/2014/main" id="{329D92C0-3241-4769-88D1-0FC44CA6B76B}"/>
              </a:ext>
            </a:extLst>
          </p:cNvPr>
          <p:cNvSpPr/>
          <p:nvPr/>
        </p:nvSpPr>
        <p:spPr>
          <a:xfrm>
            <a:off x="5004486" y="1799771"/>
            <a:ext cx="6795628" cy="1016000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3200" dirty="0"/>
              <a:t>São os diferentes recursos hídricos.</a:t>
            </a:r>
          </a:p>
        </p:txBody>
      </p:sp>
      <p:sp>
        <p:nvSpPr>
          <p:cNvPr id="10" name="Retângulo arredondado 6">
            <a:extLst>
              <a:ext uri="{FF2B5EF4-FFF2-40B4-BE49-F238E27FC236}">
                <a16:creationId xmlns:a16="http://schemas.microsoft.com/office/drawing/2014/main" id="{45495820-E21F-485D-AF0C-7DE72FFF70E3}"/>
              </a:ext>
            </a:extLst>
          </p:cNvPr>
          <p:cNvSpPr/>
          <p:nvPr/>
        </p:nvSpPr>
        <p:spPr>
          <a:xfrm>
            <a:off x="5004486" y="3200400"/>
            <a:ext cx="6795628" cy="1016000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3200" dirty="0"/>
              <a:t>São as diferentes formas da superfície do planeta.</a:t>
            </a:r>
          </a:p>
        </p:txBody>
      </p:sp>
      <p:sp>
        <p:nvSpPr>
          <p:cNvPr id="11" name="Retângulo arredondado 6">
            <a:extLst>
              <a:ext uri="{FF2B5EF4-FFF2-40B4-BE49-F238E27FC236}">
                <a16:creationId xmlns:a16="http://schemas.microsoft.com/office/drawing/2014/main" id="{B7B8C3F8-E9C1-4408-8246-94DFF1D7B135}"/>
              </a:ext>
            </a:extLst>
          </p:cNvPr>
          <p:cNvSpPr/>
          <p:nvPr/>
        </p:nvSpPr>
        <p:spPr>
          <a:xfrm>
            <a:off x="5004486" y="4601029"/>
            <a:ext cx="6795628" cy="1016000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3200" dirty="0"/>
              <a:t>É uma paisagem com muitas montanhas.</a:t>
            </a:r>
          </a:p>
        </p:txBody>
      </p:sp>
      <p:grpSp>
        <p:nvGrpSpPr>
          <p:cNvPr id="29" name="Agrupar 28">
            <a:extLst>
              <a:ext uri="{FF2B5EF4-FFF2-40B4-BE49-F238E27FC236}">
                <a16:creationId xmlns:a16="http://schemas.microsoft.com/office/drawing/2014/main" id="{CDB94686-AB4F-1368-5B95-475E8F9B82D9}"/>
              </a:ext>
            </a:extLst>
          </p:cNvPr>
          <p:cNvGrpSpPr/>
          <p:nvPr/>
        </p:nvGrpSpPr>
        <p:grpSpPr>
          <a:xfrm>
            <a:off x="391886" y="2210338"/>
            <a:ext cx="4521462" cy="3699013"/>
            <a:chOff x="391886" y="2210338"/>
            <a:chExt cx="4521462" cy="3699013"/>
          </a:xfrm>
        </p:grpSpPr>
        <p:pic>
          <p:nvPicPr>
            <p:cNvPr id="8" name="Imagem 7">
              <a:extLst>
                <a:ext uri="{FF2B5EF4-FFF2-40B4-BE49-F238E27FC236}">
                  <a16:creationId xmlns:a16="http://schemas.microsoft.com/office/drawing/2014/main" id="{8CCFFC78-1F67-5249-99A2-0153E3A2F3E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331720" y="4308706"/>
              <a:ext cx="1533304" cy="1600645"/>
            </a:xfrm>
            <a:prstGeom prst="rect">
              <a:avLst/>
            </a:prstGeom>
          </p:spPr>
        </p:pic>
        <p:pic>
          <p:nvPicPr>
            <p:cNvPr id="3" name="Imagem 2" descr="Uma imagem com texto, natureza&#10;&#10;Descrição gerada automaticamente">
              <a:extLst>
                <a:ext uri="{FF2B5EF4-FFF2-40B4-BE49-F238E27FC236}">
                  <a16:creationId xmlns:a16="http://schemas.microsoft.com/office/drawing/2014/main" id="{6F15182E-B50C-AEB0-48E8-68CF98CEE88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1886" y="2210338"/>
              <a:ext cx="4521462" cy="3388545"/>
            </a:xfrm>
            <a:prstGeom prst="rect">
              <a:avLst/>
            </a:prstGeom>
          </p:spPr>
        </p:pic>
        <p:sp>
          <p:nvSpPr>
            <p:cNvPr id="5" name="Retângulo: Cantos Arredondados 4">
              <a:extLst>
                <a:ext uri="{FF2B5EF4-FFF2-40B4-BE49-F238E27FC236}">
                  <a16:creationId xmlns:a16="http://schemas.microsoft.com/office/drawing/2014/main" id="{47FD48BE-8C65-88A6-380B-2925DE839E3D}"/>
                </a:ext>
              </a:extLst>
            </p:cNvPr>
            <p:cNvSpPr/>
            <p:nvPr/>
          </p:nvSpPr>
          <p:spPr>
            <a:xfrm>
              <a:off x="971427" y="2725502"/>
              <a:ext cx="568306" cy="165181"/>
            </a:xfrm>
            <a:prstGeom prst="roundRect">
              <a:avLst/>
            </a:prstGeom>
            <a:noFill/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700" dirty="0">
                  <a:solidFill>
                    <a:schemeClr val="tx1"/>
                  </a:solidFill>
                </a:rPr>
                <a:t>Planalto</a:t>
              </a:r>
              <a:endParaRPr lang="pt-PT" sz="1000" dirty="0">
                <a:solidFill>
                  <a:schemeClr val="tx1"/>
                </a:solidFill>
              </a:endParaRPr>
            </a:p>
          </p:txBody>
        </p:sp>
        <p:cxnSp>
          <p:nvCxnSpPr>
            <p:cNvPr id="13" name="Conexão reta 12">
              <a:extLst>
                <a:ext uri="{FF2B5EF4-FFF2-40B4-BE49-F238E27FC236}">
                  <a16:creationId xmlns:a16="http://schemas.microsoft.com/office/drawing/2014/main" id="{B952C3FA-E351-BAEC-C754-A6EF988CC98D}"/>
                </a:ext>
              </a:extLst>
            </p:cNvPr>
            <p:cNvCxnSpPr>
              <a:cxnSpLocks/>
            </p:cNvCxnSpPr>
            <p:nvPr/>
          </p:nvCxnSpPr>
          <p:spPr>
            <a:xfrm>
              <a:off x="1539733" y="2851238"/>
              <a:ext cx="304800" cy="349162"/>
            </a:xfrm>
            <a:prstGeom prst="line">
              <a:avLst/>
            </a:prstGeom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Retângulo: Cantos Arredondados 13">
              <a:extLst>
                <a:ext uri="{FF2B5EF4-FFF2-40B4-BE49-F238E27FC236}">
                  <a16:creationId xmlns:a16="http://schemas.microsoft.com/office/drawing/2014/main" id="{7C5F14EE-666B-259B-617B-7AE47AA508A7}"/>
                </a:ext>
              </a:extLst>
            </p:cNvPr>
            <p:cNvSpPr/>
            <p:nvPr/>
          </p:nvSpPr>
          <p:spPr>
            <a:xfrm>
              <a:off x="1692132" y="2307771"/>
              <a:ext cx="649911" cy="165181"/>
            </a:xfrm>
            <a:prstGeom prst="roundRect">
              <a:avLst/>
            </a:prstGeom>
            <a:noFill/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700" dirty="0">
                  <a:solidFill>
                    <a:schemeClr val="tx1"/>
                  </a:solidFill>
                </a:rPr>
                <a:t>Montanha</a:t>
              </a:r>
              <a:endParaRPr lang="pt-PT" sz="1000" dirty="0">
                <a:solidFill>
                  <a:schemeClr val="tx1"/>
                </a:solidFill>
              </a:endParaRPr>
            </a:p>
          </p:txBody>
        </p:sp>
        <p:cxnSp>
          <p:nvCxnSpPr>
            <p:cNvPr id="15" name="Conexão reta 14">
              <a:extLst>
                <a:ext uri="{FF2B5EF4-FFF2-40B4-BE49-F238E27FC236}">
                  <a16:creationId xmlns:a16="http://schemas.microsoft.com/office/drawing/2014/main" id="{A76F07B7-C2DF-2882-9BBE-136CAD3F033B}"/>
                </a:ext>
              </a:extLst>
            </p:cNvPr>
            <p:cNvCxnSpPr>
              <a:cxnSpLocks/>
            </p:cNvCxnSpPr>
            <p:nvPr/>
          </p:nvCxnSpPr>
          <p:spPr>
            <a:xfrm>
              <a:off x="2054942" y="2472952"/>
              <a:ext cx="844184" cy="97433"/>
            </a:xfrm>
            <a:prstGeom prst="line">
              <a:avLst/>
            </a:prstGeom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Retângulo: Cantos Arredondados 17">
              <a:extLst>
                <a:ext uri="{FF2B5EF4-FFF2-40B4-BE49-F238E27FC236}">
                  <a16:creationId xmlns:a16="http://schemas.microsoft.com/office/drawing/2014/main" id="{97D3D136-C74E-3FCA-6845-5A43A9346173}"/>
                </a:ext>
              </a:extLst>
            </p:cNvPr>
            <p:cNvSpPr/>
            <p:nvPr/>
          </p:nvSpPr>
          <p:spPr>
            <a:xfrm>
              <a:off x="3200344" y="2210338"/>
              <a:ext cx="568306" cy="165181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700" dirty="0">
                  <a:solidFill>
                    <a:schemeClr val="tx1"/>
                  </a:solidFill>
                </a:rPr>
                <a:t>Serra</a:t>
              </a:r>
              <a:endParaRPr lang="pt-PT" sz="1000" dirty="0">
                <a:solidFill>
                  <a:schemeClr val="tx1"/>
                </a:solidFill>
              </a:endParaRPr>
            </a:p>
          </p:txBody>
        </p:sp>
        <p:cxnSp>
          <p:nvCxnSpPr>
            <p:cNvPr id="20" name="Conexão reta 19">
              <a:extLst>
                <a:ext uri="{FF2B5EF4-FFF2-40B4-BE49-F238E27FC236}">
                  <a16:creationId xmlns:a16="http://schemas.microsoft.com/office/drawing/2014/main" id="{B1E2A058-BA28-587E-E260-414B9789264E}"/>
                </a:ext>
              </a:extLst>
            </p:cNvPr>
            <p:cNvCxnSpPr>
              <a:cxnSpLocks/>
              <a:stCxn id="18" idx="2"/>
            </p:cNvCxnSpPr>
            <p:nvPr/>
          </p:nvCxnSpPr>
          <p:spPr>
            <a:xfrm>
              <a:off x="3484497" y="2375519"/>
              <a:ext cx="289556" cy="347266"/>
            </a:xfrm>
            <a:prstGeom prst="line">
              <a:avLst/>
            </a:prstGeom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exão reta 21">
              <a:extLst>
                <a:ext uri="{FF2B5EF4-FFF2-40B4-BE49-F238E27FC236}">
                  <a16:creationId xmlns:a16="http://schemas.microsoft.com/office/drawing/2014/main" id="{3D3E2977-090B-008E-0578-9D89C607B8EF}"/>
                </a:ext>
              </a:extLst>
            </p:cNvPr>
            <p:cNvCxnSpPr>
              <a:cxnSpLocks/>
              <a:stCxn id="24" idx="2"/>
            </p:cNvCxnSpPr>
            <p:nvPr/>
          </p:nvCxnSpPr>
          <p:spPr>
            <a:xfrm flipH="1">
              <a:off x="3995423" y="2527919"/>
              <a:ext cx="368850" cy="557462"/>
            </a:xfrm>
            <a:prstGeom prst="line">
              <a:avLst/>
            </a:prstGeom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tângulo: Cantos Arredondados 23">
              <a:extLst>
                <a:ext uri="{FF2B5EF4-FFF2-40B4-BE49-F238E27FC236}">
                  <a16:creationId xmlns:a16="http://schemas.microsoft.com/office/drawing/2014/main" id="{DF0911DF-B019-1BD7-21F5-99AE1F0E858D}"/>
                </a:ext>
              </a:extLst>
            </p:cNvPr>
            <p:cNvSpPr/>
            <p:nvPr/>
          </p:nvSpPr>
          <p:spPr>
            <a:xfrm>
              <a:off x="4080120" y="2362738"/>
              <a:ext cx="568306" cy="165181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700" dirty="0">
                  <a:solidFill>
                    <a:schemeClr val="tx1"/>
                  </a:solidFill>
                </a:rPr>
                <a:t>Vale</a:t>
              </a:r>
              <a:endParaRPr lang="pt-PT" sz="1000" dirty="0">
                <a:solidFill>
                  <a:schemeClr val="tx1"/>
                </a:solidFill>
              </a:endParaRPr>
            </a:p>
          </p:txBody>
        </p:sp>
        <p:sp>
          <p:nvSpPr>
            <p:cNvPr id="26" name="Retângulo: Cantos Arredondados 25">
              <a:extLst>
                <a:ext uri="{FF2B5EF4-FFF2-40B4-BE49-F238E27FC236}">
                  <a16:creationId xmlns:a16="http://schemas.microsoft.com/office/drawing/2014/main" id="{A9049740-8019-C4C8-5C4D-746783A440C4}"/>
                </a:ext>
              </a:extLst>
            </p:cNvPr>
            <p:cNvSpPr/>
            <p:nvPr/>
          </p:nvSpPr>
          <p:spPr>
            <a:xfrm>
              <a:off x="3129552" y="4816987"/>
              <a:ext cx="568306" cy="165181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700" dirty="0">
                  <a:solidFill>
                    <a:schemeClr val="tx1"/>
                  </a:solidFill>
                </a:rPr>
                <a:t>Planície</a:t>
              </a:r>
              <a:endParaRPr lang="pt-PT" sz="1000" dirty="0">
                <a:solidFill>
                  <a:schemeClr val="tx1"/>
                </a:solidFill>
              </a:endParaRPr>
            </a:p>
          </p:txBody>
        </p:sp>
        <p:cxnSp>
          <p:nvCxnSpPr>
            <p:cNvPr id="27" name="Conexão reta 26">
              <a:extLst>
                <a:ext uri="{FF2B5EF4-FFF2-40B4-BE49-F238E27FC236}">
                  <a16:creationId xmlns:a16="http://schemas.microsoft.com/office/drawing/2014/main" id="{7CFAEDDD-3EE7-C637-5F10-FE42F638E586}"/>
                </a:ext>
              </a:extLst>
            </p:cNvPr>
            <p:cNvCxnSpPr>
              <a:cxnSpLocks/>
            </p:cNvCxnSpPr>
            <p:nvPr/>
          </p:nvCxnSpPr>
          <p:spPr>
            <a:xfrm>
              <a:off x="2899126" y="4035917"/>
              <a:ext cx="493876" cy="781070"/>
            </a:xfrm>
            <a:prstGeom prst="line">
              <a:avLst/>
            </a:prstGeom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796404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1314592" y="1012400"/>
            <a:ext cx="101936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O que é o relevo?</a:t>
            </a:r>
            <a:endParaRPr lang="x-none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9" name="Retângulo arredondado 5">
            <a:extLst>
              <a:ext uri="{FF2B5EF4-FFF2-40B4-BE49-F238E27FC236}">
                <a16:creationId xmlns:a16="http://schemas.microsoft.com/office/drawing/2014/main" id="{329D92C0-3241-4769-88D1-0FC44CA6B76B}"/>
              </a:ext>
            </a:extLst>
          </p:cNvPr>
          <p:cNvSpPr/>
          <p:nvPr/>
        </p:nvSpPr>
        <p:spPr>
          <a:xfrm>
            <a:off x="5016843" y="1799771"/>
            <a:ext cx="6783271" cy="1016000"/>
          </a:xfrm>
          <a:prstGeom prst="round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3200" dirty="0"/>
              <a:t>São os diferentes recursos hídricos.</a:t>
            </a:r>
          </a:p>
        </p:txBody>
      </p:sp>
      <p:sp>
        <p:nvSpPr>
          <p:cNvPr id="10" name="Retângulo arredondado 6">
            <a:extLst>
              <a:ext uri="{FF2B5EF4-FFF2-40B4-BE49-F238E27FC236}">
                <a16:creationId xmlns:a16="http://schemas.microsoft.com/office/drawing/2014/main" id="{45495820-E21F-485D-AF0C-7DE72FFF70E3}"/>
              </a:ext>
            </a:extLst>
          </p:cNvPr>
          <p:cNvSpPr/>
          <p:nvPr/>
        </p:nvSpPr>
        <p:spPr>
          <a:xfrm>
            <a:off x="5016843" y="3200400"/>
            <a:ext cx="6783271" cy="1016000"/>
          </a:xfrm>
          <a:prstGeom prst="roundRect">
            <a:avLst/>
          </a:prstGeom>
          <a:ln w="38100"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PT" sz="3200" dirty="0"/>
          </a:p>
          <a:p>
            <a:pPr algn="ctr"/>
            <a:r>
              <a:rPr lang="pt-PT" sz="3200" dirty="0"/>
              <a:t>São as diferentes formas da superfície do planeta.</a:t>
            </a:r>
          </a:p>
          <a:p>
            <a:pPr algn="ctr"/>
            <a:endParaRPr lang="pt-PT" sz="3200" dirty="0"/>
          </a:p>
        </p:txBody>
      </p:sp>
      <p:sp>
        <p:nvSpPr>
          <p:cNvPr id="11" name="Retângulo arredondado 6">
            <a:extLst>
              <a:ext uri="{FF2B5EF4-FFF2-40B4-BE49-F238E27FC236}">
                <a16:creationId xmlns:a16="http://schemas.microsoft.com/office/drawing/2014/main" id="{B7B8C3F8-E9C1-4408-8246-94DFF1D7B135}"/>
              </a:ext>
            </a:extLst>
          </p:cNvPr>
          <p:cNvSpPr/>
          <p:nvPr/>
        </p:nvSpPr>
        <p:spPr>
          <a:xfrm>
            <a:off x="5016843" y="4601029"/>
            <a:ext cx="6783271" cy="1016000"/>
          </a:xfrm>
          <a:prstGeom prst="round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PT" sz="3200" dirty="0"/>
          </a:p>
          <a:p>
            <a:pPr algn="ctr"/>
            <a:r>
              <a:rPr lang="pt-PT" sz="3200" dirty="0"/>
              <a:t>É uma paisagem com muitas montanhas.</a:t>
            </a:r>
          </a:p>
          <a:p>
            <a:pPr algn="ctr"/>
            <a:endParaRPr lang="pt-PT" sz="4000" dirty="0">
              <a:solidFill>
                <a:schemeClr val="bg1">
                  <a:lumMod val="75000"/>
                </a:schemeClr>
              </a:solidFill>
            </a:endParaRPr>
          </a:p>
        </p:txBody>
      </p:sp>
      <p:grpSp>
        <p:nvGrpSpPr>
          <p:cNvPr id="8" name="Agrupar 7">
            <a:extLst>
              <a:ext uri="{FF2B5EF4-FFF2-40B4-BE49-F238E27FC236}">
                <a16:creationId xmlns:a16="http://schemas.microsoft.com/office/drawing/2014/main" id="{51ACC4C0-B230-B958-F416-18C8D2E71066}"/>
              </a:ext>
            </a:extLst>
          </p:cNvPr>
          <p:cNvGrpSpPr/>
          <p:nvPr/>
        </p:nvGrpSpPr>
        <p:grpSpPr>
          <a:xfrm>
            <a:off x="391886" y="2210338"/>
            <a:ext cx="4521462" cy="3699013"/>
            <a:chOff x="391886" y="2210338"/>
            <a:chExt cx="4521462" cy="3699013"/>
          </a:xfrm>
        </p:grpSpPr>
        <p:pic>
          <p:nvPicPr>
            <p:cNvPr id="12" name="Imagem 11">
              <a:extLst>
                <a:ext uri="{FF2B5EF4-FFF2-40B4-BE49-F238E27FC236}">
                  <a16:creationId xmlns:a16="http://schemas.microsoft.com/office/drawing/2014/main" id="{2DD4524E-8981-83A0-CDDE-7DE706E34CE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331720" y="4308706"/>
              <a:ext cx="1533304" cy="1600645"/>
            </a:xfrm>
            <a:prstGeom prst="rect">
              <a:avLst/>
            </a:prstGeom>
          </p:spPr>
        </p:pic>
        <p:pic>
          <p:nvPicPr>
            <p:cNvPr id="13" name="Imagem 12" descr="Uma imagem com texto, natureza&#10;&#10;Descrição gerada automaticamente">
              <a:extLst>
                <a:ext uri="{FF2B5EF4-FFF2-40B4-BE49-F238E27FC236}">
                  <a16:creationId xmlns:a16="http://schemas.microsoft.com/office/drawing/2014/main" id="{F6292C46-F293-9B03-4B8C-34B2429F708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1886" y="2210338"/>
              <a:ext cx="4521462" cy="3388545"/>
            </a:xfrm>
            <a:prstGeom prst="rect">
              <a:avLst/>
            </a:prstGeom>
          </p:spPr>
        </p:pic>
        <p:sp>
          <p:nvSpPr>
            <p:cNvPr id="14" name="Retângulo: Cantos Arredondados 13">
              <a:extLst>
                <a:ext uri="{FF2B5EF4-FFF2-40B4-BE49-F238E27FC236}">
                  <a16:creationId xmlns:a16="http://schemas.microsoft.com/office/drawing/2014/main" id="{D0D1BF2D-DE83-C449-DB1F-166E1DE06C9E}"/>
                </a:ext>
              </a:extLst>
            </p:cNvPr>
            <p:cNvSpPr/>
            <p:nvPr/>
          </p:nvSpPr>
          <p:spPr>
            <a:xfrm>
              <a:off x="971427" y="2725502"/>
              <a:ext cx="568306" cy="165181"/>
            </a:xfrm>
            <a:prstGeom prst="roundRect">
              <a:avLst/>
            </a:prstGeom>
            <a:noFill/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700" dirty="0">
                  <a:solidFill>
                    <a:schemeClr val="tx1"/>
                  </a:solidFill>
                </a:rPr>
                <a:t>Planalto</a:t>
              </a:r>
              <a:endParaRPr lang="pt-PT" sz="1000" dirty="0">
                <a:solidFill>
                  <a:schemeClr val="tx1"/>
                </a:solidFill>
              </a:endParaRPr>
            </a:p>
          </p:txBody>
        </p:sp>
        <p:cxnSp>
          <p:nvCxnSpPr>
            <p:cNvPr id="15" name="Conexão reta 14">
              <a:extLst>
                <a:ext uri="{FF2B5EF4-FFF2-40B4-BE49-F238E27FC236}">
                  <a16:creationId xmlns:a16="http://schemas.microsoft.com/office/drawing/2014/main" id="{8B238146-DB32-6818-62E5-990C0346E181}"/>
                </a:ext>
              </a:extLst>
            </p:cNvPr>
            <p:cNvCxnSpPr>
              <a:cxnSpLocks/>
            </p:cNvCxnSpPr>
            <p:nvPr/>
          </p:nvCxnSpPr>
          <p:spPr>
            <a:xfrm>
              <a:off x="1539733" y="2851238"/>
              <a:ext cx="304800" cy="349162"/>
            </a:xfrm>
            <a:prstGeom prst="line">
              <a:avLst/>
            </a:prstGeom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Retângulo: Cantos Arredondados 15">
              <a:extLst>
                <a:ext uri="{FF2B5EF4-FFF2-40B4-BE49-F238E27FC236}">
                  <a16:creationId xmlns:a16="http://schemas.microsoft.com/office/drawing/2014/main" id="{FD562F86-8A72-29D7-5340-51DB1C44B7CF}"/>
                </a:ext>
              </a:extLst>
            </p:cNvPr>
            <p:cNvSpPr/>
            <p:nvPr/>
          </p:nvSpPr>
          <p:spPr>
            <a:xfrm>
              <a:off x="1692132" y="2307771"/>
              <a:ext cx="649911" cy="165181"/>
            </a:xfrm>
            <a:prstGeom prst="roundRect">
              <a:avLst/>
            </a:prstGeom>
            <a:noFill/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700" dirty="0">
                  <a:solidFill>
                    <a:schemeClr val="tx1"/>
                  </a:solidFill>
                </a:rPr>
                <a:t>Montanha</a:t>
              </a:r>
              <a:endParaRPr lang="pt-PT" sz="1000" dirty="0">
                <a:solidFill>
                  <a:schemeClr val="tx1"/>
                </a:solidFill>
              </a:endParaRPr>
            </a:p>
          </p:txBody>
        </p:sp>
        <p:cxnSp>
          <p:nvCxnSpPr>
            <p:cNvPr id="17" name="Conexão reta 16">
              <a:extLst>
                <a:ext uri="{FF2B5EF4-FFF2-40B4-BE49-F238E27FC236}">
                  <a16:creationId xmlns:a16="http://schemas.microsoft.com/office/drawing/2014/main" id="{424A3722-0BCD-916E-CDCE-5A302E1B9276}"/>
                </a:ext>
              </a:extLst>
            </p:cNvPr>
            <p:cNvCxnSpPr>
              <a:cxnSpLocks/>
            </p:cNvCxnSpPr>
            <p:nvPr/>
          </p:nvCxnSpPr>
          <p:spPr>
            <a:xfrm>
              <a:off x="2054942" y="2472952"/>
              <a:ext cx="844184" cy="97433"/>
            </a:xfrm>
            <a:prstGeom prst="line">
              <a:avLst/>
            </a:prstGeom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Retângulo: Cantos Arredondados 17">
              <a:extLst>
                <a:ext uri="{FF2B5EF4-FFF2-40B4-BE49-F238E27FC236}">
                  <a16:creationId xmlns:a16="http://schemas.microsoft.com/office/drawing/2014/main" id="{08A6F83F-F40B-EFAC-9425-BB97A4B69868}"/>
                </a:ext>
              </a:extLst>
            </p:cNvPr>
            <p:cNvSpPr/>
            <p:nvPr/>
          </p:nvSpPr>
          <p:spPr>
            <a:xfrm>
              <a:off x="3200344" y="2210338"/>
              <a:ext cx="568306" cy="165181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700" dirty="0">
                  <a:solidFill>
                    <a:schemeClr val="tx1"/>
                  </a:solidFill>
                </a:rPr>
                <a:t>Serra</a:t>
              </a:r>
              <a:endParaRPr lang="pt-PT" sz="1000" dirty="0">
                <a:solidFill>
                  <a:schemeClr val="tx1"/>
                </a:solidFill>
              </a:endParaRPr>
            </a:p>
          </p:txBody>
        </p:sp>
        <p:cxnSp>
          <p:nvCxnSpPr>
            <p:cNvPr id="19" name="Conexão reta 18">
              <a:extLst>
                <a:ext uri="{FF2B5EF4-FFF2-40B4-BE49-F238E27FC236}">
                  <a16:creationId xmlns:a16="http://schemas.microsoft.com/office/drawing/2014/main" id="{5576038E-76E4-D8D5-238D-6CC9543A98AE}"/>
                </a:ext>
              </a:extLst>
            </p:cNvPr>
            <p:cNvCxnSpPr>
              <a:cxnSpLocks/>
              <a:stCxn id="18" idx="2"/>
            </p:cNvCxnSpPr>
            <p:nvPr/>
          </p:nvCxnSpPr>
          <p:spPr>
            <a:xfrm>
              <a:off x="3484497" y="2375519"/>
              <a:ext cx="289556" cy="347266"/>
            </a:xfrm>
            <a:prstGeom prst="line">
              <a:avLst/>
            </a:prstGeom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exão reta 19">
              <a:extLst>
                <a:ext uri="{FF2B5EF4-FFF2-40B4-BE49-F238E27FC236}">
                  <a16:creationId xmlns:a16="http://schemas.microsoft.com/office/drawing/2014/main" id="{BB6A679D-1384-6060-5240-26D3F1D02DC1}"/>
                </a:ext>
              </a:extLst>
            </p:cNvPr>
            <p:cNvCxnSpPr>
              <a:cxnSpLocks/>
              <a:stCxn id="21" idx="2"/>
            </p:cNvCxnSpPr>
            <p:nvPr/>
          </p:nvCxnSpPr>
          <p:spPr>
            <a:xfrm flipH="1">
              <a:off x="3995423" y="2527919"/>
              <a:ext cx="368850" cy="557462"/>
            </a:xfrm>
            <a:prstGeom prst="line">
              <a:avLst/>
            </a:prstGeom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tângulo: Cantos Arredondados 20">
              <a:extLst>
                <a:ext uri="{FF2B5EF4-FFF2-40B4-BE49-F238E27FC236}">
                  <a16:creationId xmlns:a16="http://schemas.microsoft.com/office/drawing/2014/main" id="{81C8D12F-6935-183C-B123-FE9774692BEC}"/>
                </a:ext>
              </a:extLst>
            </p:cNvPr>
            <p:cNvSpPr/>
            <p:nvPr/>
          </p:nvSpPr>
          <p:spPr>
            <a:xfrm>
              <a:off x="4080120" y="2362738"/>
              <a:ext cx="568306" cy="165181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700" dirty="0">
                  <a:solidFill>
                    <a:schemeClr val="tx1"/>
                  </a:solidFill>
                </a:rPr>
                <a:t>Vale</a:t>
              </a:r>
              <a:endParaRPr lang="pt-PT" sz="1000" dirty="0">
                <a:solidFill>
                  <a:schemeClr val="tx1"/>
                </a:solidFill>
              </a:endParaRPr>
            </a:p>
          </p:txBody>
        </p:sp>
        <p:sp>
          <p:nvSpPr>
            <p:cNvPr id="22" name="Retângulo: Cantos Arredondados 21">
              <a:extLst>
                <a:ext uri="{FF2B5EF4-FFF2-40B4-BE49-F238E27FC236}">
                  <a16:creationId xmlns:a16="http://schemas.microsoft.com/office/drawing/2014/main" id="{B93E01FA-591C-8103-753B-739557540653}"/>
                </a:ext>
              </a:extLst>
            </p:cNvPr>
            <p:cNvSpPr/>
            <p:nvPr/>
          </p:nvSpPr>
          <p:spPr>
            <a:xfrm>
              <a:off x="3129552" y="4816987"/>
              <a:ext cx="568306" cy="165181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700" dirty="0">
                  <a:solidFill>
                    <a:schemeClr val="tx1"/>
                  </a:solidFill>
                </a:rPr>
                <a:t>Planície</a:t>
              </a:r>
              <a:endParaRPr lang="pt-PT" sz="1000" dirty="0">
                <a:solidFill>
                  <a:schemeClr val="tx1"/>
                </a:solidFill>
              </a:endParaRPr>
            </a:p>
          </p:txBody>
        </p:sp>
        <p:cxnSp>
          <p:nvCxnSpPr>
            <p:cNvPr id="23" name="Conexão reta 22">
              <a:extLst>
                <a:ext uri="{FF2B5EF4-FFF2-40B4-BE49-F238E27FC236}">
                  <a16:creationId xmlns:a16="http://schemas.microsoft.com/office/drawing/2014/main" id="{68E2B1EC-55E5-4447-EB80-F209BA984EA6}"/>
                </a:ext>
              </a:extLst>
            </p:cNvPr>
            <p:cNvCxnSpPr>
              <a:cxnSpLocks/>
            </p:cNvCxnSpPr>
            <p:nvPr/>
          </p:nvCxnSpPr>
          <p:spPr>
            <a:xfrm>
              <a:off x="2899126" y="4035917"/>
              <a:ext cx="493876" cy="781070"/>
            </a:xfrm>
            <a:prstGeom prst="line">
              <a:avLst/>
            </a:prstGeom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9016568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ângulo arredondado 10">
            <a:extLst>
              <a:ext uri="{FF2B5EF4-FFF2-40B4-BE49-F238E27FC236}">
                <a16:creationId xmlns:a16="http://schemas.microsoft.com/office/drawing/2014/main" id="{4B7D050C-B067-48F8-AA07-2C79F5AF9FAE}"/>
              </a:ext>
            </a:extLst>
          </p:cNvPr>
          <p:cNvSpPr/>
          <p:nvPr/>
        </p:nvSpPr>
        <p:spPr>
          <a:xfrm>
            <a:off x="1013254" y="2174249"/>
            <a:ext cx="7315200" cy="1016000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3600" dirty="0"/>
              <a:t>O relevo não é igual em todas as regiões de Portugal </a:t>
            </a:r>
          </a:p>
        </p:txBody>
      </p:sp>
      <p:sp>
        <p:nvSpPr>
          <p:cNvPr id="11" name="Retângulo arredondado 11">
            <a:extLst>
              <a:ext uri="{FF2B5EF4-FFF2-40B4-BE49-F238E27FC236}">
                <a16:creationId xmlns:a16="http://schemas.microsoft.com/office/drawing/2014/main" id="{2CE382D3-035E-4F46-BF43-15A06125E14D}"/>
              </a:ext>
            </a:extLst>
          </p:cNvPr>
          <p:cNvSpPr/>
          <p:nvPr/>
        </p:nvSpPr>
        <p:spPr>
          <a:xfrm>
            <a:off x="1013254" y="3828878"/>
            <a:ext cx="7228703" cy="1016000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3600" dirty="0"/>
              <a:t>O relevo é igual em todas as regiões de Portugal </a:t>
            </a:r>
          </a:p>
        </p:txBody>
      </p:sp>
      <p:sp>
        <p:nvSpPr>
          <p:cNvPr id="13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1314593" y="1012400"/>
            <a:ext cx="45054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Escolhe a afirmação correta.</a:t>
            </a:r>
            <a:endParaRPr lang="x-none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7" name="Imagem 6" descr="Uma imagem com texto, ClipArt&#10;&#10;Descrição gerada automaticamente">
            <a:extLst>
              <a:ext uri="{FF2B5EF4-FFF2-40B4-BE49-F238E27FC236}">
                <a16:creationId xmlns:a16="http://schemas.microsoft.com/office/drawing/2014/main" id="{CBDDD0BE-80FF-D3C6-8BD0-F2C84E3779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13218" y="4336878"/>
            <a:ext cx="1196187" cy="1575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943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arredondado 10">
            <a:extLst>
              <a:ext uri="{FF2B5EF4-FFF2-40B4-BE49-F238E27FC236}">
                <a16:creationId xmlns:a16="http://schemas.microsoft.com/office/drawing/2014/main" id="{4B7D050C-B067-48F8-AA07-2C79F5AF9FAE}"/>
              </a:ext>
            </a:extLst>
          </p:cNvPr>
          <p:cNvSpPr/>
          <p:nvPr/>
        </p:nvSpPr>
        <p:spPr>
          <a:xfrm>
            <a:off x="808052" y="2427577"/>
            <a:ext cx="7315200" cy="1016000"/>
          </a:xfrm>
          <a:prstGeom prst="roundRect">
            <a:avLst/>
          </a:prstGeom>
          <a:ln w="38100"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3600" dirty="0"/>
              <a:t>O relevo não é igual em todas as regiões de Portugal </a:t>
            </a:r>
          </a:p>
        </p:txBody>
      </p:sp>
      <p:sp>
        <p:nvSpPr>
          <p:cNvPr id="8" name="Retângulo arredondado 11">
            <a:extLst>
              <a:ext uri="{FF2B5EF4-FFF2-40B4-BE49-F238E27FC236}">
                <a16:creationId xmlns:a16="http://schemas.microsoft.com/office/drawing/2014/main" id="{2CE382D3-035E-4F46-BF43-15A06125E14D}"/>
              </a:ext>
            </a:extLst>
          </p:cNvPr>
          <p:cNvSpPr/>
          <p:nvPr/>
        </p:nvSpPr>
        <p:spPr>
          <a:xfrm>
            <a:off x="730935" y="3827534"/>
            <a:ext cx="7228703" cy="1016000"/>
          </a:xfrm>
          <a:prstGeom prst="round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3600" dirty="0">
                <a:solidFill>
                  <a:schemeClr val="bg1">
                    <a:lumMod val="75000"/>
                  </a:schemeClr>
                </a:solidFill>
              </a:rPr>
              <a:t>O relevo é igual em todas as regiões de Portugal </a:t>
            </a:r>
          </a:p>
        </p:txBody>
      </p:sp>
      <p:sp>
        <p:nvSpPr>
          <p:cNvPr id="9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1314593" y="1012400"/>
            <a:ext cx="45054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Escolhe a afirmação correta.</a:t>
            </a:r>
            <a:endParaRPr lang="x-none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10" name="Imagem 9" descr="Uma imagem com texto, ClipArt&#10;&#10;Descrição gerada automaticamente">
            <a:extLst>
              <a:ext uri="{FF2B5EF4-FFF2-40B4-BE49-F238E27FC236}">
                <a16:creationId xmlns:a16="http://schemas.microsoft.com/office/drawing/2014/main" id="{68C28063-D70A-291A-7BA7-D7D0C318A6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13218" y="4336878"/>
            <a:ext cx="1196187" cy="1575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68405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1166673" y="915780"/>
            <a:ext cx="101315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Que tipo de relevo está representado na imagem?</a:t>
            </a:r>
            <a:endParaRPr lang="x-none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0" name="Retângulo arredondado 10">
            <a:extLst>
              <a:ext uri="{FF2B5EF4-FFF2-40B4-BE49-F238E27FC236}">
                <a16:creationId xmlns:a16="http://schemas.microsoft.com/office/drawing/2014/main" id="{4B7D050C-B067-48F8-AA07-2C79F5AF9FAE}"/>
              </a:ext>
            </a:extLst>
          </p:cNvPr>
          <p:cNvSpPr/>
          <p:nvPr/>
        </p:nvSpPr>
        <p:spPr>
          <a:xfrm>
            <a:off x="6894286" y="1799771"/>
            <a:ext cx="4905828" cy="1016000"/>
          </a:xfrm>
          <a:prstGeom prst="roundRect">
            <a:avLst/>
          </a:prstGeom>
          <a:ln w="1270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4000" dirty="0"/>
              <a:t>Montanha</a:t>
            </a:r>
          </a:p>
        </p:txBody>
      </p:sp>
      <p:sp>
        <p:nvSpPr>
          <p:cNvPr id="11" name="Retângulo arredondado 11">
            <a:extLst>
              <a:ext uri="{FF2B5EF4-FFF2-40B4-BE49-F238E27FC236}">
                <a16:creationId xmlns:a16="http://schemas.microsoft.com/office/drawing/2014/main" id="{2CE382D3-035E-4F46-BF43-15A06125E14D}"/>
              </a:ext>
            </a:extLst>
          </p:cNvPr>
          <p:cNvSpPr/>
          <p:nvPr/>
        </p:nvSpPr>
        <p:spPr>
          <a:xfrm>
            <a:off x="6894286" y="3200400"/>
            <a:ext cx="4905828" cy="1016000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4000" dirty="0" err="1">
                <a:solidFill>
                  <a:schemeClr val="tx1"/>
                </a:solidFill>
              </a:rPr>
              <a:t>Planicíe</a:t>
            </a:r>
            <a:endParaRPr lang="pt-PT" sz="4000" dirty="0">
              <a:solidFill>
                <a:schemeClr val="tx1"/>
              </a:solidFill>
            </a:endParaRPr>
          </a:p>
        </p:txBody>
      </p:sp>
      <p:sp>
        <p:nvSpPr>
          <p:cNvPr id="12" name="Retângulo arredondado 12">
            <a:extLst>
              <a:ext uri="{FF2B5EF4-FFF2-40B4-BE49-F238E27FC236}">
                <a16:creationId xmlns:a16="http://schemas.microsoft.com/office/drawing/2014/main" id="{C6BB2EAF-FFBF-4211-B362-AB1A38F12434}"/>
              </a:ext>
            </a:extLst>
          </p:cNvPr>
          <p:cNvSpPr/>
          <p:nvPr/>
        </p:nvSpPr>
        <p:spPr>
          <a:xfrm>
            <a:off x="6894286" y="4601029"/>
            <a:ext cx="4905828" cy="1016000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4000" dirty="0">
                <a:solidFill>
                  <a:schemeClr val="tx1"/>
                </a:solidFill>
              </a:rPr>
              <a:t>Planalto</a:t>
            </a:r>
          </a:p>
        </p:txBody>
      </p:sp>
      <p:pic>
        <p:nvPicPr>
          <p:cNvPr id="3" name="Imagem 2" descr="Uma imagem com exterior, céu, montanha, natureza&#10;&#10;Descrição gerada automaticamente">
            <a:extLst>
              <a:ext uri="{FF2B5EF4-FFF2-40B4-BE49-F238E27FC236}">
                <a16:creationId xmlns:a16="http://schemas.microsoft.com/office/drawing/2014/main" id="{9147DD50-C554-79D9-AB27-90E68EC116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032" y="1736915"/>
            <a:ext cx="5818352" cy="3880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7524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 animBg="1"/>
      <p:bldP spid="11" grpId="0" animBg="1"/>
      <p:bldP spid="1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1166673" y="915780"/>
            <a:ext cx="1013159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Que tipo de relevo está representado na imagem?</a:t>
            </a:r>
            <a:endParaRPr lang="x-none" sz="2800" b="1" dirty="0">
              <a:solidFill>
                <a:schemeClr val="accent2">
                  <a:lumMod val="50000"/>
                </a:schemeClr>
              </a:solidFill>
            </a:endParaRPr>
          </a:p>
          <a:p>
            <a:endParaRPr lang="x-none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0" name="Retângulo arredondado 10">
            <a:extLst>
              <a:ext uri="{FF2B5EF4-FFF2-40B4-BE49-F238E27FC236}">
                <a16:creationId xmlns:a16="http://schemas.microsoft.com/office/drawing/2014/main" id="{4B7D050C-B067-48F8-AA07-2C79F5AF9FAE}"/>
              </a:ext>
            </a:extLst>
          </p:cNvPr>
          <p:cNvSpPr/>
          <p:nvPr/>
        </p:nvSpPr>
        <p:spPr>
          <a:xfrm>
            <a:off x="6894286" y="1799771"/>
            <a:ext cx="4905828" cy="1016000"/>
          </a:xfrm>
          <a:prstGeom prst="roundRect">
            <a:avLst/>
          </a:prstGeom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4000" dirty="0">
                <a:solidFill>
                  <a:schemeClr val="bg1">
                    <a:lumMod val="75000"/>
                  </a:schemeClr>
                </a:solidFill>
              </a:rPr>
              <a:t>Montanha</a:t>
            </a:r>
          </a:p>
        </p:txBody>
      </p:sp>
      <p:sp>
        <p:nvSpPr>
          <p:cNvPr id="11" name="Retângulo arredondado 11">
            <a:extLst>
              <a:ext uri="{FF2B5EF4-FFF2-40B4-BE49-F238E27FC236}">
                <a16:creationId xmlns:a16="http://schemas.microsoft.com/office/drawing/2014/main" id="{2CE382D3-035E-4F46-BF43-15A06125E14D}"/>
              </a:ext>
            </a:extLst>
          </p:cNvPr>
          <p:cNvSpPr/>
          <p:nvPr/>
        </p:nvSpPr>
        <p:spPr>
          <a:xfrm>
            <a:off x="6894286" y="3200400"/>
            <a:ext cx="4905828" cy="1016000"/>
          </a:xfrm>
          <a:prstGeom prst="round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4000" dirty="0">
                <a:solidFill>
                  <a:schemeClr val="bg1">
                    <a:lumMod val="75000"/>
                  </a:schemeClr>
                </a:solidFill>
              </a:rPr>
              <a:t>Planície</a:t>
            </a:r>
          </a:p>
        </p:txBody>
      </p:sp>
      <p:sp>
        <p:nvSpPr>
          <p:cNvPr id="12" name="Retângulo arredondado 12">
            <a:extLst>
              <a:ext uri="{FF2B5EF4-FFF2-40B4-BE49-F238E27FC236}">
                <a16:creationId xmlns:a16="http://schemas.microsoft.com/office/drawing/2014/main" id="{C6BB2EAF-FFBF-4211-B362-AB1A38F12434}"/>
              </a:ext>
            </a:extLst>
          </p:cNvPr>
          <p:cNvSpPr/>
          <p:nvPr/>
        </p:nvSpPr>
        <p:spPr>
          <a:xfrm>
            <a:off x="6894286" y="4601029"/>
            <a:ext cx="4905828" cy="1016000"/>
          </a:xfrm>
          <a:prstGeom prst="roundRect">
            <a:avLst/>
          </a:prstGeom>
          <a:ln w="38100"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4000" dirty="0">
                <a:solidFill>
                  <a:schemeClr val="tx1"/>
                </a:solidFill>
              </a:rPr>
              <a:t>Planalto</a:t>
            </a:r>
          </a:p>
        </p:txBody>
      </p:sp>
      <p:pic>
        <p:nvPicPr>
          <p:cNvPr id="9" name="Imagem 8" descr="Uma imagem com exterior, céu, montanha, natureza&#10;&#10;Descrição gerada automaticamente">
            <a:extLst>
              <a:ext uri="{FF2B5EF4-FFF2-40B4-BE49-F238E27FC236}">
                <a16:creationId xmlns:a16="http://schemas.microsoft.com/office/drawing/2014/main" id="{7CA7133A-2F58-654F-4EFC-558CD2AE5D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032" y="1961090"/>
            <a:ext cx="5818352" cy="3880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07236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679622" y="828990"/>
            <a:ext cx="108739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Seleciona a atividade de lazer que podemos fazer num rio.</a:t>
            </a:r>
            <a:endParaRPr lang="x-none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9" name="Retângulo arredondado 10">
            <a:extLst>
              <a:ext uri="{FF2B5EF4-FFF2-40B4-BE49-F238E27FC236}">
                <a16:creationId xmlns:a16="http://schemas.microsoft.com/office/drawing/2014/main" id="{78A6671A-97FC-4B61-987E-8A1EC1CE013F}"/>
              </a:ext>
            </a:extLst>
          </p:cNvPr>
          <p:cNvSpPr/>
          <p:nvPr/>
        </p:nvSpPr>
        <p:spPr>
          <a:xfrm>
            <a:off x="6894286" y="3125288"/>
            <a:ext cx="4905828" cy="1016000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3600" dirty="0" err="1"/>
              <a:t>Paddle</a:t>
            </a:r>
            <a:endParaRPr lang="pt-PT" sz="3600" dirty="0"/>
          </a:p>
        </p:txBody>
      </p:sp>
      <p:sp>
        <p:nvSpPr>
          <p:cNvPr id="10" name="Retângulo arredondado 11">
            <a:extLst>
              <a:ext uri="{FF2B5EF4-FFF2-40B4-BE49-F238E27FC236}">
                <a16:creationId xmlns:a16="http://schemas.microsoft.com/office/drawing/2014/main" id="{47B07342-2C08-4712-8587-D68105F540B9}"/>
              </a:ext>
            </a:extLst>
          </p:cNvPr>
          <p:cNvSpPr/>
          <p:nvPr/>
        </p:nvSpPr>
        <p:spPr>
          <a:xfrm>
            <a:off x="6894286" y="1843690"/>
            <a:ext cx="4905828" cy="1016000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3600" dirty="0"/>
              <a:t>Montanhismo</a:t>
            </a:r>
          </a:p>
        </p:txBody>
      </p:sp>
      <p:sp>
        <p:nvSpPr>
          <p:cNvPr id="11" name="Retângulo arredondado 12">
            <a:extLst>
              <a:ext uri="{FF2B5EF4-FFF2-40B4-BE49-F238E27FC236}">
                <a16:creationId xmlns:a16="http://schemas.microsoft.com/office/drawing/2014/main" id="{ACA15D70-4648-46DC-88DA-EAE6DB927A9A}"/>
              </a:ext>
            </a:extLst>
          </p:cNvPr>
          <p:cNvSpPr/>
          <p:nvPr/>
        </p:nvSpPr>
        <p:spPr>
          <a:xfrm>
            <a:off x="6894286" y="4601029"/>
            <a:ext cx="4905828" cy="1016000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3600" dirty="0"/>
              <a:t>Caminhada</a:t>
            </a:r>
          </a:p>
        </p:txBody>
      </p:sp>
      <p:pic>
        <p:nvPicPr>
          <p:cNvPr id="4" name="Imagem 3" descr="Uma imagem com exterior, água, desporto aquático, desporto&#10;&#10;Descrição gerada automaticamente">
            <a:extLst>
              <a:ext uri="{FF2B5EF4-FFF2-40B4-BE49-F238E27FC236}">
                <a16:creationId xmlns:a16="http://schemas.microsoft.com/office/drawing/2014/main" id="{C428AF27-6EFB-AEAD-406A-E33C8B3F4B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6131" y="1999488"/>
            <a:ext cx="4344036" cy="3447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2210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 animBg="1"/>
      <p:bldP spid="10" grpId="0" animBg="1"/>
      <p:bldP spid="11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679622" y="828990"/>
            <a:ext cx="108739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Seleciona a atividade de lazer que podemos fazer num rio.</a:t>
            </a:r>
            <a:endParaRPr lang="x-none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9" name="Retângulo arredondado 10">
            <a:extLst>
              <a:ext uri="{FF2B5EF4-FFF2-40B4-BE49-F238E27FC236}">
                <a16:creationId xmlns:a16="http://schemas.microsoft.com/office/drawing/2014/main" id="{78A6671A-97FC-4B61-987E-8A1EC1CE013F}"/>
              </a:ext>
            </a:extLst>
          </p:cNvPr>
          <p:cNvSpPr/>
          <p:nvPr/>
        </p:nvSpPr>
        <p:spPr>
          <a:xfrm>
            <a:off x="6894286" y="3125288"/>
            <a:ext cx="4905828" cy="1016000"/>
          </a:xfrm>
          <a:prstGeom prst="roundRect">
            <a:avLst/>
          </a:prstGeom>
          <a:ln w="38100"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3600" dirty="0" err="1"/>
              <a:t>Paddle</a:t>
            </a:r>
            <a:endParaRPr lang="pt-PT" sz="3600" dirty="0"/>
          </a:p>
        </p:txBody>
      </p:sp>
      <p:sp>
        <p:nvSpPr>
          <p:cNvPr id="10" name="Retângulo arredondado 11">
            <a:extLst>
              <a:ext uri="{FF2B5EF4-FFF2-40B4-BE49-F238E27FC236}">
                <a16:creationId xmlns:a16="http://schemas.microsoft.com/office/drawing/2014/main" id="{47B07342-2C08-4712-8587-D68105F540B9}"/>
              </a:ext>
            </a:extLst>
          </p:cNvPr>
          <p:cNvSpPr/>
          <p:nvPr/>
        </p:nvSpPr>
        <p:spPr>
          <a:xfrm>
            <a:off x="6894286" y="1843690"/>
            <a:ext cx="4905828" cy="1016000"/>
          </a:xfrm>
          <a:prstGeom prst="round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3600" dirty="0">
                <a:solidFill>
                  <a:schemeClr val="bg1">
                    <a:lumMod val="75000"/>
                  </a:schemeClr>
                </a:solidFill>
              </a:rPr>
              <a:t>Montanhismo</a:t>
            </a:r>
          </a:p>
        </p:txBody>
      </p:sp>
      <p:sp>
        <p:nvSpPr>
          <p:cNvPr id="11" name="Retângulo arredondado 12">
            <a:extLst>
              <a:ext uri="{FF2B5EF4-FFF2-40B4-BE49-F238E27FC236}">
                <a16:creationId xmlns:a16="http://schemas.microsoft.com/office/drawing/2014/main" id="{ACA15D70-4648-46DC-88DA-EAE6DB927A9A}"/>
              </a:ext>
            </a:extLst>
          </p:cNvPr>
          <p:cNvSpPr/>
          <p:nvPr/>
        </p:nvSpPr>
        <p:spPr>
          <a:xfrm>
            <a:off x="6894286" y="4601029"/>
            <a:ext cx="4905828" cy="1016000"/>
          </a:xfrm>
          <a:prstGeom prst="round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3600" dirty="0">
                <a:solidFill>
                  <a:schemeClr val="bg1">
                    <a:lumMod val="75000"/>
                  </a:schemeClr>
                </a:solidFill>
              </a:rPr>
              <a:t>Caminhada</a:t>
            </a:r>
          </a:p>
        </p:txBody>
      </p:sp>
      <p:pic>
        <p:nvPicPr>
          <p:cNvPr id="8" name="Imagem 7" descr="Uma imagem com exterior, água, desporto aquático, desporto&#10;&#10;Descrição gerada automaticamente">
            <a:extLst>
              <a:ext uri="{FF2B5EF4-FFF2-40B4-BE49-F238E27FC236}">
                <a16:creationId xmlns:a16="http://schemas.microsoft.com/office/drawing/2014/main" id="{38D1F8F6-BE11-D40F-BCC8-5F8B2A1689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6131" y="1999488"/>
            <a:ext cx="4344036" cy="3447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62286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7294859-0C3C-0745-8113-7F0E23FB7572}"/>
              </a:ext>
            </a:extLst>
          </p:cNvPr>
          <p:cNvSpPr txBox="1"/>
          <p:nvPr/>
        </p:nvSpPr>
        <p:spPr>
          <a:xfrm>
            <a:off x="1145177" y="5060770"/>
            <a:ext cx="6877594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x-none" sz="4500" b="1" dirty="0">
                <a:solidFill>
                  <a:schemeClr val="bg1"/>
                </a:solidFill>
              </a:rPr>
              <a:t>Clothes and footwear</a:t>
            </a:r>
          </a:p>
        </p:txBody>
      </p:sp>
      <p:sp>
        <p:nvSpPr>
          <p:cNvPr id="9" name="Retângulo arredondado 10">
            <a:extLst>
              <a:ext uri="{FF2B5EF4-FFF2-40B4-BE49-F238E27FC236}">
                <a16:creationId xmlns:a16="http://schemas.microsoft.com/office/drawing/2014/main" id="{78A6671A-97FC-4B61-987E-8A1EC1CE013F}"/>
              </a:ext>
            </a:extLst>
          </p:cNvPr>
          <p:cNvSpPr/>
          <p:nvPr/>
        </p:nvSpPr>
        <p:spPr>
          <a:xfrm>
            <a:off x="4905632" y="3155603"/>
            <a:ext cx="6894482" cy="1016000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3600" dirty="0"/>
              <a:t>O maior rio inteiramente português é o rio Douro</a:t>
            </a:r>
          </a:p>
        </p:txBody>
      </p:sp>
      <p:sp>
        <p:nvSpPr>
          <p:cNvPr id="10" name="Retângulo arredondado 11">
            <a:extLst>
              <a:ext uri="{FF2B5EF4-FFF2-40B4-BE49-F238E27FC236}">
                <a16:creationId xmlns:a16="http://schemas.microsoft.com/office/drawing/2014/main" id="{47B07342-2C08-4712-8587-D68105F540B9}"/>
              </a:ext>
            </a:extLst>
          </p:cNvPr>
          <p:cNvSpPr/>
          <p:nvPr/>
        </p:nvSpPr>
        <p:spPr>
          <a:xfrm>
            <a:off x="4905632" y="1843690"/>
            <a:ext cx="6894482" cy="1016000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3600" dirty="0"/>
              <a:t>O maior rio inteiramente português é o rio Tejo</a:t>
            </a:r>
          </a:p>
        </p:txBody>
      </p:sp>
      <p:sp>
        <p:nvSpPr>
          <p:cNvPr id="11" name="Retângulo arredondado 12">
            <a:extLst>
              <a:ext uri="{FF2B5EF4-FFF2-40B4-BE49-F238E27FC236}">
                <a16:creationId xmlns:a16="http://schemas.microsoft.com/office/drawing/2014/main" id="{ACA15D70-4648-46DC-88DA-EAE6DB927A9A}"/>
              </a:ext>
            </a:extLst>
          </p:cNvPr>
          <p:cNvSpPr/>
          <p:nvPr/>
        </p:nvSpPr>
        <p:spPr>
          <a:xfrm>
            <a:off x="4905632" y="4601029"/>
            <a:ext cx="6894482" cy="1016000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3600" dirty="0"/>
              <a:t>O maior rio inteiramente português é o rio Mondego</a:t>
            </a: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1166674" y="1054872"/>
            <a:ext cx="97814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Assinala a frase que representa uma afirmação verdadeira.</a:t>
            </a:r>
            <a:endParaRPr lang="x-none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16" name="Imagem 15" descr="Uma imagem com texto, ClipArt&#10;&#10;Descrição gerada automaticamente">
            <a:extLst>
              <a:ext uri="{FF2B5EF4-FFF2-40B4-BE49-F238E27FC236}">
                <a16:creationId xmlns:a16="http://schemas.microsoft.com/office/drawing/2014/main" id="{137A4911-FD13-DBBB-770D-3F6E176F42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1078219" y="3660364"/>
            <a:ext cx="1298124" cy="1709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687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7294859-0C3C-0745-8113-7F0E23FB7572}"/>
              </a:ext>
            </a:extLst>
          </p:cNvPr>
          <p:cNvSpPr txBox="1"/>
          <p:nvPr/>
        </p:nvSpPr>
        <p:spPr>
          <a:xfrm>
            <a:off x="1145177" y="5060770"/>
            <a:ext cx="6877594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x-none" sz="4500" b="1" dirty="0">
                <a:solidFill>
                  <a:schemeClr val="bg1"/>
                </a:solidFill>
              </a:rPr>
              <a:t>Clothes and footwear</a:t>
            </a:r>
          </a:p>
        </p:txBody>
      </p:sp>
      <p:sp>
        <p:nvSpPr>
          <p:cNvPr id="9" name="Retângulo arredondado 10">
            <a:extLst>
              <a:ext uri="{FF2B5EF4-FFF2-40B4-BE49-F238E27FC236}">
                <a16:creationId xmlns:a16="http://schemas.microsoft.com/office/drawing/2014/main" id="{78A6671A-97FC-4B61-987E-8A1EC1CE013F}"/>
              </a:ext>
            </a:extLst>
          </p:cNvPr>
          <p:cNvSpPr/>
          <p:nvPr/>
        </p:nvSpPr>
        <p:spPr>
          <a:xfrm>
            <a:off x="4905632" y="3155603"/>
            <a:ext cx="6894482" cy="1016000"/>
          </a:xfrm>
          <a:prstGeom prst="round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3600" dirty="0">
                <a:solidFill>
                  <a:schemeClr val="bg1">
                    <a:lumMod val="75000"/>
                  </a:schemeClr>
                </a:solidFill>
              </a:rPr>
              <a:t>O maior rio inteiramente português é o rio Douro</a:t>
            </a:r>
          </a:p>
        </p:txBody>
      </p:sp>
      <p:sp>
        <p:nvSpPr>
          <p:cNvPr id="10" name="Retângulo arredondado 11">
            <a:extLst>
              <a:ext uri="{FF2B5EF4-FFF2-40B4-BE49-F238E27FC236}">
                <a16:creationId xmlns:a16="http://schemas.microsoft.com/office/drawing/2014/main" id="{47B07342-2C08-4712-8587-D68105F540B9}"/>
              </a:ext>
            </a:extLst>
          </p:cNvPr>
          <p:cNvSpPr/>
          <p:nvPr/>
        </p:nvSpPr>
        <p:spPr>
          <a:xfrm>
            <a:off x="4905632" y="1843690"/>
            <a:ext cx="6894482" cy="1016000"/>
          </a:xfrm>
          <a:prstGeom prst="round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3600" dirty="0">
                <a:solidFill>
                  <a:schemeClr val="bg1">
                    <a:lumMod val="75000"/>
                  </a:schemeClr>
                </a:solidFill>
              </a:rPr>
              <a:t>O maior rio inteiramente português é o rio Tejo</a:t>
            </a:r>
          </a:p>
        </p:txBody>
      </p:sp>
      <p:sp>
        <p:nvSpPr>
          <p:cNvPr id="11" name="Retângulo arredondado 12">
            <a:extLst>
              <a:ext uri="{FF2B5EF4-FFF2-40B4-BE49-F238E27FC236}">
                <a16:creationId xmlns:a16="http://schemas.microsoft.com/office/drawing/2014/main" id="{ACA15D70-4648-46DC-88DA-EAE6DB927A9A}"/>
              </a:ext>
            </a:extLst>
          </p:cNvPr>
          <p:cNvSpPr/>
          <p:nvPr/>
        </p:nvSpPr>
        <p:spPr>
          <a:xfrm>
            <a:off x="4905632" y="4601029"/>
            <a:ext cx="6894482" cy="1016000"/>
          </a:xfrm>
          <a:prstGeom prst="roundRect">
            <a:avLst/>
          </a:prstGeom>
          <a:ln w="38100"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3600" dirty="0"/>
              <a:t>O maior rio inteiramente português é o rio Mondego</a:t>
            </a: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1166674" y="1054872"/>
            <a:ext cx="97814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Assinala a frase que representa uma afirmação verdadeira.</a:t>
            </a:r>
            <a:endParaRPr lang="x-none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8" name="Imagem 7" descr="Uma imagem com texto, ClipArt&#10;&#10;Descrição gerada automaticamente">
            <a:extLst>
              <a:ext uri="{FF2B5EF4-FFF2-40B4-BE49-F238E27FC236}">
                <a16:creationId xmlns:a16="http://schemas.microsoft.com/office/drawing/2014/main" id="{39CC65E1-19E7-76B3-9931-259F55F4B8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1078219" y="3660364"/>
            <a:ext cx="1298124" cy="1709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042694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7294859-0C3C-0745-8113-7F0E23FB7572}"/>
              </a:ext>
            </a:extLst>
          </p:cNvPr>
          <p:cNvSpPr txBox="1"/>
          <p:nvPr/>
        </p:nvSpPr>
        <p:spPr>
          <a:xfrm>
            <a:off x="1145177" y="5060770"/>
            <a:ext cx="6877594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x-none" sz="4500" b="1" dirty="0">
                <a:solidFill>
                  <a:schemeClr val="bg1"/>
                </a:solidFill>
              </a:rPr>
              <a:t>Clothes and footwear</a:t>
            </a:r>
          </a:p>
        </p:txBody>
      </p:sp>
      <p:sp>
        <p:nvSpPr>
          <p:cNvPr id="9" name="Retângulo arredondado 10">
            <a:extLst>
              <a:ext uri="{FF2B5EF4-FFF2-40B4-BE49-F238E27FC236}">
                <a16:creationId xmlns:a16="http://schemas.microsoft.com/office/drawing/2014/main" id="{78A6671A-97FC-4B61-987E-8A1EC1CE013F}"/>
              </a:ext>
            </a:extLst>
          </p:cNvPr>
          <p:cNvSpPr/>
          <p:nvPr/>
        </p:nvSpPr>
        <p:spPr>
          <a:xfrm>
            <a:off x="2842054" y="2238394"/>
            <a:ext cx="8958060" cy="1016000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3600" dirty="0"/>
              <a:t>Nos arquipélagos não podemos encontrar rios.</a:t>
            </a:r>
          </a:p>
        </p:txBody>
      </p:sp>
      <p:sp>
        <p:nvSpPr>
          <p:cNvPr id="11" name="Retângulo arredondado 12">
            <a:extLst>
              <a:ext uri="{FF2B5EF4-FFF2-40B4-BE49-F238E27FC236}">
                <a16:creationId xmlns:a16="http://schemas.microsoft.com/office/drawing/2014/main" id="{ACA15D70-4648-46DC-88DA-EAE6DB927A9A}"/>
              </a:ext>
            </a:extLst>
          </p:cNvPr>
          <p:cNvSpPr/>
          <p:nvPr/>
        </p:nvSpPr>
        <p:spPr>
          <a:xfrm>
            <a:off x="2842054" y="3579751"/>
            <a:ext cx="8958060" cy="1016000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3600" dirty="0"/>
              <a:t>Nos arquipélagos podemos encontrar rios.</a:t>
            </a: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3863663" y="1221055"/>
            <a:ext cx="34391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Assinala a frase falsa.</a:t>
            </a:r>
            <a:endParaRPr lang="x-none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14" name="Imagem 13" descr="Uma imagem com ClipArt&#10;&#10;Descrição gerada automaticamente">
            <a:extLst>
              <a:ext uri="{FF2B5EF4-FFF2-40B4-BE49-F238E27FC236}">
                <a16:creationId xmlns:a16="http://schemas.microsoft.com/office/drawing/2014/main" id="{8C3785C9-E422-7707-7820-1CF9876876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2976" y="2593055"/>
            <a:ext cx="1038970" cy="1571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5984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1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7294859-0C3C-0745-8113-7F0E23FB7572}"/>
              </a:ext>
            </a:extLst>
          </p:cNvPr>
          <p:cNvSpPr txBox="1"/>
          <p:nvPr/>
        </p:nvSpPr>
        <p:spPr>
          <a:xfrm>
            <a:off x="1145177" y="5060770"/>
            <a:ext cx="6877594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x-none" sz="4500" b="1" dirty="0">
                <a:solidFill>
                  <a:schemeClr val="bg1"/>
                </a:solidFill>
              </a:rPr>
              <a:t>Clothes and footwear</a:t>
            </a:r>
          </a:p>
        </p:txBody>
      </p:sp>
      <p:sp>
        <p:nvSpPr>
          <p:cNvPr id="9" name="Retângulo arredondado 10">
            <a:extLst>
              <a:ext uri="{FF2B5EF4-FFF2-40B4-BE49-F238E27FC236}">
                <a16:creationId xmlns:a16="http://schemas.microsoft.com/office/drawing/2014/main" id="{78A6671A-97FC-4B61-987E-8A1EC1CE013F}"/>
              </a:ext>
            </a:extLst>
          </p:cNvPr>
          <p:cNvSpPr/>
          <p:nvPr/>
        </p:nvSpPr>
        <p:spPr>
          <a:xfrm>
            <a:off x="2842054" y="2238394"/>
            <a:ext cx="8958060" cy="1016000"/>
          </a:xfrm>
          <a:prstGeom prst="round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3600" dirty="0">
                <a:solidFill>
                  <a:schemeClr val="bg1">
                    <a:lumMod val="75000"/>
                  </a:schemeClr>
                </a:solidFill>
              </a:rPr>
              <a:t>Nos arquipélagos não podemos encontrar rios.</a:t>
            </a:r>
          </a:p>
        </p:txBody>
      </p:sp>
      <p:sp>
        <p:nvSpPr>
          <p:cNvPr id="11" name="Retângulo arredondado 12">
            <a:extLst>
              <a:ext uri="{FF2B5EF4-FFF2-40B4-BE49-F238E27FC236}">
                <a16:creationId xmlns:a16="http://schemas.microsoft.com/office/drawing/2014/main" id="{ACA15D70-4648-46DC-88DA-EAE6DB927A9A}"/>
              </a:ext>
            </a:extLst>
          </p:cNvPr>
          <p:cNvSpPr/>
          <p:nvPr/>
        </p:nvSpPr>
        <p:spPr>
          <a:xfrm>
            <a:off x="2842054" y="3579751"/>
            <a:ext cx="8958060" cy="1016000"/>
          </a:xfrm>
          <a:prstGeom prst="roundRect">
            <a:avLst/>
          </a:prstGeom>
          <a:ln w="38100"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3600" dirty="0"/>
              <a:t>Nos arquipélagos podemos encontrar rios.</a:t>
            </a: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3863663" y="1221055"/>
            <a:ext cx="34391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Assinala a frase falsa.</a:t>
            </a:r>
            <a:endParaRPr lang="x-none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7" name="Imagem 6" descr="Uma imagem com ClipArt&#10;&#10;Descrição gerada automaticamente">
            <a:extLst>
              <a:ext uri="{FF2B5EF4-FFF2-40B4-BE49-F238E27FC236}">
                <a16:creationId xmlns:a16="http://schemas.microsoft.com/office/drawing/2014/main" id="{22126F62-312B-69FC-14DE-90730AABAE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2976" y="2593055"/>
            <a:ext cx="1038970" cy="1571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2166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grass&#10;&#10;Description automatically generated">
            <a:extLst>
              <a:ext uri="{FF2B5EF4-FFF2-40B4-BE49-F238E27FC236}">
                <a16:creationId xmlns:a16="http://schemas.microsoft.com/office/drawing/2014/main" id="{6C638845-62D8-FF45-B520-C5875A8FBB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6781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B09DD15-E140-4988-8253-48CB73D4725C}"/>
              </a:ext>
            </a:extLst>
          </p:cNvPr>
          <p:cNvSpPr/>
          <p:nvPr/>
        </p:nvSpPr>
        <p:spPr>
          <a:xfrm>
            <a:off x="4445493" y="3030302"/>
            <a:ext cx="3771900" cy="927100"/>
          </a:xfrm>
          <a:prstGeom prst="roundRect">
            <a:avLst/>
          </a:prstGeom>
          <a:solidFill>
            <a:srgbClr val="6E3B0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4D753FDD-212E-4D55-B5AA-B825829B630E}"/>
              </a:ext>
            </a:extLst>
          </p:cNvPr>
          <p:cNvSpPr txBox="1"/>
          <p:nvPr/>
        </p:nvSpPr>
        <p:spPr>
          <a:xfrm>
            <a:off x="4281417" y="2966725"/>
            <a:ext cx="410005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6600" b="1" dirty="0">
                <a:solidFill>
                  <a:schemeClr val="bg1"/>
                </a:solidFill>
              </a:rPr>
              <a:t>Parabéns!</a:t>
            </a:r>
          </a:p>
        </p:txBody>
      </p:sp>
    </p:spTree>
    <p:extLst>
      <p:ext uri="{BB962C8B-B14F-4D97-AF65-F5344CB8AC3E}">
        <p14:creationId xmlns:p14="http://schemas.microsoft.com/office/powerpoint/2010/main" val="1380455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1337</TotalTime>
  <Words>562</Words>
  <Application>Microsoft Office PowerPoint</Application>
  <PresentationFormat>Ecrã Panorâmico</PresentationFormat>
  <Paragraphs>112</Paragraphs>
  <Slides>26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3</vt:i4>
      </vt:variant>
      <vt:variant>
        <vt:lpstr>Tema</vt:lpstr>
      </vt:variant>
      <vt:variant>
        <vt:i4>4</vt:i4>
      </vt:variant>
      <vt:variant>
        <vt:lpstr>Títulos dos diapositivos</vt:lpstr>
      </vt:variant>
      <vt:variant>
        <vt:i4>26</vt:i4>
      </vt:variant>
    </vt:vector>
  </HeadingPairs>
  <TitlesOfParts>
    <vt:vector size="33" baseType="lpstr">
      <vt:lpstr>Arial</vt:lpstr>
      <vt:lpstr>Calibri</vt:lpstr>
      <vt:lpstr>Calibri Light</vt:lpstr>
      <vt:lpstr>Office Theme</vt:lpstr>
      <vt:lpstr>Custom Design</vt:lpstr>
      <vt:lpstr>1_Custom Design</vt:lpstr>
      <vt:lpstr>2_Custom Design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Sara Silva</dc:creator>
  <cp:lastModifiedBy>Rita Nogueira</cp:lastModifiedBy>
  <cp:revision>105</cp:revision>
  <dcterms:created xsi:type="dcterms:W3CDTF">2022-03-21T17:19:57Z</dcterms:created>
  <dcterms:modified xsi:type="dcterms:W3CDTF">2022-10-17T13:29:29Z</dcterms:modified>
</cp:coreProperties>
</file>