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5" r:id="rId1"/>
    <p:sldMasterId id="2147483725" r:id="rId2"/>
    <p:sldMasterId id="2147483713" r:id="rId3"/>
  </p:sldMasterIdLst>
  <p:notesMasterIdLst>
    <p:notesMasterId r:id="rId44"/>
  </p:notesMasterIdLst>
  <p:handoutMasterIdLst>
    <p:handoutMasterId r:id="rId45"/>
  </p:handoutMasterIdLst>
  <p:sldIdLst>
    <p:sldId id="426" r:id="rId4"/>
    <p:sldId id="284" r:id="rId5"/>
    <p:sldId id="274" r:id="rId6"/>
    <p:sldId id="361" r:id="rId7"/>
    <p:sldId id="370" r:id="rId8"/>
    <p:sldId id="290" r:id="rId9"/>
    <p:sldId id="364" r:id="rId10"/>
    <p:sldId id="353" r:id="rId11"/>
    <p:sldId id="351" r:id="rId12"/>
    <p:sldId id="352" r:id="rId13"/>
    <p:sldId id="275" r:id="rId14"/>
    <p:sldId id="313" r:id="rId15"/>
    <p:sldId id="281" r:id="rId16"/>
    <p:sldId id="320" r:id="rId17"/>
    <p:sldId id="314" r:id="rId18"/>
    <p:sldId id="277" r:id="rId19"/>
    <p:sldId id="283" r:id="rId20"/>
    <p:sldId id="324" r:id="rId21"/>
    <p:sldId id="325" r:id="rId22"/>
    <p:sldId id="329" r:id="rId23"/>
    <p:sldId id="423" r:id="rId24"/>
    <p:sldId id="286" r:id="rId25"/>
    <p:sldId id="410" r:id="rId26"/>
    <p:sldId id="411" r:id="rId27"/>
    <p:sldId id="412" r:id="rId28"/>
    <p:sldId id="413" r:id="rId29"/>
    <p:sldId id="414" r:id="rId30"/>
    <p:sldId id="415" r:id="rId31"/>
    <p:sldId id="416" r:id="rId32"/>
    <p:sldId id="417" r:id="rId33"/>
    <p:sldId id="365" r:id="rId34"/>
    <p:sldId id="403" r:id="rId35"/>
    <p:sldId id="422" r:id="rId36"/>
    <p:sldId id="404" r:id="rId37"/>
    <p:sldId id="405" r:id="rId38"/>
    <p:sldId id="406" r:id="rId39"/>
    <p:sldId id="424" r:id="rId40"/>
    <p:sldId id="421" r:id="rId41"/>
    <p:sldId id="402" r:id="rId42"/>
    <p:sldId id="401" r:id="rId43"/>
  </p:sldIdLst>
  <p:sldSz cx="9906000" cy="6858000" type="A4"/>
  <p:notesSz cx="6797675" cy="9929813"/>
  <p:custDataLst>
    <p:tags r:id="rId46"/>
  </p:custDataLst>
  <p:defaultTextStyle>
    <a:defPPr>
      <a:defRPr lang="de-DE"/>
    </a:defPPr>
    <a:lvl1pPr algn="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DE0"/>
    <a:srgbClr val="6EC7ED"/>
    <a:srgbClr val="00577E"/>
    <a:srgbClr val="B5D9E9"/>
    <a:srgbClr val="B5D0E9"/>
    <a:srgbClr val="B0E1FF"/>
    <a:srgbClr val="93D6FF"/>
    <a:srgbClr val="0077AC"/>
    <a:srgbClr val="008DCC"/>
    <a:srgbClr val="009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2" autoAdjust="0"/>
    <p:restoredTop sz="92421" autoAdjust="0"/>
  </p:normalViewPr>
  <p:slideViewPr>
    <p:cSldViewPr>
      <p:cViewPr>
        <p:scale>
          <a:sx n="100" d="100"/>
          <a:sy n="100" d="100"/>
        </p:scale>
        <p:origin x="-1188" y="-180"/>
      </p:cViewPr>
      <p:guideLst>
        <p:guide orient="horz" pos="4319"/>
        <p:guide pos="6239"/>
      </p:guideLst>
    </p:cSldViewPr>
  </p:slideViewPr>
  <p:outlineViewPr>
    <p:cViewPr>
      <p:scale>
        <a:sx n="33" d="100"/>
        <a:sy n="33" d="100"/>
      </p:scale>
      <p:origin x="0" y="191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300" y="-7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3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algn="l" defTabSz="926207">
              <a:defRPr sz="1200" smtClean="0"/>
            </a:lvl1pPr>
          </a:lstStyle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269" y="3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defTabSz="926207">
              <a:defRPr sz="1200" smtClean="0"/>
            </a:lvl1pPr>
          </a:lstStyle>
          <a:p>
            <a:pPr>
              <a:defRPr/>
            </a:pPr>
            <a:fld id="{A875A858-C29C-4474-8225-4D490A780C0C}" type="datetime1">
              <a:rPr lang="pt-PT" smtClean="0"/>
              <a:t>12-01-2012</a:t>
            </a:fld>
            <a:endParaRPr lang="de-DE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32324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algn="l" defTabSz="926207">
              <a:defRPr sz="1200" smtClean="0"/>
            </a:lvl1pPr>
          </a:lstStyle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269" y="9432324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defTabSz="926207">
              <a:defRPr sz="1200" smtClean="0"/>
            </a:lvl1pPr>
          </a:lstStyle>
          <a:p>
            <a:pPr>
              <a:defRPr/>
            </a:pPr>
            <a:fld id="{A3D87A79-775C-4C80-9AC2-C2EBBF496ED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07752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3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algn="l" defTabSz="926207">
              <a:defRPr sz="1200" smtClean="0"/>
            </a:lvl1pPr>
          </a:lstStyle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69" y="3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>
            <a:lvl1pPr defTabSz="926207">
              <a:defRPr sz="1200" smtClean="0"/>
            </a:lvl1pPr>
          </a:lstStyle>
          <a:p>
            <a:pPr>
              <a:defRPr/>
            </a:pPr>
            <a:fld id="{104960A7-9DAD-42B8-84AE-2AADDC1927AF}" type="datetime1">
              <a:rPr lang="pt-PT" smtClean="0"/>
              <a:t>12-01-2012</a:t>
            </a:fld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2950"/>
            <a:ext cx="5373687" cy="3721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382" y="4716162"/>
            <a:ext cx="5061420" cy="4471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Textformatierung des Masters zu bearbeiten.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32324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algn="l" defTabSz="926207">
              <a:defRPr sz="1200" smtClean="0"/>
            </a:lvl1pPr>
          </a:lstStyle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69" y="9432324"/>
            <a:ext cx="2945406" cy="4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6" tIns="45927" rIns="91856" bIns="45927" numCol="1" anchor="b" anchorCtr="0" compatLnSpc="1">
            <a:prstTxWarp prst="textNoShape">
              <a:avLst/>
            </a:prstTxWarp>
          </a:bodyPr>
          <a:lstStyle>
            <a:lvl1pPr defTabSz="926207">
              <a:defRPr sz="1200" smtClean="0"/>
            </a:lvl1pPr>
          </a:lstStyle>
          <a:p>
            <a:pPr>
              <a:defRPr/>
            </a:pPr>
            <a:fld id="{1C63CE0F-2AF7-4CE7-AFC2-2D99B6CE07D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2587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pt-PT"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2008.10.23</a:t>
            </a:r>
            <a:endParaRPr lang="de-DE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C63CE0F-2AF7-4CE7-AFC2-2D99B6CE07D6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2658">
              <a:defRPr/>
            </a:pPr>
            <a:endParaRPr lang="pt-PT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4D913E2-D282-433A-8B18-406D5DCD95B8}" type="datetime1">
              <a:rPr lang="pt-PT" smtClean="0"/>
              <a:t>12-01-2012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C63CE0F-2AF7-4CE7-AFC2-2D99B6CE07D6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7" name="Marcador de Posição do Cabeçalho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1810"/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1810">
              <a:defRPr/>
            </a:pPr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1810">
              <a:defRPr/>
            </a:pPr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z="1100" dirty="0"/>
          </a:p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1810"/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20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1810"/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22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pt-PT" sz="1100" dirty="0">
              <a:solidFill>
                <a:srgbClr val="00AEEF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81581"/>
            <a:endParaRPr lang="pt-PT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endParaRPr lang="pt-PT" dirty="0">
              <a:solidFill>
                <a:srgbClr val="00AEEF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endParaRPr lang="pt-PT" b="1" dirty="0">
              <a:solidFill>
                <a:srgbClr val="00AEEF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29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5726-981F-4CAE-A2B9-50F8ECA87E80}" type="slidenum">
              <a:rPr lang="pt-PT" smtClean="0"/>
              <a:pPr/>
              <a:t>30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2658">
              <a:defRPr/>
            </a:pP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1CD2115-BDBF-42A2-9F7F-A842866FAC41}" type="datetime1">
              <a:rPr lang="pt-PT" smtClean="0"/>
              <a:t>12-01-2012</a:t>
            </a:fld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C63CE0F-2AF7-4CE7-AFC2-2D99B6CE07D6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7" name="Marcador de Posição do Cabeçalho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38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2950"/>
            <a:ext cx="5373687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6B6A1-1B70-489B-A10B-DF8755525C66}" type="slidenum">
              <a:rPr lang="pt-PT" smtClean="0"/>
              <a:pPr/>
              <a:t>39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6" name="Marcador de Posição do Cabeçalho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714375" y="742950"/>
            <a:ext cx="5370513" cy="3719513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smtClean="0"/>
              <a:t> 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01501926-1513-401C-B15A-57CFEB3599C9}" type="datetime1">
              <a:rPr lang="pt-PT" smtClean="0"/>
              <a:t>12-01-2012</a:t>
            </a:fld>
            <a:endParaRPr lang="de-DE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C63CE0F-2AF7-4CE7-AFC2-2D99B6CE07D6}" type="slidenum">
              <a:rPr lang="de-DE" smtClean="0"/>
              <a:pPr>
                <a:defRPr/>
              </a:pPr>
              <a:t>40</a:t>
            </a:fld>
            <a:endParaRPr lang="de-DE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Departamento de Dicionários - Porto Editora</a:t>
            </a:r>
            <a:endParaRPr lang="de-DE"/>
          </a:p>
        </p:txBody>
      </p:sp>
      <p:sp>
        <p:nvSpPr>
          <p:cNvPr id="7" name="Marcador de Posição do Cabeçalho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pt-PT" smtClean="0"/>
              <a:t>Workshop Novo Acordo Ortográfico</a:t>
            </a:r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488" y="3033723"/>
            <a:ext cx="9215502" cy="1109658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&lt;</a:t>
            </a:r>
            <a:r>
              <a:rPr lang="en-US" dirty="0" err="1" smtClean="0"/>
              <a:t>Título</a:t>
            </a:r>
            <a:r>
              <a:rPr lang="en-US" dirty="0" smtClean="0"/>
              <a:t>&gt;</a:t>
            </a:r>
            <a:endParaRPr lang="pt-PT" dirty="0"/>
          </a:p>
        </p:txBody>
      </p:sp>
      <p:sp>
        <p:nvSpPr>
          <p:cNvPr id="11" name="TextBox 10"/>
          <p:cNvSpPr txBox="1"/>
          <p:nvPr/>
        </p:nvSpPr>
        <p:spPr>
          <a:xfrm>
            <a:off x="7051557" y="44624"/>
            <a:ext cx="2797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 smtClean="0">
                <a:solidFill>
                  <a:schemeClr val="accent1"/>
                </a:solidFill>
                <a:latin typeface="Logos Std 2010" pitchFamily="50" charset="0"/>
              </a:rPr>
              <a:t>O</a:t>
            </a:r>
            <a:r>
              <a:rPr lang="pt-PT" sz="5400" dirty="0" smtClean="0">
                <a:latin typeface="Logos Std 2010" pitchFamily="50" charset="0"/>
              </a:rPr>
              <a:t>o</a:t>
            </a:r>
            <a:endParaRPr lang="pt-PT" sz="5400" dirty="0">
              <a:latin typeface="Logos Std 201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ED835A3-7C02-4555-BB25-FC98504A1E01}" type="slidenum">
              <a:rPr lang="pt-PT" smtClean="0"/>
              <a:pPr/>
              <a:t>‹#›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sz="8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35" y="1214422"/>
            <a:ext cx="9906000" cy="71438"/>
          </a:xfrm>
          <a:prstGeom prst="rect">
            <a:avLst/>
          </a:prstGeom>
          <a:solidFill>
            <a:schemeClr val="accent6">
              <a:lumMod val="65000"/>
              <a:lumOff val="35000"/>
            </a:schemeClr>
          </a:solidFill>
          <a:ln>
            <a:solidFill>
              <a:schemeClr val="accent6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0" y="1309923"/>
            <a:ext cx="9906000" cy="71438"/>
          </a:xfrm>
          <a:prstGeom prst="rect">
            <a:avLst/>
          </a:prstGeom>
          <a:solidFill>
            <a:schemeClr val="accent6">
              <a:lumMod val="75000"/>
              <a:lumOff val="25000"/>
            </a:schemeClr>
          </a:solidFill>
          <a:ln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27" y="0"/>
            <a:ext cx="6965205" cy="785818"/>
          </a:xfrm>
        </p:spPr>
        <p:txBody>
          <a:bodyPr>
            <a:noAutofit/>
          </a:bodyPr>
          <a:lstStyle>
            <a:lvl1pPr algn="l"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&lt;</a:t>
            </a:r>
            <a:r>
              <a:rPr lang="en-US" dirty="0" err="1" smtClean="0"/>
              <a:t>Título</a:t>
            </a:r>
            <a:r>
              <a:rPr lang="en-US" dirty="0" smtClean="0"/>
              <a:t>&gt;</a:t>
            </a:r>
            <a:endParaRPr lang="pt-PT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63832" y="806873"/>
            <a:ext cx="6905392" cy="357206"/>
          </a:xfrm>
          <a:prstGeom prst="rect">
            <a:avLst/>
          </a:prstGeom>
        </p:spPr>
        <p:txBody>
          <a:bodyPr/>
          <a:lstStyle>
            <a:lvl1pPr algn="l">
              <a:buNone/>
              <a:defRPr lang="en-US" sz="1800" kern="1200" dirty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SubTítulo</a:t>
            </a:r>
            <a:r>
              <a:rPr lang="en-US" dirty="0" smtClean="0"/>
              <a:t>&gt;</a:t>
            </a:r>
            <a:endParaRPr lang="pt-PT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051557" y="44624"/>
            <a:ext cx="2797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 smtClean="0">
                <a:solidFill>
                  <a:schemeClr val="accent1"/>
                </a:solidFill>
                <a:latin typeface="Logos Std 2010" pitchFamily="50" charset="0"/>
              </a:rPr>
              <a:t>O</a:t>
            </a:r>
            <a:r>
              <a:rPr lang="pt-PT" sz="5400" dirty="0" smtClean="0">
                <a:latin typeface="Logos Std 2010" pitchFamily="50" charset="0"/>
              </a:rPr>
              <a:t>o</a:t>
            </a:r>
            <a:endParaRPr lang="pt-PT" sz="5400" dirty="0">
              <a:latin typeface="Logos Std 201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6786" y="5214940"/>
            <a:ext cx="8420100" cy="928704"/>
          </a:xfrm>
        </p:spPr>
        <p:txBody>
          <a:bodyPr anchor="t"/>
          <a:lstStyle>
            <a:lvl1pPr algn="r">
              <a:defRPr sz="40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&lt;</a:t>
            </a: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Subsecção</a:t>
            </a:r>
            <a:r>
              <a:rPr lang="en-US" dirty="0" smtClean="0"/>
              <a:t>&gt;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6786" y="4214818"/>
            <a:ext cx="8420100" cy="1000121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2000" baseline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Título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Apresentação</a:t>
            </a:r>
            <a:r>
              <a:rPr lang="en-US" dirty="0" smtClean="0"/>
              <a:t>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3571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angle 8"/>
          <p:cNvSpPr/>
          <p:nvPr/>
        </p:nvSpPr>
        <p:spPr>
          <a:xfrm>
            <a:off x="0" y="3547813"/>
            <a:ext cx="9906000" cy="71438"/>
          </a:xfrm>
          <a:prstGeom prst="rect">
            <a:avLst/>
          </a:prstGeom>
          <a:solidFill>
            <a:schemeClr val="accent6">
              <a:lumMod val="65000"/>
              <a:lumOff val="35000"/>
            </a:schemeClr>
          </a:solidFill>
          <a:ln>
            <a:solidFill>
              <a:schemeClr val="accent6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-35" y="3643314"/>
            <a:ext cx="9906000" cy="71438"/>
          </a:xfrm>
          <a:prstGeom prst="rect">
            <a:avLst/>
          </a:prstGeom>
          <a:solidFill>
            <a:schemeClr val="accent6">
              <a:lumMod val="75000"/>
              <a:lumOff val="25000"/>
            </a:schemeClr>
          </a:solidFill>
          <a:ln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Box 10"/>
          <p:cNvSpPr txBox="1"/>
          <p:nvPr/>
        </p:nvSpPr>
        <p:spPr>
          <a:xfrm>
            <a:off x="595282" y="2571744"/>
            <a:ext cx="4333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dirty="0" smtClean="0">
                <a:solidFill>
                  <a:schemeClr val="tx2"/>
                </a:solidFill>
                <a:latin typeface="Logos Std 2010" pitchFamily="50" charset="0"/>
              </a:rPr>
              <a:t>O</a:t>
            </a:r>
            <a:r>
              <a:rPr lang="pt-PT" sz="4800" dirty="0" smtClean="0">
                <a:latin typeface="Logos Std 2010" pitchFamily="50" charset="0"/>
              </a:rPr>
              <a:t>o</a:t>
            </a:r>
            <a:endParaRPr lang="pt-PT" sz="4800" dirty="0">
              <a:latin typeface="Logos Std 201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953047" y="2329830"/>
            <a:ext cx="58326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dirty="0" smtClean="0">
                <a:solidFill>
                  <a:schemeClr val="accent1"/>
                </a:solidFill>
                <a:latin typeface="Logos Std 2010" pitchFamily="50" charset="0"/>
              </a:rPr>
              <a:t>O</a:t>
            </a:r>
            <a:r>
              <a:rPr lang="pt-PT" sz="8000" dirty="0" smtClean="0">
                <a:latin typeface="Logos Std 2010" pitchFamily="50" charset="0"/>
              </a:rPr>
              <a:t>o</a:t>
            </a:r>
            <a:endParaRPr lang="pt-PT" sz="8000" dirty="0">
              <a:latin typeface="Logos Std 2010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894D95B7-6DB1-4745-9F43-2219701652D7}" type="datetime1">
              <a:rPr lang="pt-PT" smtClean="0"/>
              <a:t>12-01-2012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84814-135E-41CE-8AC2-8857A43E805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FF3724C3-135F-432F-848A-FD2B619478D3}" type="datetime1">
              <a:rPr lang="pt-PT" smtClean="0"/>
              <a:t>12-01-2012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35C9-D53F-45E7-A734-56F90E09C2D0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ED835A3-7C02-4555-BB25-FC98504A1E01}" type="slidenum">
              <a:rPr lang="pt-PT" smtClean="0"/>
              <a:pPr/>
              <a:t>‹#›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n-US" sz="800" dirty="0" smtClean="0"/>
          </a:p>
        </p:txBody>
      </p:sp>
      <p:sp>
        <p:nvSpPr>
          <p:cNvPr id="9" name="Rectangle 8"/>
          <p:cNvSpPr/>
          <p:nvPr userDrawn="1"/>
        </p:nvSpPr>
        <p:spPr>
          <a:xfrm>
            <a:off x="35" y="1214422"/>
            <a:ext cx="9906000" cy="71438"/>
          </a:xfrm>
          <a:prstGeom prst="rect">
            <a:avLst/>
          </a:prstGeom>
          <a:solidFill>
            <a:schemeClr val="accent6">
              <a:lumMod val="65000"/>
              <a:lumOff val="35000"/>
            </a:schemeClr>
          </a:solidFill>
          <a:ln>
            <a:solidFill>
              <a:schemeClr val="accent6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0" y="1309923"/>
            <a:ext cx="9906000" cy="71438"/>
          </a:xfrm>
          <a:prstGeom prst="rect">
            <a:avLst/>
          </a:prstGeom>
          <a:solidFill>
            <a:schemeClr val="accent6">
              <a:lumMod val="75000"/>
              <a:lumOff val="25000"/>
            </a:schemeClr>
          </a:solidFill>
          <a:ln>
            <a:solidFill>
              <a:schemeClr val="accent6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969224" y="129406"/>
            <a:ext cx="2797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 smtClean="0">
                <a:solidFill>
                  <a:schemeClr val="accent1"/>
                </a:solidFill>
                <a:latin typeface="Logos Std 2010" pitchFamily="50" charset="0"/>
              </a:rPr>
              <a:t>O</a:t>
            </a:r>
            <a:r>
              <a:rPr lang="pt-PT" sz="5400" dirty="0" smtClean="0">
                <a:latin typeface="Logos Std 2010" pitchFamily="50" charset="0"/>
              </a:rPr>
              <a:t>o</a:t>
            </a:r>
            <a:endParaRPr lang="pt-PT" sz="5400" dirty="0">
              <a:latin typeface="Logos Std 201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07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00578C7B-AAD8-AA47-963F-B5F93A32BE02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A1AD2-2A02-0B4A-B619-6BB4BD5FE3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87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0C392-D64B-49FF-845D-E8729BAAC8F9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ABBF7-ECF8-4357-B963-5FC8E49E4378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BD79A-3A6A-45F5-96F1-D034AB5C5003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17F5-DD79-4172-AF5D-A1E36CBA3BBA}" type="datetime1">
              <a:rPr lang="pt-PT" smtClean="0"/>
              <a:t>12-01-2012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EA9D-9079-4FD7-937B-096AAE9A0FF8}" type="datetime1">
              <a:rPr lang="pt-PT" smtClean="0"/>
              <a:t>12-01-2012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DFDC3-B080-4C35-BC1A-EB5C3989A157}" type="datetime1">
              <a:rPr lang="pt-PT" smtClean="0"/>
              <a:t>12-01-2012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B89EC-948D-4F5E-9A23-012155564E98}" type="datetime1">
              <a:rPr lang="pt-PT" smtClean="0"/>
              <a:t>12-01-2012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77F-81C2-4D55-9AFC-F63E49881648}" type="datetime1">
              <a:rPr lang="pt-PT" smtClean="0"/>
              <a:t>12-01-2012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D9886-4655-4994-8D0A-72AB764FD0C0}" type="datetime1">
              <a:rPr lang="pt-PT" smtClean="0"/>
              <a:t>12-01-2012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DDDE8-510C-4B26-94D3-BECCEF967E97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C52B8-4DF7-4992-90CB-AEBB46268D2E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91C66-63F6-49CF-85D7-3F42402B85A9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D60BA-4620-4F8C-B482-EF1A927B98B5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0EE6-CB0A-49C8-BB50-A0C403B37C99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77EDB-B547-47DF-93B7-72F9613FAC05}" type="datetime1">
              <a:rPr lang="pt-PT" smtClean="0"/>
              <a:t>12-01-2012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ADAF1-726D-4EB0-8205-6B2763EE2D02}" type="datetime1">
              <a:rPr lang="pt-PT" smtClean="0"/>
              <a:t>12-01-2012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D4DA8-7309-422C-9FC6-D27F0733F44D}" type="datetime1">
              <a:rPr lang="pt-PT" smtClean="0"/>
              <a:t>12-01-2012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1455-3A80-4E4D-9367-CEFFB2171FBB}" type="datetime1">
              <a:rPr lang="pt-PT" smtClean="0"/>
              <a:t>12-01-2012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B75A0-4821-408B-B640-EE338DDF9B7D}" type="datetime1">
              <a:rPr lang="pt-PT" smtClean="0"/>
              <a:t>12-01-2012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3C657-7DED-4EB1-8C3B-4E5A01C92D68}" type="datetime1">
              <a:rPr lang="pt-PT" smtClean="0"/>
              <a:t>12-01-2012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27A7D-D9A8-4E1A-8938-4D5F8C419AE2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C1038-521F-4416-B33E-F4F6CC65B618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0381" y="648629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AED835A3-7C02-4555-BB25-FC98504A1E01}" type="slidenum">
              <a:rPr lang="pt-PT" smtClean="0"/>
              <a:pPr/>
              <a:t>‹#›</a:t>
            </a:fld>
            <a:endParaRPr lang="pt-PT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484687"/>
            <a:ext cx="6057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6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sz="8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37" r:id="rId6"/>
    <p:sldLayoutId id="2147483739" r:id="rId7"/>
    <p:sldLayoutId id="2147483740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B148-6E9E-4B0B-9B66-ECF1DFE33A3B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F3746-16D4-410E-9411-8DFCEE9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7ED41-9B9E-486B-BE04-9E4204E4D664}" type="datetime1">
              <a:rPr lang="pt-PT" smtClean="0"/>
              <a:t>12-01-2012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24B9C-C4C3-4FCD-A2B9-B4662F914A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toeditora.pt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toeditora.pt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rtoeditora.pt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fopedia.pt/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depdic@portoeditora.pt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AO_Alfa_fund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2373"/>
            <a:ext cx="9905999" cy="6942746"/>
          </a:xfrm>
          <a:prstGeom prst="rect">
            <a:avLst/>
          </a:prstGeom>
        </p:spPr>
      </p:pic>
      <p:sp>
        <p:nvSpPr>
          <p:cNvPr id="3" name="Text Placeholder 2"/>
          <p:cNvSpPr txBox="1">
            <a:spLocks/>
          </p:cNvSpPr>
          <p:nvPr/>
        </p:nvSpPr>
        <p:spPr>
          <a:xfrm>
            <a:off x="128465" y="6165304"/>
            <a:ext cx="5544616" cy="69269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PT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itchFamily="34" charset="0"/>
                <a:cs typeface="Calibri" pitchFamily="34" charset="0"/>
              </a:rPr>
              <a:t>Departamento de Dicionários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pt-PT" smtClean="0">
                <a:latin typeface="Calibri" pitchFamily="34" charset="0"/>
                <a:cs typeface="Calibri" pitchFamily="34" charset="0"/>
              </a:rPr>
              <a:t>Porto Editora</a:t>
            </a:r>
            <a:endParaRPr kumimoji="0" lang="pt-PT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1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1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1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1800" b="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rdia New" pitchFamily="34" charset="-34"/>
              <a:ea typeface="+mn-ea"/>
              <a:cs typeface="Cordia New" pitchFamily="34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6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35840" y="620688"/>
            <a:ext cx="6905392" cy="357206"/>
          </a:xfrm>
        </p:spPr>
        <p:txBody>
          <a:bodyPr>
            <a:noAutofit/>
          </a:bodyPr>
          <a:lstStyle/>
          <a:p>
            <a:r>
              <a:rPr lang="pt-PT" sz="2100" b="1" dirty="0" smtClean="0"/>
              <a:t>ÍNDICE</a:t>
            </a:r>
            <a:endParaRPr lang="pt-PT" sz="2100" b="1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48035" y="116632"/>
            <a:ext cx="6965205" cy="529654"/>
          </a:xfrm>
        </p:spPr>
        <p:txBody>
          <a:bodyPr>
            <a:normAutofit/>
          </a:bodyPr>
          <a:lstStyle/>
          <a:p>
            <a:r>
              <a:rPr lang="pt-P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ACORDO ORTOGRÁFICO</a:t>
            </a:r>
            <a:endParaRPr lang="pt-P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560512" y="2060848"/>
            <a:ext cx="892899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/>
            <a:r>
              <a:rPr lang="pt-PT" sz="2800" b="1" dirty="0" smtClean="0">
                <a:solidFill>
                  <a:srgbClr val="009DE0"/>
                </a:solidFill>
              </a:rPr>
              <a:t>1. </a:t>
            </a:r>
            <a:r>
              <a:rPr lang="pt-PT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REGRAS</a:t>
            </a:r>
            <a:endParaRPr lang="pt-PT" sz="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 algn="l">
              <a:buAutoNum type="arabicPeriod"/>
            </a:pPr>
            <a:endParaRPr lang="pt-PT" sz="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 algn="l"/>
            <a:r>
              <a:rPr lang="pt-PT" sz="200" b="1" dirty="0" smtClean="0">
                <a:solidFill>
                  <a:srgbClr val="009DE0"/>
                </a:solidFill>
              </a:rPr>
              <a:t/>
            </a:r>
            <a:br>
              <a:rPr lang="pt-PT" sz="200" b="1" dirty="0" smtClean="0">
                <a:solidFill>
                  <a:srgbClr val="009DE0"/>
                </a:solidFill>
              </a:rPr>
            </a:br>
            <a:r>
              <a:rPr lang="pt-PT" sz="200" b="1" dirty="0" smtClean="0">
                <a:solidFill>
                  <a:srgbClr val="009DE0"/>
                </a:solidFill>
              </a:rPr>
              <a:t>	</a:t>
            </a:r>
            <a:r>
              <a:rPr lang="pt-PT" b="1" dirty="0" smtClean="0">
                <a:solidFill>
                  <a:srgbClr val="0077AC"/>
                </a:solidFill>
              </a:rPr>
              <a:t>1.1. </a:t>
            </a:r>
            <a:r>
              <a:rPr lang="pt-PT" b="1" dirty="0" smtClean="0">
                <a:solidFill>
                  <a:srgbClr val="009DE0"/>
                </a:solidFill>
              </a:rPr>
              <a:t>Alfabeto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dirty="0" smtClean="0">
                <a:solidFill>
                  <a:srgbClr val="009DE0"/>
                </a:solidFill>
              </a:rPr>
              <a:t>	</a:t>
            </a:r>
            <a:r>
              <a:rPr lang="pt-PT" b="1" dirty="0" smtClean="0">
                <a:solidFill>
                  <a:srgbClr val="0077AC"/>
                </a:solidFill>
              </a:rPr>
              <a:t>1.2. </a:t>
            </a:r>
            <a:r>
              <a:rPr lang="pt-PT" b="1" dirty="0" smtClean="0">
                <a:solidFill>
                  <a:srgbClr val="009DE0"/>
                </a:solidFill>
              </a:rPr>
              <a:t>Consoantes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dirty="0" smtClean="0">
                <a:solidFill>
                  <a:srgbClr val="009DE0"/>
                </a:solidFill>
              </a:rPr>
              <a:t>	</a:t>
            </a:r>
            <a:r>
              <a:rPr lang="pt-PT" b="1" dirty="0" smtClean="0">
                <a:solidFill>
                  <a:srgbClr val="0077AC"/>
                </a:solidFill>
              </a:rPr>
              <a:t>1.3. </a:t>
            </a:r>
            <a:r>
              <a:rPr lang="pt-PT" b="1" dirty="0" smtClean="0">
                <a:solidFill>
                  <a:srgbClr val="009DE0"/>
                </a:solidFill>
              </a:rPr>
              <a:t>Acentuação gráfica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dirty="0" smtClean="0">
                <a:solidFill>
                  <a:srgbClr val="009DE0"/>
                </a:solidFill>
              </a:rPr>
              <a:t>	</a:t>
            </a:r>
            <a:r>
              <a:rPr lang="pt-PT" b="1" dirty="0" smtClean="0">
                <a:solidFill>
                  <a:srgbClr val="0077AC"/>
                </a:solidFill>
              </a:rPr>
              <a:t>1.4. </a:t>
            </a:r>
            <a:r>
              <a:rPr lang="pt-PT" b="1" dirty="0" smtClean="0">
                <a:solidFill>
                  <a:srgbClr val="009DE0"/>
                </a:solidFill>
              </a:rPr>
              <a:t>Maiúsculas e minúsculas 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dirty="0" smtClean="0">
                <a:solidFill>
                  <a:srgbClr val="009DE0"/>
                </a:solidFill>
              </a:rPr>
              <a:t>	</a:t>
            </a:r>
            <a:r>
              <a:rPr lang="pt-PT" b="1" dirty="0" smtClean="0">
                <a:solidFill>
                  <a:srgbClr val="0077AC"/>
                </a:solidFill>
              </a:rPr>
              <a:t>1.5. </a:t>
            </a:r>
            <a:r>
              <a:rPr lang="pt-PT" b="1" dirty="0" smtClean="0">
                <a:solidFill>
                  <a:srgbClr val="009DE0"/>
                </a:solidFill>
              </a:rPr>
              <a:t>Hífen 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dirty="0" smtClean="0">
                <a:solidFill>
                  <a:srgbClr val="009DE0"/>
                </a:solidFill>
              </a:rPr>
              <a:t>	</a:t>
            </a:r>
            <a:r>
              <a:rPr lang="pt-PT" b="1" dirty="0" smtClean="0">
                <a:solidFill>
                  <a:srgbClr val="0077AC"/>
                </a:solidFill>
              </a:rPr>
              <a:t>1.6. </a:t>
            </a:r>
            <a:r>
              <a:rPr lang="pt-PT" b="1" dirty="0" smtClean="0">
                <a:solidFill>
                  <a:srgbClr val="009DE0"/>
                </a:solidFill>
              </a:rPr>
              <a:t>Translineação</a:t>
            </a:r>
          </a:p>
          <a:p>
            <a:pPr marL="457200" indent="-457200" algn="l"/>
            <a:endParaRPr lang="pt-PT" b="1" dirty="0" smtClean="0">
              <a:solidFill>
                <a:srgbClr val="009DE0"/>
              </a:solidFill>
            </a:endParaRPr>
          </a:p>
          <a:p>
            <a:pPr marL="457200" indent="-457200" algn="l"/>
            <a:r>
              <a:rPr lang="pt-PT" sz="2800" b="1" dirty="0" smtClean="0">
                <a:solidFill>
                  <a:srgbClr val="009DE0"/>
                </a:solidFill>
              </a:rPr>
              <a:t>2. </a:t>
            </a:r>
            <a:r>
              <a:rPr lang="pt-PT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FERRAMENTAS E OBRAS DE REFERÊNCIA</a:t>
            </a:r>
            <a:endParaRPr lang="pt-PT" sz="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 algn="l"/>
            <a:endParaRPr lang="pt-PT" sz="200" b="1" dirty="0" smtClean="0">
              <a:solidFill>
                <a:srgbClr val="009DE0"/>
              </a:solidFill>
            </a:endParaRPr>
          </a:p>
          <a:p>
            <a:pPr marL="457200" indent="-457200" algn="l"/>
            <a:r>
              <a:rPr lang="pt-PT" sz="200" b="1" dirty="0" smtClean="0">
                <a:solidFill>
                  <a:srgbClr val="009DE0"/>
                </a:solidFill>
              </a:rPr>
              <a:t>		</a:t>
            </a:r>
            <a:r>
              <a:rPr lang="pt-PT" b="1" dirty="0" smtClean="0">
                <a:solidFill>
                  <a:srgbClr val="0077AC"/>
                </a:solidFill>
              </a:rPr>
              <a:t>2.1</a:t>
            </a:r>
            <a:r>
              <a:rPr lang="pt-PT" b="1" smtClean="0">
                <a:solidFill>
                  <a:srgbClr val="0077AC"/>
                </a:solidFill>
              </a:rPr>
              <a:t>.</a:t>
            </a:r>
            <a:r>
              <a:rPr lang="pt-PT" b="1" smtClean="0">
                <a:solidFill>
                  <a:srgbClr val="009DE0"/>
                </a:solidFill>
              </a:rPr>
              <a:t> Página do Acordo Ortográfico</a:t>
            </a:r>
          </a:p>
          <a:p>
            <a:pPr marL="457200" indent="-457200" algn="l"/>
            <a:r>
              <a:rPr lang="pt-PT" b="1" smtClean="0">
                <a:solidFill>
                  <a:srgbClr val="0077AC"/>
                </a:solidFill>
              </a:rPr>
              <a:t>		2.2.</a:t>
            </a:r>
            <a:r>
              <a:rPr lang="pt-PT" b="1" smtClean="0">
                <a:solidFill>
                  <a:srgbClr val="009DE0"/>
                </a:solidFill>
              </a:rPr>
              <a:t> </a:t>
            </a:r>
            <a:r>
              <a:rPr lang="pt-PT" b="1">
                <a:solidFill>
                  <a:srgbClr val="009DE0"/>
                </a:solidFill>
              </a:rPr>
              <a:t>Conversor </a:t>
            </a:r>
            <a:r>
              <a:rPr lang="pt-PT" b="1" dirty="0" smtClean="0">
                <a:solidFill>
                  <a:srgbClr val="009DE0"/>
                </a:solidFill>
              </a:rPr>
              <a:t>de texto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smtClean="0">
                <a:solidFill>
                  <a:srgbClr val="009DE0"/>
                </a:solidFill>
              </a:rPr>
              <a:t>	</a:t>
            </a:r>
            <a:r>
              <a:rPr lang="pt-PT" b="1" smtClean="0">
                <a:solidFill>
                  <a:srgbClr val="0077AC"/>
                </a:solidFill>
              </a:rPr>
              <a:t>2.3. </a:t>
            </a:r>
            <a:r>
              <a:rPr lang="pt-PT" b="1" dirty="0" smtClean="0">
                <a:solidFill>
                  <a:srgbClr val="009DE0"/>
                </a:solidFill>
              </a:rPr>
              <a:t>Conversor de ficheiros</a:t>
            </a:r>
            <a:br>
              <a:rPr lang="pt-PT" b="1" dirty="0" smtClean="0">
                <a:solidFill>
                  <a:srgbClr val="009DE0"/>
                </a:solidFill>
              </a:rPr>
            </a:br>
            <a:r>
              <a:rPr lang="pt-PT" b="1" smtClean="0">
                <a:solidFill>
                  <a:srgbClr val="009DE0"/>
                </a:solidFill>
              </a:rPr>
              <a:t>	</a:t>
            </a:r>
            <a:r>
              <a:rPr lang="pt-PT" b="1" smtClean="0">
                <a:solidFill>
                  <a:srgbClr val="0077AC"/>
                </a:solidFill>
              </a:rPr>
              <a:t>2.4.</a:t>
            </a:r>
            <a:r>
              <a:rPr lang="pt-PT" b="1" smtClean="0">
                <a:solidFill>
                  <a:srgbClr val="009DE0"/>
                </a:solidFill>
              </a:rPr>
              <a:t> </a:t>
            </a:r>
            <a:r>
              <a:rPr lang="pt-PT" b="1" dirty="0" smtClean="0">
                <a:solidFill>
                  <a:srgbClr val="009DE0"/>
                </a:solidFill>
              </a:rPr>
              <a:t>Obras de referência </a:t>
            </a:r>
            <a:endParaRPr lang="pt-P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5"/>
          <p:cNvSpPr/>
          <p:nvPr/>
        </p:nvSpPr>
        <p:spPr>
          <a:xfrm>
            <a:off x="632520" y="1844824"/>
            <a:ext cx="4608512" cy="792088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800" b="1" dirty="0" smtClean="0"/>
              <a:t>UNIFICAÇÃO DA ORTOGRAFIA</a:t>
            </a:r>
          </a:p>
          <a:p>
            <a:pPr algn="ctr"/>
            <a:r>
              <a:rPr lang="pt-PT" sz="1800" b="1" dirty="0" smtClean="0"/>
              <a:t>DA LÍNGUA PORTUGUESA</a:t>
            </a:r>
            <a:endParaRPr lang="pt-PT" sz="18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608137" y="3140968"/>
            <a:ext cx="4680520" cy="792088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800" b="1" dirty="0" smtClean="0"/>
              <a:t>ACORDO ORTOGRÁFICO DE 1990</a:t>
            </a:r>
            <a:endParaRPr lang="pt-PT" sz="1800" b="1" dirty="0"/>
          </a:p>
        </p:txBody>
      </p:sp>
      <p:sp>
        <p:nvSpPr>
          <p:cNvPr id="7" name="24-Point Star 6"/>
          <p:cNvSpPr/>
          <p:nvPr/>
        </p:nvSpPr>
        <p:spPr>
          <a:xfrm rot="470308">
            <a:off x="6027060" y="1591813"/>
            <a:ext cx="3421499" cy="2117823"/>
          </a:xfrm>
          <a:prstGeom prst="star24">
            <a:avLst>
              <a:gd name="adj" fmla="val 41956"/>
            </a:avLst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00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625955">
            <a:off x="6596476" y="2315788"/>
            <a:ext cx="2374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Unificação total? </a:t>
            </a:r>
            <a:r>
              <a:rPr lang="pt-PT" sz="1600" b="1" dirty="0" smtClean="0">
                <a:solidFill>
                  <a:schemeClr val="bg1"/>
                </a:solidFill>
              </a:rPr>
              <a:t>Missão impossível</a:t>
            </a:r>
            <a:r>
              <a:rPr lang="pt-PT" sz="1600" dirty="0" smtClean="0">
                <a:solidFill>
                  <a:schemeClr val="bg1"/>
                </a:solidFill>
              </a:rPr>
              <a:t>!</a:t>
            </a:r>
            <a:endParaRPr lang="pt-PT" sz="1600" dirty="0">
              <a:solidFill>
                <a:schemeClr val="bg1"/>
              </a:solidFill>
            </a:endParaRPr>
          </a:p>
        </p:txBody>
      </p:sp>
      <p:sp>
        <p:nvSpPr>
          <p:cNvPr id="10" name="24-Point Star 9"/>
          <p:cNvSpPr/>
          <p:nvPr/>
        </p:nvSpPr>
        <p:spPr>
          <a:xfrm>
            <a:off x="6110461" y="4365104"/>
            <a:ext cx="2952328" cy="2160240"/>
          </a:xfrm>
          <a:prstGeom prst="star24">
            <a:avLst>
              <a:gd name="adj" fmla="val 42539"/>
            </a:avLst>
          </a:prstGeom>
          <a:solidFill>
            <a:srgbClr val="0094D6"/>
          </a:solidFill>
          <a:ln w="2857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00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0242" y="4872990"/>
            <a:ext cx="1800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700" b="1" dirty="0" smtClean="0">
                <a:solidFill>
                  <a:schemeClr val="bg1"/>
                </a:solidFill>
              </a:rPr>
              <a:t>Uma redução significativa das diferenças ortográficas</a:t>
            </a:r>
            <a:r>
              <a:rPr lang="pt-PT" sz="1700" dirty="0" smtClean="0">
                <a:solidFill>
                  <a:schemeClr val="bg1"/>
                </a:solidFill>
              </a:rPr>
              <a:t>!</a:t>
            </a:r>
            <a:endParaRPr lang="pt-PT" sz="17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8601" y="3760465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2400" b="1" spc="-150" dirty="0" smtClean="0"/>
              <a:t>Mas há…</a:t>
            </a:r>
            <a:endParaRPr lang="pt-PT" sz="2400" b="1" spc="-150" dirty="0"/>
          </a:p>
        </p:txBody>
      </p:sp>
      <p:sp>
        <p:nvSpPr>
          <p:cNvPr id="13" name="TextBox 12"/>
          <p:cNvSpPr txBox="1"/>
          <p:nvPr/>
        </p:nvSpPr>
        <p:spPr>
          <a:xfrm>
            <a:off x="776536" y="4509120"/>
            <a:ext cx="4392488" cy="504056"/>
          </a:xfrm>
          <a:prstGeom prst="roundRect">
            <a:avLst/>
          </a:prstGeom>
          <a:solidFill>
            <a:srgbClr val="B5D9E9"/>
          </a:solidFill>
          <a:ln>
            <a:noFill/>
          </a:ln>
          <a:effectLst>
            <a:outerShdw blurRad="40000" dist="20000" dir="5400000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pt-PT" sz="1600" b="1" dirty="0" smtClean="0">
                <a:solidFill>
                  <a:srgbClr val="00577E"/>
                </a:solidFill>
              </a:rPr>
              <a:t>As alterações são apenas na escrita.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061" y="5200625"/>
            <a:ext cx="4392488" cy="864096"/>
          </a:xfrm>
          <a:prstGeom prst="roundRect">
            <a:avLst/>
          </a:prstGeom>
          <a:solidFill>
            <a:srgbClr val="B5D9E9"/>
          </a:solidFill>
          <a:ln>
            <a:noFill/>
          </a:ln>
          <a:effectLst>
            <a:outerShdw blurRad="40000" dist="20000" dir="5400000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pt-PT" sz="1500" b="1" dirty="0" smtClean="0">
                <a:solidFill>
                  <a:srgbClr val="00577E"/>
                </a:solidFill>
              </a:rPr>
              <a:t>Critério fonético:</a:t>
            </a:r>
          </a:p>
          <a:p>
            <a:pPr algn="ctr"/>
            <a:r>
              <a:rPr lang="pt-PT" sz="1500" b="1" dirty="0" smtClean="0">
                <a:solidFill>
                  <a:srgbClr val="00577E"/>
                </a:solidFill>
              </a:rPr>
              <a:t>o que não se pronuncia, não se escreve!</a:t>
            </a:r>
          </a:p>
        </p:txBody>
      </p:sp>
      <p:sp>
        <p:nvSpPr>
          <p:cNvPr id="17" name="Seta para baixo 16"/>
          <p:cNvSpPr/>
          <p:nvPr/>
        </p:nvSpPr>
        <p:spPr>
          <a:xfrm>
            <a:off x="2720752" y="2742828"/>
            <a:ext cx="288032" cy="288032"/>
          </a:xfrm>
          <a:prstGeom prst="downArrow">
            <a:avLst/>
          </a:prstGeom>
          <a:solidFill>
            <a:srgbClr val="0077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00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Placeholder 14"/>
          <p:cNvSpPr txBox="1">
            <a:spLocks/>
          </p:cNvSpPr>
          <p:nvPr/>
        </p:nvSpPr>
        <p:spPr>
          <a:xfrm>
            <a:off x="135840" y="623522"/>
            <a:ext cx="6905392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9DE0"/>
                </a:solidFill>
              </a:rPr>
              <a:t>INTRODUÇÃO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Title 3"/>
          <p:cNvSpPr txBox="1">
            <a:spLocks/>
          </p:cNvSpPr>
          <p:nvPr/>
        </p:nvSpPr>
        <p:spPr>
          <a:xfrm>
            <a:off x="148035" y="119466"/>
            <a:ext cx="6965205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3" name="Seta para baixo 16"/>
          <p:cNvSpPr/>
          <p:nvPr/>
        </p:nvSpPr>
        <p:spPr>
          <a:xfrm>
            <a:off x="2720752" y="4077072"/>
            <a:ext cx="288032" cy="288032"/>
          </a:xfrm>
          <a:prstGeom prst="downArrow">
            <a:avLst/>
          </a:prstGeom>
          <a:solidFill>
            <a:srgbClr val="0077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00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1" animBg="1"/>
      <p:bldP spid="10" grpId="1" animBg="1"/>
      <p:bldP spid="11" grpId="0"/>
      <p:bldP spid="12" grpId="1"/>
      <p:bldP spid="13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8985448" y="4437112"/>
            <a:ext cx="57606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96" y="1988840"/>
            <a:ext cx="9143494" cy="3024336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pt-PT" sz="5400" b="1" dirty="0" smtClean="0">
                <a:solidFill>
                  <a:srgbClr val="009DE0"/>
                </a:solidFill>
              </a:rPr>
              <a:t/>
            </a:r>
            <a:br>
              <a:rPr lang="pt-PT" sz="5400" b="1" dirty="0" smtClean="0">
                <a:solidFill>
                  <a:srgbClr val="009DE0"/>
                </a:solidFill>
              </a:rPr>
            </a:br>
            <a:r>
              <a:rPr lang="pt-PT" sz="5600" b="1" dirty="0" smtClean="0">
                <a:solidFill>
                  <a:schemeClr val="bg2">
                    <a:lumMod val="25000"/>
                  </a:schemeClr>
                </a:solidFill>
              </a:rPr>
              <a:t>1. </a:t>
            </a:r>
            <a:r>
              <a:rPr lang="pt-PT" sz="5600" b="1" dirty="0" smtClean="0">
                <a:solidFill>
                  <a:srgbClr val="009DE0"/>
                </a:solidFill>
              </a:rPr>
              <a:t>REGRAS</a:t>
            </a:r>
            <a:br>
              <a:rPr lang="pt-PT" sz="5600" b="1" dirty="0" smtClean="0">
                <a:solidFill>
                  <a:srgbClr val="009DE0"/>
                </a:solidFill>
              </a:rPr>
            </a:br>
            <a:r>
              <a:rPr lang="pt-PT" sz="2200" b="1" dirty="0" smtClean="0">
                <a:solidFill>
                  <a:srgbClr val="009DE0"/>
                </a:solidFill>
              </a:rPr>
              <a:t>	</a:t>
            </a:r>
            <a:br>
              <a:rPr lang="pt-PT" sz="2200" b="1" dirty="0" smtClean="0">
                <a:solidFill>
                  <a:srgbClr val="009DE0"/>
                </a:solidFill>
              </a:rPr>
            </a:br>
            <a:r>
              <a:rPr lang="pt-PT" sz="2200" b="1" dirty="0" smtClean="0">
                <a:solidFill>
                  <a:srgbClr val="009DE0"/>
                </a:solidFill>
              </a:rPr>
              <a:t>	</a:t>
            </a:r>
            <a:br>
              <a:rPr lang="pt-PT" sz="2200" b="1" dirty="0" smtClean="0">
                <a:solidFill>
                  <a:srgbClr val="009DE0"/>
                </a:solidFill>
              </a:rPr>
            </a:br>
            <a:r>
              <a:rPr lang="pt-PT" sz="2200" b="1" dirty="0" smtClean="0">
                <a:solidFill>
                  <a:srgbClr val="009DE0"/>
                </a:solidFill>
              </a:rPr>
              <a:t/>
            </a:r>
            <a:br>
              <a:rPr lang="pt-PT" sz="2200" b="1" dirty="0" smtClean="0">
                <a:solidFill>
                  <a:srgbClr val="009DE0"/>
                </a:solidFill>
              </a:rPr>
            </a:br>
            <a:endParaRPr lang="pt-PT" sz="2200" b="1" dirty="0">
              <a:solidFill>
                <a:srgbClr val="009DE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6496" y="6237312"/>
            <a:ext cx="5507553" cy="620688"/>
          </a:xfrm>
          <a:prstGeom prst="rect">
            <a:avLst/>
          </a:prstGeom>
        </p:spPr>
        <p:txBody>
          <a:bodyPr/>
          <a:lstStyle/>
          <a:p>
            <a:endParaRPr lang="pt-PT" b="1" dirty="0" smtClean="0"/>
          </a:p>
          <a:p>
            <a:pPr>
              <a:buNone/>
            </a:pPr>
            <a:endParaRPr lang="pt-PT" b="1" dirty="0"/>
          </a:p>
          <a:p>
            <a:endParaRPr lang="pt-PT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5"/>
          <p:cNvSpPr/>
          <p:nvPr/>
        </p:nvSpPr>
        <p:spPr>
          <a:xfrm>
            <a:off x="992560" y="1772816"/>
            <a:ext cx="3384377" cy="1440160"/>
          </a:xfrm>
          <a:prstGeom prst="roundRect">
            <a:avLst/>
          </a:prstGeom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</a:rPr>
              <a:t>1.1. </a:t>
            </a:r>
            <a:r>
              <a:rPr lang="pt-PT" sz="1600" b="1" dirty="0" smtClean="0"/>
              <a:t>ALFABETO</a:t>
            </a:r>
          </a:p>
          <a:p>
            <a:pPr algn="ctr"/>
            <a:r>
              <a:rPr lang="pt-PT" sz="1600" b="1" dirty="0" smtClean="0"/>
              <a:t>(ganha 3 letras)</a:t>
            </a:r>
            <a:endParaRPr lang="pt-PT" sz="1600" b="1" dirty="0"/>
          </a:p>
        </p:txBody>
      </p:sp>
      <p:sp>
        <p:nvSpPr>
          <p:cNvPr id="7" name="Snip Diagonal Corner Rectangle 14"/>
          <p:cNvSpPr/>
          <p:nvPr/>
        </p:nvSpPr>
        <p:spPr>
          <a:xfrm>
            <a:off x="992560" y="3356992"/>
            <a:ext cx="3384377" cy="144016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/>
              <a:t>1.2. CONSOANTES</a:t>
            </a:r>
          </a:p>
          <a:p>
            <a:pPr algn="ctr"/>
            <a:r>
              <a:rPr lang="pt-PT" sz="1600" b="1" dirty="0" smtClean="0"/>
              <a:t>(eliminação das consoantes </a:t>
            </a:r>
            <a:r>
              <a:rPr lang="pt-PT" sz="1600" b="1" i="1" dirty="0" smtClean="0"/>
              <a:t>c</a:t>
            </a:r>
            <a:r>
              <a:rPr lang="pt-PT" sz="1600" b="1" dirty="0" smtClean="0"/>
              <a:t> e </a:t>
            </a:r>
            <a:r>
              <a:rPr lang="pt-PT" sz="1600" b="1" i="1" dirty="0" smtClean="0"/>
              <a:t>p</a:t>
            </a:r>
            <a:r>
              <a:rPr lang="pt-PT" sz="1600" b="1" dirty="0" smtClean="0"/>
              <a:t> mudas </a:t>
            </a:r>
            <a:r>
              <a:rPr lang="pt-PT" sz="1600" b="1" smtClean="0"/>
              <a:t>e proliferação de </a:t>
            </a:r>
            <a:r>
              <a:rPr lang="pt-PT" sz="1600" b="1" dirty="0" smtClean="0"/>
              <a:t>grafias duplas)</a:t>
            </a:r>
            <a:endParaRPr lang="pt-PT" sz="1600" b="1" dirty="0"/>
          </a:p>
        </p:txBody>
      </p:sp>
      <p:sp>
        <p:nvSpPr>
          <p:cNvPr id="8" name="Snip Diagonal Corner Rectangle 17"/>
          <p:cNvSpPr/>
          <p:nvPr/>
        </p:nvSpPr>
        <p:spPr>
          <a:xfrm>
            <a:off x="992560" y="4941168"/>
            <a:ext cx="3384377" cy="144016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/>
              <a:t>1.3. ACENTUAÇÃO GRÁFICA (regras de palavras graves e acentos diferenciais)</a:t>
            </a:r>
            <a:endParaRPr lang="pt-PT" sz="1600" b="1" dirty="0"/>
          </a:p>
        </p:txBody>
      </p:sp>
      <p:sp>
        <p:nvSpPr>
          <p:cNvPr id="10" name="Snip Diagonal Corner Rectangle 5"/>
          <p:cNvSpPr/>
          <p:nvPr/>
        </p:nvSpPr>
        <p:spPr>
          <a:xfrm>
            <a:off x="5169024" y="1772816"/>
            <a:ext cx="3384377" cy="144016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/>
              <a:t>1.4. MAIÚSCULAS E MINÚSCULAS</a:t>
            </a:r>
          </a:p>
          <a:p>
            <a:pPr algn="ctr"/>
            <a:r>
              <a:rPr lang="pt-PT" sz="1600" b="1" dirty="0" smtClean="0"/>
              <a:t>(redução do uso da maiúscula inicial)</a:t>
            </a:r>
            <a:endParaRPr lang="pt-PT" sz="1600" b="1" dirty="0"/>
          </a:p>
        </p:txBody>
      </p:sp>
      <p:sp>
        <p:nvSpPr>
          <p:cNvPr id="11" name="Snip Diagonal Corner Rectangle 5"/>
          <p:cNvSpPr/>
          <p:nvPr/>
        </p:nvSpPr>
        <p:spPr>
          <a:xfrm>
            <a:off x="5169023" y="3356992"/>
            <a:ext cx="3384377" cy="144016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/>
              <a:t>1.5. HÍFEN</a:t>
            </a:r>
          </a:p>
          <a:p>
            <a:pPr algn="ctr"/>
            <a:r>
              <a:rPr lang="pt-PT" sz="1600" b="1" dirty="0" smtClean="0"/>
              <a:t>(simplificação do uso do hífen)</a:t>
            </a:r>
          </a:p>
        </p:txBody>
      </p:sp>
      <p:sp>
        <p:nvSpPr>
          <p:cNvPr id="13" name="Snip Diagonal Corner Rectangle 5"/>
          <p:cNvSpPr/>
          <p:nvPr/>
        </p:nvSpPr>
        <p:spPr>
          <a:xfrm>
            <a:off x="5169023" y="4941168"/>
            <a:ext cx="3384377" cy="144016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b="1" dirty="0" smtClean="0"/>
              <a:t>1.6. TRANSLINEAÇÃO (obrigatoriedade da repetição do hífen na linha seguinte)</a:t>
            </a:r>
            <a:endParaRPr lang="pt-PT" sz="1600" b="1" dirty="0"/>
          </a:p>
        </p:txBody>
      </p:sp>
      <p:sp>
        <p:nvSpPr>
          <p:cNvPr id="12" name="Text Placeholder 14"/>
          <p:cNvSpPr txBox="1">
            <a:spLocks/>
          </p:cNvSpPr>
          <p:nvPr/>
        </p:nvSpPr>
        <p:spPr>
          <a:xfrm>
            <a:off x="135840" y="620688"/>
            <a:ext cx="6905392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TÓPICOS DAS ALTERAÇÕES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148035" y="116632"/>
            <a:ext cx="6965205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88504" y="1883376"/>
            <a:ext cx="9251412" cy="514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sz="2200" b="1" dirty="0" smtClean="0"/>
              <a:t>O alfabeto </a:t>
            </a:r>
            <a:r>
              <a:rPr lang="es-ES" sz="2200" b="1" dirty="0" err="1" smtClean="0"/>
              <a:t>português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ganhou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mais</a:t>
            </a:r>
            <a:r>
              <a:rPr lang="es-ES" sz="2200" b="1" dirty="0" smtClean="0"/>
              <a:t> </a:t>
            </a:r>
            <a:r>
              <a:rPr lang="es-ES" sz="2200" b="1" dirty="0" err="1" smtClean="0"/>
              <a:t>três</a:t>
            </a:r>
            <a:r>
              <a:rPr lang="es-ES" sz="2200" b="1" dirty="0" smtClean="0"/>
              <a:t> letras:</a:t>
            </a:r>
            <a:endParaRPr lang="es-ES" sz="500" b="1" dirty="0" smtClean="0"/>
          </a:p>
          <a:p>
            <a:pPr algn="l"/>
            <a:endParaRPr lang="es-ES" sz="500" b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es-ES" sz="500" b="1" dirty="0" smtClean="0">
                <a:solidFill>
                  <a:srgbClr val="009DE0"/>
                </a:solidFill>
              </a:rPr>
              <a:t>	</a:t>
            </a:r>
            <a:r>
              <a:rPr lang="es-ES" sz="2200" b="1" dirty="0" smtClean="0">
                <a:solidFill>
                  <a:srgbClr val="009DE0"/>
                </a:solidFill>
              </a:rPr>
              <a:t>K</a:t>
            </a:r>
            <a:r>
              <a:rPr lang="es-ES" sz="2200" dirty="0" smtClean="0"/>
              <a:t> (</a:t>
            </a:r>
            <a:r>
              <a:rPr lang="es-ES" sz="2200" dirty="0" smtClean="0">
                <a:solidFill>
                  <a:srgbClr val="009DE0"/>
                </a:solidFill>
              </a:rPr>
              <a:t>capa</a:t>
            </a:r>
            <a:r>
              <a:rPr lang="es-ES" sz="2200" dirty="0" smtClean="0"/>
              <a:t>)</a:t>
            </a:r>
          </a:p>
          <a:p>
            <a:pPr algn="l">
              <a:lnSpc>
                <a:spcPct val="110000"/>
              </a:lnSpc>
            </a:pPr>
            <a:r>
              <a:rPr lang="es-ES" sz="2200" b="1" dirty="0" smtClean="0">
                <a:solidFill>
                  <a:srgbClr val="009DE0"/>
                </a:solidFill>
              </a:rPr>
              <a:t>	W</a:t>
            </a:r>
            <a:r>
              <a:rPr lang="es-ES" sz="2200" dirty="0" smtClean="0"/>
              <a:t> (</a:t>
            </a:r>
            <a:r>
              <a:rPr lang="es-ES" sz="2200" smtClean="0">
                <a:solidFill>
                  <a:srgbClr val="009DE0"/>
                </a:solidFill>
              </a:rPr>
              <a:t>dâblio</a:t>
            </a:r>
            <a:r>
              <a:rPr lang="es-ES" sz="2200" smtClean="0"/>
              <a:t> </a:t>
            </a:r>
            <a:r>
              <a:rPr lang="es-ES" sz="2200" dirty="0" err="1" smtClean="0"/>
              <a:t>ou</a:t>
            </a:r>
            <a:r>
              <a:rPr lang="es-ES" sz="2200" dirty="0" smtClean="0"/>
              <a:t> </a:t>
            </a:r>
            <a:r>
              <a:rPr lang="es-ES" sz="2200" dirty="0" smtClean="0">
                <a:solidFill>
                  <a:srgbClr val="009DE0"/>
                </a:solidFill>
              </a:rPr>
              <a:t>duplo </a:t>
            </a:r>
            <a:r>
              <a:rPr lang="es-ES" sz="2200" dirty="0" err="1" smtClean="0">
                <a:solidFill>
                  <a:srgbClr val="009DE0"/>
                </a:solidFill>
              </a:rPr>
              <a:t>vê</a:t>
            </a:r>
            <a:r>
              <a:rPr lang="es-ES" sz="2200" dirty="0" smtClean="0"/>
              <a:t>) </a:t>
            </a:r>
          </a:p>
          <a:p>
            <a:pPr algn="l">
              <a:lnSpc>
                <a:spcPct val="110000"/>
              </a:lnSpc>
            </a:pPr>
            <a:r>
              <a:rPr lang="es-ES" sz="2200" b="1" dirty="0" smtClean="0">
                <a:solidFill>
                  <a:srgbClr val="009DE0"/>
                </a:solidFill>
              </a:rPr>
              <a:t>	Y</a:t>
            </a:r>
            <a:r>
              <a:rPr lang="es-ES" sz="2200" dirty="0" smtClean="0"/>
              <a:t> (</a:t>
            </a:r>
            <a:r>
              <a:rPr lang="es-ES" sz="2200" dirty="0" smtClean="0">
                <a:solidFill>
                  <a:srgbClr val="009DE0"/>
                </a:solidFill>
              </a:rPr>
              <a:t>ípsilon</a:t>
            </a:r>
            <a:r>
              <a:rPr lang="es-ES" sz="2200" dirty="0" smtClean="0"/>
              <a:t> </a:t>
            </a:r>
            <a:r>
              <a:rPr lang="es-ES" sz="2200" dirty="0" err="1" smtClean="0"/>
              <a:t>ou</a:t>
            </a:r>
            <a:r>
              <a:rPr lang="es-ES" sz="2200" dirty="0" smtClean="0"/>
              <a:t> </a:t>
            </a:r>
            <a:r>
              <a:rPr lang="es-ES" sz="2200" dirty="0" smtClean="0">
                <a:solidFill>
                  <a:srgbClr val="009DE0"/>
                </a:solidFill>
              </a:rPr>
              <a:t>i </a:t>
            </a:r>
            <a:r>
              <a:rPr lang="es-ES" sz="2200" dirty="0" err="1" smtClean="0">
                <a:solidFill>
                  <a:srgbClr val="009DE0"/>
                </a:solidFill>
              </a:rPr>
              <a:t>grego</a:t>
            </a:r>
            <a:r>
              <a:rPr lang="es-ES" sz="2200" dirty="0" smtClean="0"/>
              <a:t>)</a:t>
            </a:r>
          </a:p>
          <a:p>
            <a:pPr algn="l"/>
            <a:endParaRPr lang="es-ES" sz="2200" dirty="0" smtClean="0"/>
          </a:p>
          <a:p>
            <a:pPr algn="l"/>
            <a:endParaRPr lang="es-ES" sz="2200" dirty="0" smtClean="0"/>
          </a:p>
          <a:p>
            <a:pPr indent="180975" algn="l">
              <a:lnSpc>
                <a:spcPct val="110000"/>
              </a:lnSpc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Antropónimos originários de línguas estrangeiras e seus derivados:</a:t>
            </a:r>
          </a:p>
          <a:p>
            <a:pPr marL="0" lvl="1" indent="180975" algn="l">
              <a:lnSpc>
                <a:spcPct val="110000"/>
              </a:lnSpc>
              <a:buClr>
                <a:srgbClr val="009DE0"/>
              </a:buClr>
            </a:pPr>
            <a:r>
              <a:rPr lang="pt-PT" sz="2200" i="1" dirty="0" smtClean="0">
                <a:solidFill>
                  <a:srgbClr val="009DE0"/>
                </a:solidFill>
              </a:rPr>
              <a:t>	Kant, kantiano</a:t>
            </a:r>
          </a:p>
          <a:p>
            <a:pPr lvl="1" algn="l">
              <a:lnSpc>
                <a:spcPct val="110000"/>
              </a:lnSpc>
              <a:buClr>
                <a:srgbClr val="009DE0"/>
              </a:buClr>
            </a:pPr>
            <a:endParaRPr lang="pt-PT" sz="2200" i="1" dirty="0" smtClean="0">
              <a:solidFill>
                <a:srgbClr val="009DE0"/>
              </a:solidFill>
            </a:endParaRPr>
          </a:p>
          <a:p>
            <a:pPr indent="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Siglas, símbolos e unidades de medida usadas internacionalmente:</a:t>
            </a:r>
          </a:p>
          <a:p>
            <a:pPr indent="266700" algn="l">
              <a:lnSpc>
                <a:spcPct val="110000"/>
              </a:lnSpc>
              <a:buClr>
                <a:srgbClr val="009DE0"/>
              </a:buClr>
            </a:pPr>
            <a:r>
              <a:rPr lang="pt-PT" sz="2200" i="1" dirty="0" smtClean="0">
                <a:solidFill>
                  <a:srgbClr val="009DE0"/>
                </a:solidFill>
              </a:rPr>
              <a:t>	WWW, yd, watt</a:t>
            </a:r>
            <a:endParaRPr lang="pt-PT" sz="2200" i="1" dirty="0" smtClean="0"/>
          </a:p>
          <a:p>
            <a:pPr algn="l"/>
            <a:endParaRPr lang="pt-PT" sz="2200" i="1" dirty="0" smtClean="0"/>
          </a:p>
          <a:p>
            <a:pPr algn="l"/>
            <a:endParaRPr lang="es-ES" sz="2200" dirty="0" smtClean="0"/>
          </a:p>
          <a:p>
            <a:pPr algn="l"/>
            <a:endParaRPr lang="pt-PT" sz="2200" i="1" dirty="0" smtClean="0"/>
          </a:p>
        </p:txBody>
      </p:sp>
      <p:sp>
        <p:nvSpPr>
          <p:cNvPr id="6" name="Text Placeholder 14"/>
          <p:cNvSpPr txBox="1">
            <a:spLocks/>
          </p:cNvSpPr>
          <p:nvPr/>
        </p:nvSpPr>
        <p:spPr>
          <a:xfrm>
            <a:off x="135840" y="623522"/>
            <a:ext cx="2440896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1.1. </a:t>
            </a: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ALFABETO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035" y="119466"/>
            <a:ext cx="6965205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78499" y="1953701"/>
            <a:ext cx="9251412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Topónimos originários de línguas estrangeiras e seus derivados:</a:t>
            </a:r>
          </a:p>
          <a:p>
            <a:pPr algn="l">
              <a:buClr>
                <a:srgbClr val="009DE0"/>
              </a:buClr>
            </a:pPr>
            <a:r>
              <a:rPr lang="pt-PT" sz="2200" i="1" dirty="0" smtClean="0">
                <a:solidFill>
                  <a:srgbClr val="009DE0"/>
                </a:solidFill>
              </a:rPr>
              <a:t>	</a:t>
            </a:r>
            <a:r>
              <a:rPr lang="pt-PT" sz="2200" i="1" dirty="0" err="1" smtClean="0">
                <a:solidFill>
                  <a:srgbClr val="009DE0"/>
                </a:solidFill>
              </a:rPr>
              <a:t>washingtoniano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dirty="0" smtClean="0"/>
              <a:t>(de</a:t>
            </a:r>
            <a:r>
              <a:rPr lang="pt-PT" sz="2200" i="1" dirty="0" smtClean="0"/>
              <a:t> </a:t>
            </a:r>
            <a:r>
              <a:rPr lang="pt-PT" sz="2200" i="1" dirty="0" smtClean="0">
                <a:solidFill>
                  <a:srgbClr val="009DE0"/>
                </a:solidFill>
              </a:rPr>
              <a:t>Washington</a:t>
            </a:r>
            <a:r>
              <a:rPr lang="pt-PT" sz="2200" dirty="0" smtClean="0"/>
              <a:t>)</a:t>
            </a:r>
          </a:p>
          <a:p>
            <a:pPr algn="l">
              <a:buClr>
                <a:srgbClr val="009DE0"/>
              </a:buClr>
            </a:pPr>
            <a:endParaRPr lang="pt-PT" sz="2200" dirty="0" smtClean="0"/>
          </a:p>
          <a:p>
            <a:pPr lvl="2" algn="l">
              <a:lnSpc>
                <a:spcPct val="150000"/>
              </a:lnSpc>
              <a:buClr>
                <a:srgbClr val="009DE0"/>
              </a:buClr>
              <a:buFont typeface="Wingdings" pitchFamily="2" charset="2"/>
              <a:buChar char="§"/>
            </a:pPr>
            <a:r>
              <a:rPr lang="pt-PT" dirty="0" smtClean="0"/>
              <a:t> forma vernácula ou aportuguesada (</a:t>
            </a:r>
            <a:r>
              <a:rPr lang="pt-PT" i="1" dirty="0" smtClean="0">
                <a:solidFill>
                  <a:srgbClr val="009DE0"/>
                </a:solidFill>
              </a:rPr>
              <a:t>Genebra</a:t>
            </a:r>
            <a:r>
              <a:rPr lang="pt-PT" dirty="0" smtClean="0"/>
              <a:t>, e não </a:t>
            </a:r>
            <a:r>
              <a:rPr lang="pt-PT" i="1" dirty="0" err="1" smtClean="0"/>
              <a:t>Genève</a:t>
            </a:r>
            <a:r>
              <a:rPr lang="pt-PT" dirty="0" smtClean="0"/>
              <a:t>)</a:t>
            </a:r>
          </a:p>
          <a:p>
            <a:pPr lvl="2" algn="l">
              <a:spcBef>
                <a:spcPts val="1200"/>
              </a:spcBef>
              <a:buClr>
                <a:srgbClr val="009DE0"/>
              </a:buClr>
              <a:buFont typeface="Wingdings" pitchFamily="2" charset="2"/>
              <a:buChar char="§"/>
            </a:pPr>
            <a:r>
              <a:rPr lang="pt-PT" dirty="0" smtClean="0"/>
              <a:t> oscilação no uso entre a forma vernácula e a grafia de origem  (</a:t>
            </a:r>
            <a:r>
              <a:rPr lang="pt-PT" i="1" dirty="0" err="1" smtClean="0">
                <a:solidFill>
                  <a:srgbClr val="009DE0"/>
                </a:solidFill>
              </a:rPr>
              <a:t>Francoforte</a:t>
            </a:r>
            <a:r>
              <a:rPr lang="pt-PT" dirty="0" smtClean="0"/>
              <a:t> e </a:t>
            </a:r>
            <a:r>
              <a:rPr lang="pt-PT" i="1" dirty="0" smtClean="0">
                <a:solidFill>
                  <a:srgbClr val="009DE0"/>
                </a:solidFill>
              </a:rPr>
              <a:t>Frankfurt</a:t>
            </a:r>
            <a:r>
              <a:rPr lang="pt-PT" dirty="0" smtClean="0"/>
              <a:t>)</a:t>
            </a:r>
          </a:p>
          <a:p>
            <a:pPr lvl="2" algn="l">
              <a:buClr>
                <a:srgbClr val="009DE0"/>
              </a:buClr>
            </a:pPr>
            <a:endParaRPr lang="pt-PT" sz="1800" dirty="0" smtClean="0"/>
          </a:p>
          <a:p>
            <a:pPr algn="l">
              <a:lnSpc>
                <a:spcPct val="150000"/>
              </a:lnSpc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de origem estrangeira de uso corrente: </a:t>
            </a:r>
            <a:r>
              <a:rPr lang="pt-PT" sz="2200" i="1" dirty="0" err="1" smtClean="0">
                <a:solidFill>
                  <a:srgbClr val="009DE0"/>
                </a:solidFill>
              </a:rPr>
              <a:t>carjacking</a:t>
            </a:r>
            <a:r>
              <a:rPr lang="pt-PT" sz="2200" i="1" dirty="0" smtClean="0">
                <a:solidFill>
                  <a:srgbClr val="009DE0"/>
                </a:solidFill>
              </a:rPr>
              <a:t>, whisky</a:t>
            </a:r>
            <a:r>
              <a:rPr lang="pt-PT" sz="2200" i="1" smtClean="0">
                <a:solidFill>
                  <a:srgbClr val="009DE0"/>
                </a:solidFill>
              </a:rPr>
              <a:t>, yoga</a:t>
            </a:r>
          </a:p>
          <a:p>
            <a:pPr algn="l">
              <a:lnSpc>
                <a:spcPct val="150000"/>
              </a:lnSpc>
              <a:buClr>
                <a:srgbClr val="009DE0"/>
              </a:buClr>
            </a:pPr>
            <a:endParaRPr lang="pt-PT" sz="1600" i="1" dirty="0" smtClean="0">
              <a:solidFill>
                <a:srgbClr val="009DE0"/>
              </a:solidFill>
            </a:endParaRPr>
          </a:p>
          <a:p>
            <a:pPr algn="l">
              <a:lnSpc>
                <a:spcPct val="150000"/>
              </a:lnSpc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dirty="0" smtClean="0"/>
              <a:t>Palavras de origem africana: </a:t>
            </a:r>
            <a:r>
              <a:rPr lang="pt-PT" sz="2200" i="1" dirty="0" err="1" smtClean="0">
                <a:solidFill>
                  <a:srgbClr val="009DE0"/>
                </a:solidFill>
              </a:rPr>
              <a:t>kwanza</a:t>
            </a:r>
            <a:endParaRPr lang="pt-PT" sz="2200" i="1" dirty="0" smtClean="0">
              <a:solidFill>
                <a:srgbClr val="009DE0"/>
              </a:solidFill>
            </a:endParaRPr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135840" y="623522"/>
            <a:ext cx="2440896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1.1. </a:t>
            </a: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ALFABETO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97446" y="1717873"/>
            <a:ext cx="90730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pt-BR" sz="2200" dirty="0" smtClean="0"/>
              <a:t>As consoantes mudas </a:t>
            </a:r>
            <a:r>
              <a:rPr lang="pt-BR" sz="2200" b="1" i="1" dirty="0" smtClean="0"/>
              <a:t>c</a:t>
            </a:r>
            <a:r>
              <a:rPr lang="pt-BR" sz="2200" i="1" dirty="0" smtClean="0"/>
              <a:t> </a:t>
            </a:r>
            <a:r>
              <a:rPr lang="pt-BR" sz="2200" dirty="0" smtClean="0"/>
              <a:t>e </a:t>
            </a:r>
            <a:r>
              <a:rPr lang="pt-BR" sz="2200" b="1" i="1" dirty="0" smtClean="0"/>
              <a:t>p</a:t>
            </a:r>
            <a:r>
              <a:rPr lang="pt-BR" sz="2200" dirty="0" smtClean="0"/>
              <a:t> são eliminadas em todas as palavras onde estas letras não são pronunciadas.</a:t>
            </a:r>
          </a:p>
          <a:p>
            <a:pPr algn="l" eaLnBrk="1" hangingPunct="1">
              <a:defRPr/>
            </a:pPr>
            <a:endParaRPr lang="pt-BR" sz="1800" b="1" dirty="0" smtClean="0"/>
          </a:p>
          <a:p>
            <a:pPr algn="l"/>
            <a:r>
              <a:rPr lang="pt-PT" sz="2200" b="1" dirty="0" smtClean="0"/>
              <a:t>	</a:t>
            </a:r>
            <a:endParaRPr lang="pt-PT" sz="2200" b="1" i="1" dirty="0" smtClean="0"/>
          </a:p>
        </p:txBody>
      </p:sp>
      <p:sp>
        <p:nvSpPr>
          <p:cNvPr id="5" name="Text Placeholder 14"/>
          <p:cNvSpPr txBox="1">
            <a:spLocks/>
          </p:cNvSpPr>
          <p:nvPr/>
        </p:nvSpPr>
        <p:spPr>
          <a:xfrm>
            <a:off x="135840" y="623522"/>
            <a:ext cx="6617360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1.2. </a:t>
            </a: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CONSOANTES: não articuladas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7627" y="3084993"/>
            <a:ext cx="51845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pt-PT" b="1" dirty="0" smtClean="0"/>
              <a:t>	pc &gt; c</a:t>
            </a:r>
          </a:p>
          <a:p>
            <a:pPr algn="l">
              <a:lnSpc>
                <a:spcPct val="110000"/>
              </a:lnSpc>
            </a:pPr>
            <a:r>
              <a:rPr lang="pt-PT" i="1" dirty="0" smtClean="0">
                <a:solidFill>
                  <a:srgbClr val="009DE0"/>
                </a:solidFill>
              </a:rPr>
              <a:t>   	excepcional</a:t>
            </a:r>
            <a:r>
              <a:rPr lang="pt-PT" b="1" i="1" dirty="0" smtClean="0"/>
              <a:t> &gt; </a:t>
            </a:r>
            <a:r>
              <a:rPr lang="pt-PT" i="1" dirty="0" err="1" smtClean="0">
                <a:solidFill>
                  <a:srgbClr val="009DE0"/>
                </a:solidFill>
              </a:rPr>
              <a:t>excecional</a:t>
            </a: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pt-PT" b="1" dirty="0" smtClean="0"/>
              <a:t>	pç &gt; ç</a:t>
            </a:r>
          </a:p>
          <a:p>
            <a:pPr algn="l">
              <a:lnSpc>
                <a:spcPct val="110000"/>
              </a:lnSpc>
            </a:pPr>
            <a:r>
              <a:rPr lang="pt-PT" i="1" dirty="0" smtClean="0">
                <a:solidFill>
                  <a:srgbClr val="009DE0"/>
                </a:solidFill>
              </a:rPr>
              <a:t>   	recepção</a:t>
            </a:r>
            <a:r>
              <a:rPr lang="pt-PT" b="1" i="1" dirty="0" smtClean="0"/>
              <a:t> &gt; </a:t>
            </a:r>
            <a:r>
              <a:rPr lang="pt-PT" i="1" dirty="0" err="1" smtClean="0">
                <a:solidFill>
                  <a:srgbClr val="009DE0"/>
                </a:solidFill>
              </a:rPr>
              <a:t>receção</a:t>
            </a: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pt-PT" b="1" dirty="0" smtClean="0"/>
              <a:t>	pt </a:t>
            </a:r>
            <a:r>
              <a:rPr lang="pt-PT" b="1" i="1" dirty="0" smtClean="0"/>
              <a:t>&gt;</a:t>
            </a:r>
            <a:r>
              <a:rPr lang="pt-PT" b="1" dirty="0" smtClean="0"/>
              <a:t> t</a:t>
            </a:r>
          </a:p>
          <a:p>
            <a:pPr algn="l">
              <a:lnSpc>
                <a:spcPct val="110000"/>
              </a:lnSpc>
            </a:pPr>
            <a:r>
              <a:rPr lang="pt-PT" i="1" dirty="0" smtClean="0">
                <a:solidFill>
                  <a:srgbClr val="009DE0"/>
                </a:solidFill>
              </a:rPr>
              <a:t>   	Egipto</a:t>
            </a:r>
            <a:r>
              <a:rPr lang="pt-PT" b="1" i="1" dirty="0" smtClean="0"/>
              <a:t> &gt; </a:t>
            </a:r>
            <a:r>
              <a:rPr lang="pt-PT" i="1" dirty="0" smtClean="0">
                <a:solidFill>
                  <a:srgbClr val="009DE0"/>
                </a:solidFill>
              </a:rPr>
              <a:t>Egito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1530" y="3085797"/>
            <a:ext cx="51845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pt-PT" b="1" dirty="0" smtClean="0"/>
              <a:t>	cc</a:t>
            </a:r>
            <a:r>
              <a:rPr lang="pt-PT" dirty="0" smtClean="0"/>
              <a:t> </a:t>
            </a:r>
            <a:r>
              <a:rPr lang="pt-PT" b="1" dirty="0" smtClean="0"/>
              <a:t>&gt;</a:t>
            </a:r>
            <a:r>
              <a:rPr lang="pt-PT" dirty="0" smtClean="0"/>
              <a:t> </a:t>
            </a:r>
            <a:r>
              <a:rPr lang="pt-PT" b="1" dirty="0" smtClean="0"/>
              <a:t>c</a:t>
            </a:r>
          </a:p>
          <a:p>
            <a:pPr algn="l">
              <a:lnSpc>
                <a:spcPct val="110000"/>
              </a:lnSpc>
            </a:pPr>
            <a:r>
              <a:rPr lang="pt-PT" i="1" dirty="0" smtClean="0">
                <a:solidFill>
                  <a:srgbClr val="009DE0"/>
                </a:solidFill>
              </a:rPr>
              <a:t>   	accionar</a:t>
            </a:r>
            <a:r>
              <a:rPr lang="pt-PT" b="1" i="1" dirty="0" smtClean="0"/>
              <a:t> &gt; </a:t>
            </a:r>
            <a:r>
              <a:rPr lang="pt-PT" i="1" dirty="0" err="1" smtClean="0">
                <a:solidFill>
                  <a:srgbClr val="009DE0"/>
                </a:solidFill>
              </a:rPr>
              <a:t>acionar</a:t>
            </a: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pt-PT" b="1" dirty="0" smtClean="0"/>
              <a:t>	cç &gt; ç</a:t>
            </a:r>
          </a:p>
          <a:p>
            <a:pPr algn="l">
              <a:lnSpc>
                <a:spcPct val="110000"/>
              </a:lnSpc>
            </a:pPr>
            <a:r>
              <a:rPr lang="pt-PT" i="1" dirty="0" smtClean="0">
                <a:solidFill>
                  <a:srgbClr val="009DE0"/>
                </a:solidFill>
              </a:rPr>
              <a:t>   	acção</a:t>
            </a:r>
            <a:r>
              <a:rPr lang="pt-PT" b="1" i="1" dirty="0" smtClean="0"/>
              <a:t> &gt; </a:t>
            </a:r>
            <a:r>
              <a:rPr lang="pt-PT" i="1" dirty="0" err="1" smtClean="0">
                <a:solidFill>
                  <a:srgbClr val="009DE0"/>
                </a:solidFill>
              </a:rPr>
              <a:t>ação</a:t>
            </a: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endParaRPr lang="pt-PT" i="1" dirty="0" smtClean="0">
              <a:solidFill>
                <a:srgbClr val="009DE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pt-PT" b="1" dirty="0" smtClean="0"/>
              <a:t>	ct &gt; t</a:t>
            </a:r>
          </a:p>
          <a:p>
            <a:pPr algn="l">
              <a:lnSpc>
                <a:spcPct val="110000"/>
              </a:lnSpc>
            </a:pPr>
            <a:r>
              <a:rPr lang="pt-PT" i="1" dirty="0" smtClean="0">
                <a:solidFill>
                  <a:srgbClr val="009DE0"/>
                </a:solidFill>
              </a:rPr>
              <a:t>   	electricidade</a:t>
            </a:r>
            <a:r>
              <a:rPr lang="pt-PT" b="1" i="1" dirty="0" smtClean="0"/>
              <a:t> &gt; </a:t>
            </a:r>
            <a:r>
              <a:rPr lang="pt-PT" i="1" dirty="0" smtClean="0">
                <a:solidFill>
                  <a:srgbClr val="009DE0"/>
                </a:solidFill>
              </a:rPr>
              <a:t>eletricidade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06971" y="1844824"/>
            <a:ext cx="90730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pt-BR" sz="2200" dirty="0" smtClean="0"/>
              <a:t>As consoantes pronunciadas de certas sequências interiores            são conservadas.</a:t>
            </a:r>
          </a:p>
          <a:p>
            <a:pPr algn="l" eaLnBrk="1" hangingPunct="1">
              <a:defRPr/>
            </a:pPr>
            <a:endParaRPr lang="pt-BR" sz="2200" b="1" dirty="0" smtClean="0"/>
          </a:p>
          <a:p>
            <a:pPr algn="l" eaLnBrk="1" hangingPunct="1">
              <a:defRPr/>
            </a:pPr>
            <a:endParaRPr lang="pt-BR" sz="2200" b="1" dirty="0" smtClean="0"/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		</a:t>
            </a:r>
            <a:r>
              <a:rPr lang="pt-PT" sz="2200" b="1" dirty="0" smtClean="0"/>
              <a:t> cc	</a:t>
            </a:r>
            <a:r>
              <a:rPr lang="pt-PT" sz="2200" i="1" dirty="0" smtClean="0">
                <a:solidFill>
                  <a:srgbClr val="009DE0"/>
                </a:solidFill>
              </a:rPr>
              <a:t>faccioso, ficcional, occitânico</a:t>
            </a: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		</a:t>
            </a:r>
            <a:r>
              <a:rPr lang="pt-PT" sz="2200" b="1" dirty="0" smtClean="0"/>
              <a:t> cç	</a:t>
            </a:r>
            <a:r>
              <a:rPr lang="pt-PT" sz="2200" i="1" dirty="0" smtClean="0">
                <a:solidFill>
                  <a:srgbClr val="009DE0"/>
                </a:solidFill>
              </a:rPr>
              <a:t>convicção, ficção, sucção</a:t>
            </a: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		</a:t>
            </a:r>
            <a:r>
              <a:rPr lang="pt-PT" sz="2200" b="1" dirty="0" smtClean="0"/>
              <a:t> ct	</a:t>
            </a:r>
            <a:r>
              <a:rPr lang="pt-PT" sz="2200" i="1" dirty="0" smtClean="0">
                <a:solidFill>
                  <a:srgbClr val="009DE0"/>
                </a:solidFill>
              </a:rPr>
              <a:t>bactéria, compacto, pacto</a:t>
            </a: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		</a:t>
            </a:r>
            <a:r>
              <a:rPr lang="pt-PT" sz="2200" b="1" dirty="0" smtClean="0"/>
              <a:t> pc	</a:t>
            </a:r>
            <a:r>
              <a:rPr lang="pt-PT" sz="2200" i="1" dirty="0" smtClean="0">
                <a:solidFill>
                  <a:srgbClr val="009DE0"/>
                </a:solidFill>
              </a:rPr>
              <a:t>egípcio, núpcias, opcional</a:t>
            </a:r>
            <a:endParaRPr lang="pt-PT" sz="2200" dirty="0" smtClean="0">
              <a:solidFill>
                <a:srgbClr val="009DE0"/>
              </a:solidFill>
            </a:endParaRP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		</a:t>
            </a:r>
            <a:r>
              <a:rPr lang="pt-PT" sz="2200" b="1" dirty="0" smtClean="0"/>
              <a:t> pç	</a:t>
            </a:r>
            <a:r>
              <a:rPr lang="pt-PT" sz="2200" i="1" dirty="0" smtClean="0">
                <a:solidFill>
                  <a:srgbClr val="009DE0"/>
                </a:solidFill>
              </a:rPr>
              <a:t>corrupção, erupção, opção</a:t>
            </a:r>
            <a:endParaRPr lang="pt-PT" sz="2200" dirty="0" smtClean="0">
              <a:solidFill>
                <a:srgbClr val="009DE0"/>
              </a:solidFill>
            </a:endParaRP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		</a:t>
            </a:r>
            <a:r>
              <a:rPr lang="pt-PT" sz="2200" b="1" dirty="0" smtClean="0"/>
              <a:t> pt	</a:t>
            </a:r>
            <a:r>
              <a:rPr lang="pt-PT" sz="2200" i="1" dirty="0" smtClean="0">
                <a:solidFill>
                  <a:srgbClr val="009DE0"/>
                </a:solidFill>
              </a:rPr>
              <a:t>apto, eucalipto, rapto</a:t>
            </a:r>
            <a:endParaRPr lang="pt-BR" sz="2200" b="1" dirty="0" smtClean="0">
              <a:solidFill>
                <a:srgbClr val="009DE0"/>
              </a:solidFill>
            </a:endParaRPr>
          </a:p>
        </p:txBody>
      </p:sp>
      <p:sp>
        <p:nvSpPr>
          <p:cNvPr id="5" name="Text Placeholder 14"/>
          <p:cNvSpPr txBox="1">
            <a:spLocks/>
          </p:cNvSpPr>
          <p:nvPr/>
        </p:nvSpPr>
        <p:spPr>
          <a:xfrm>
            <a:off x="135840" y="623522"/>
            <a:ext cx="6617360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1.2. </a:t>
            </a: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CONSOANTES: articuladas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88504" y="1556792"/>
            <a:ext cx="9001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buFont typeface="Arial" charset="0"/>
              <a:buNone/>
              <a:defRPr/>
            </a:pPr>
            <a:r>
              <a:rPr lang="pt-BR" sz="2200" b="1" dirty="0" smtClean="0">
                <a:latin typeface="+mn-lt"/>
                <a:ea typeface="Calibri" pitchFamily="34" charset="0"/>
                <a:cs typeface="Times New Roman" pitchFamily="18" charset="0"/>
              </a:rPr>
              <a:t>Quando há oscilação na pronúncia, admitem-se duplas grafias.</a:t>
            </a:r>
          </a:p>
          <a:p>
            <a:pPr algn="l" eaLnBrk="1" hangingPunct="1">
              <a:buFont typeface="Arial" charset="0"/>
              <a:buNone/>
              <a:defRPr/>
            </a:pPr>
            <a:endParaRPr lang="pt-BR" sz="2200" dirty="0" smtClean="0">
              <a:latin typeface="+mn-lt"/>
              <a:ea typeface="Calibri" pitchFamily="34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pt-BR" sz="2200" b="1" dirty="0" smtClean="0">
                <a:solidFill>
                  <a:srgbClr val="009DE0"/>
                </a:solidFill>
                <a:latin typeface="+mn-lt"/>
                <a:ea typeface="Calibri" pitchFamily="34" charset="0"/>
                <a:cs typeface="Times New Roman" pitchFamily="18" charset="0"/>
              </a:rPr>
              <a:t>a) </a:t>
            </a:r>
            <a:r>
              <a:rPr lang="pt-PT" sz="2200" dirty="0" smtClean="0"/>
              <a:t>Oscilação no interior da norma de variedade portuguesa:</a:t>
            </a: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   	cara</a:t>
            </a:r>
            <a:r>
              <a:rPr lang="pt-PT" sz="2200" b="1" i="1" dirty="0" smtClean="0">
                <a:solidFill>
                  <a:srgbClr val="009DE0"/>
                </a:solidFill>
              </a:rPr>
              <a:t>ct</a:t>
            </a:r>
            <a:r>
              <a:rPr lang="pt-PT" sz="2200" i="1" dirty="0" smtClean="0">
                <a:solidFill>
                  <a:srgbClr val="009DE0"/>
                </a:solidFill>
              </a:rPr>
              <a:t>erística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cara</a:t>
            </a:r>
            <a:r>
              <a:rPr lang="pt-PT" sz="2200" b="1" i="1" dirty="0" smtClean="0">
                <a:solidFill>
                  <a:srgbClr val="009DE0"/>
                </a:solidFill>
              </a:rPr>
              <a:t>t</a:t>
            </a:r>
            <a:r>
              <a:rPr lang="pt-PT" sz="2200" i="1" dirty="0" smtClean="0">
                <a:solidFill>
                  <a:srgbClr val="009DE0"/>
                </a:solidFill>
              </a:rPr>
              <a:t>erística</a:t>
            </a: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b="1" i="1" dirty="0" smtClean="0">
                <a:solidFill>
                  <a:srgbClr val="009DE0"/>
                </a:solidFill>
              </a:rPr>
              <a:t>	</a:t>
            </a:r>
            <a:r>
              <a:rPr lang="pt-PT" sz="2200" i="1" dirty="0" err="1" smtClean="0">
                <a:solidFill>
                  <a:srgbClr val="009DE0"/>
                </a:solidFill>
              </a:rPr>
              <a:t>se</a:t>
            </a:r>
            <a:r>
              <a:rPr lang="pt-PT" sz="2200" b="1" i="1" dirty="0" err="1" smtClean="0">
                <a:solidFill>
                  <a:srgbClr val="009DE0"/>
                </a:solidFill>
              </a:rPr>
              <a:t>t</a:t>
            </a:r>
            <a:r>
              <a:rPr lang="pt-PT" sz="2200" i="1" dirty="0" err="1" smtClean="0">
                <a:solidFill>
                  <a:srgbClr val="009DE0"/>
                </a:solidFill>
              </a:rPr>
              <a:t>or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se</a:t>
            </a:r>
            <a:r>
              <a:rPr lang="pt-PT" sz="2200" b="1" i="1" dirty="0" err="1" smtClean="0">
                <a:solidFill>
                  <a:srgbClr val="009DE0"/>
                </a:solidFill>
              </a:rPr>
              <a:t>ct</a:t>
            </a:r>
            <a:r>
              <a:rPr lang="pt-PT" sz="2200" i="1" dirty="0" err="1" smtClean="0">
                <a:solidFill>
                  <a:srgbClr val="009DE0"/>
                </a:solidFill>
              </a:rPr>
              <a:t>or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algn="l" eaLnBrk="1" hangingPunct="1">
              <a:defRPr/>
            </a:pPr>
            <a:endParaRPr lang="pt-PT" sz="2200" i="1" dirty="0" smtClean="0"/>
          </a:p>
          <a:p>
            <a:pPr algn="l" eaLnBrk="1" hangingPunct="1">
              <a:buFont typeface="Arial" charset="0"/>
              <a:buNone/>
              <a:defRPr/>
            </a:pPr>
            <a:r>
              <a:rPr lang="pt-PT" sz="2200" b="1" dirty="0" smtClean="0">
                <a:solidFill>
                  <a:srgbClr val="009DE0"/>
                </a:solidFill>
              </a:rPr>
              <a:t>b)</a:t>
            </a:r>
            <a:r>
              <a:rPr lang="pt-BR" sz="2200" dirty="0" smtClean="0">
                <a:ea typeface="Calibri" pitchFamily="34" charset="0"/>
                <a:cs typeface="Times New Roman" pitchFamily="18" charset="0"/>
              </a:rPr>
              <a:t> Oscilação entre a norma de variedade portuguesa e a brasileira:</a:t>
            </a: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   	a</a:t>
            </a:r>
            <a:r>
              <a:rPr lang="pt-PT" sz="2200" b="1" i="1" dirty="0" smtClean="0">
                <a:solidFill>
                  <a:srgbClr val="009DE0"/>
                </a:solidFill>
              </a:rPr>
              <a:t>mn</a:t>
            </a:r>
            <a:r>
              <a:rPr lang="pt-PT" sz="2200" i="1" dirty="0" smtClean="0">
                <a:solidFill>
                  <a:srgbClr val="009DE0"/>
                </a:solidFill>
              </a:rPr>
              <a:t>istia</a:t>
            </a:r>
            <a:r>
              <a:rPr lang="pt-PT" sz="2200" dirty="0" smtClean="0"/>
              <a:t> ou </a:t>
            </a:r>
            <a:r>
              <a:rPr lang="pt-PT" sz="2200" i="1" dirty="0" err="1" smtClean="0">
                <a:solidFill>
                  <a:srgbClr val="009DE0"/>
                </a:solidFill>
              </a:rPr>
              <a:t>a</a:t>
            </a:r>
            <a:r>
              <a:rPr lang="pt-PT" sz="2200" b="1" i="1" dirty="0" err="1" smtClean="0">
                <a:solidFill>
                  <a:srgbClr val="009DE0"/>
                </a:solidFill>
              </a:rPr>
              <a:t>n</a:t>
            </a:r>
            <a:r>
              <a:rPr lang="pt-PT" sz="2200" i="1" dirty="0" err="1" smtClean="0">
                <a:solidFill>
                  <a:srgbClr val="009DE0"/>
                </a:solidFill>
              </a:rPr>
              <a:t>istia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endParaRPr lang="pt-PT" sz="2200" b="1" baseline="30000" dirty="0" smtClean="0">
              <a:solidFill>
                <a:srgbClr val="FF0000"/>
              </a:solidFill>
            </a:endParaRP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   	fa</a:t>
            </a:r>
            <a:r>
              <a:rPr lang="pt-PT" sz="2200" b="1" i="1" dirty="0" smtClean="0">
                <a:solidFill>
                  <a:srgbClr val="009DE0"/>
                </a:solidFill>
              </a:rPr>
              <a:t>ct</a:t>
            </a:r>
            <a:r>
              <a:rPr lang="pt-PT" sz="2200" i="1" dirty="0" smtClean="0">
                <a:solidFill>
                  <a:srgbClr val="009DE0"/>
                </a:solidFill>
              </a:rPr>
              <a:t>o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fa</a:t>
            </a:r>
            <a:r>
              <a:rPr lang="pt-PT" sz="2200" b="1" i="1" dirty="0" err="1" smtClean="0">
                <a:solidFill>
                  <a:srgbClr val="009DE0"/>
                </a:solidFill>
              </a:rPr>
              <a:t>t</a:t>
            </a:r>
            <a:r>
              <a:rPr lang="pt-PT" sz="2200" i="1" dirty="0" err="1" smtClean="0">
                <a:solidFill>
                  <a:srgbClr val="009DE0"/>
                </a:solidFill>
              </a:rPr>
              <a:t>o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algn="l" eaLnBrk="1" hangingPunct="1">
              <a:defRPr/>
            </a:pPr>
            <a:r>
              <a:rPr lang="pt-PT" sz="2200" i="1" dirty="0" smtClean="0">
                <a:solidFill>
                  <a:srgbClr val="009DE0"/>
                </a:solidFill>
              </a:rPr>
              <a:t>  	</a:t>
            </a:r>
            <a:r>
              <a:rPr lang="pt-PT" sz="2200" i="1" dirty="0" err="1" smtClean="0">
                <a:solidFill>
                  <a:srgbClr val="009DE0"/>
                </a:solidFill>
              </a:rPr>
              <a:t>rece</a:t>
            </a:r>
            <a:r>
              <a:rPr lang="pt-PT" sz="2200" b="1" i="1" dirty="0" err="1" smtClean="0">
                <a:solidFill>
                  <a:srgbClr val="009DE0"/>
                </a:solidFill>
              </a:rPr>
              <a:t>ç</a:t>
            </a:r>
            <a:r>
              <a:rPr lang="pt-PT" sz="2200" i="1" dirty="0" err="1" smtClean="0">
                <a:solidFill>
                  <a:srgbClr val="009DE0"/>
                </a:solidFill>
              </a:rPr>
              <a:t>ão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rece</a:t>
            </a:r>
            <a:r>
              <a:rPr lang="pt-PT" sz="2200" b="1" i="1" dirty="0" err="1" smtClean="0">
                <a:solidFill>
                  <a:srgbClr val="009DE0"/>
                </a:solidFill>
              </a:rPr>
              <a:t>pç</a:t>
            </a:r>
            <a:r>
              <a:rPr lang="pt-PT" sz="2200" i="1" dirty="0" err="1" smtClean="0">
                <a:solidFill>
                  <a:srgbClr val="009DE0"/>
                </a:solidFill>
              </a:rPr>
              <a:t>ão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endParaRPr lang="pt-PT" sz="2200" b="1" i="1" dirty="0" smtClean="0"/>
          </a:p>
          <a:p>
            <a:pPr algn="l" eaLnBrk="1" hangingPunct="1">
              <a:defRPr/>
            </a:pPr>
            <a:endParaRPr lang="pt-PT" sz="2200" b="1" i="1" dirty="0" smtClean="0"/>
          </a:p>
          <a:p>
            <a:pPr algn="l" eaLnBrk="1" hangingPunct="1">
              <a:defRPr/>
            </a:pPr>
            <a:endParaRPr lang="pt-PT" sz="2200" b="1" i="1" dirty="0" smtClean="0"/>
          </a:p>
          <a:p>
            <a:pPr algn="l" eaLnBrk="1" hangingPunct="1">
              <a:defRPr/>
            </a:pPr>
            <a:endParaRPr lang="pt-PT" sz="2200" b="1" i="1" dirty="0" smtClean="0"/>
          </a:p>
          <a:p>
            <a:pPr algn="l" eaLnBrk="1" hangingPunct="1">
              <a:defRPr/>
            </a:pPr>
            <a:endParaRPr lang="pt-PT" sz="2200" b="1" i="1" dirty="0" smtClean="0"/>
          </a:p>
          <a:p>
            <a:pPr algn="l" eaLnBrk="1" hangingPunct="1">
              <a:buFont typeface="Arial" charset="0"/>
              <a:buNone/>
              <a:defRPr/>
            </a:pPr>
            <a:endParaRPr lang="pt-BR" sz="2200" dirty="0" smtClean="0">
              <a:latin typeface="+mn-lt"/>
            </a:endParaRPr>
          </a:p>
        </p:txBody>
      </p:sp>
      <p:sp>
        <p:nvSpPr>
          <p:cNvPr id="5" name="Flowchart: Alternate Process 6"/>
          <p:cNvSpPr/>
          <p:nvPr/>
        </p:nvSpPr>
        <p:spPr>
          <a:xfrm>
            <a:off x="6177136" y="4365104"/>
            <a:ext cx="3312368" cy="2088232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ctr"/>
          <a:lstStyle/>
          <a:p>
            <a:pPr algn="l"/>
            <a:r>
              <a:rPr lang="pt-PT" sz="1600" b="1" dirty="0" smtClean="0"/>
              <a:t>ATENÇÃO! Nas sequências interiores </a:t>
            </a:r>
            <a:r>
              <a:rPr lang="pt-PT" sz="1600" b="1" i="1" dirty="0" err="1" smtClean="0"/>
              <a:t>mpc</a:t>
            </a:r>
            <a:r>
              <a:rPr lang="pt-PT" sz="1600" b="1" i="1" dirty="0" smtClean="0"/>
              <a:t>, </a:t>
            </a:r>
            <a:r>
              <a:rPr lang="pt-PT" sz="1600" b="1" i="1" dirty="0" err="1" smtClean="0"/>
              <a:t>mpç</a:t>
            </a:r>
            <a:r>
              <a:rPr lang="pt-PT" sz="1600" b="1" i="1" dirty="0" smtClean="0"/>
              <a:t> </a:t>
            </a:r>
            <a:r>
              <a:rPr lang="pt-PT" sz="1600" b="1" dirty="0" smtClean="0"/>
              <a:t>e</a:t>
            </a:r>
            <a:r>
              <a:rPr lang="pt-PT" sz="1600" b="1" i="1" dirty="0" smtClean="0"/>
              <a:t> </a:t>
            </a:r>
            <a:r>
              <a:rPr lang="pt-PT" sz="1600" b="1" i="1" dirty="0" err="1" smtClean="0"/>
              <a:t>mpt</a:t>
            </a:r>
            <a:r>
              <a:rPr lang="pt-PT" sz="1600" b="1" dirty="0" smtClean="0"/>
              <a:t>, quando o </a:t>
            </a:r>
            <a:r>
              <a:rPr lang="pt-PT" sz="1600" b="1" i="1" dirty="0" smtClean="0"/>
              <a:t>p</a:t>
            </a:r>
            <a:r>
              <a:rPr lang="pt-PT" sz="1600" b="1" dirty="0" smtClean="0"/>
              <a:t> cai, o </a:t>
            </a:r>
            <a:r>
              <a:rPr lang="pt-PT" sz="1600" b="1" i="1" dirty="0" smtClean="0"/>
              <a:t>m</a:t>
            </a:r>
            <a:r>
              <a:rPr lang="pt-PT" sz="1600" b="1" dirty="0" smtClean="0"/>
              <a:t> passa a </a:t>
            </a:r>
            <a:r>
              <a:rPr lang="pt-PT" sz="1600" b="1" i="1" dirty="0" smtClean="0"/>
              <a:t>n</a:t>
            </a:r>
            <a:r>
              <a:rPr lang="pt-PT" sz="1600" b="1" dirty="0" smtClean="0"/>
              <a:t>, escrevendo-se </a:t>
            </a:r>
            <a:r>
              <a:rPr lang="pt-PT" sz="1600" b="1" i="1" dirty="0" err="1" smtClean="0"/>
              <a:t>nc</a:t>
            </a:r>
            <a:r>
              <a:rPr lang="pt-PT" sz="1600" b="1" i="1" dirty="0" smtClean="0"/>
              <a:t>, </a:t>
            </a:r>
            <a:r>
              <a:rPr lang="pt-PT" sz="1600" b="1" i="1" dirty="0" err="1" smtClean="0"/>
              <a:t>nç</a:t>
            </a:r>
            <a:r>
              <a:rPr lang="pt-PT" sz="1600" b="1" i="1" dirty="0" smtClean="0"/>
              <a:t> </a:t>
            </a:r>
            <a:r>
              <a:rPr lang="pt-PT" sz="1600" b="1" dirty="0" smtClean="0"/>
              <a:t>e</a:t>
            </a:r>
            <a:r>
              <a:rPr lang="pt-PT" sz="1600" b="1" i="1" dirty="0" smtClean="0"/>
              <a:t> </a:t>
            </a:r>
            <a:r>
              <a:rPr lang="pt-PT" sz="1600" b="1" i="1" dirty="0" err="1" smtClean="0"/>
              <a:t>nt</a:t>
            </a:r>
            <a:r>
              <a:rPr lang="pt-PT" sz="1600" b="1" i="1" dirty="0" smtClean="0"/>
              <a:t>: </a:t>
            </a:r>
            <a:r>
              <a:rPr lang="pt-PT" sz="1600" b="1" i="1" dirty="0" err="1" smtClean="0"/>
              <a:t>assumpção*</a:t>
            </a:r>
            <a:r>
              <a:rPr lang="pt-PT" sz="1600" i="1" dirty="0" smtClean="0"/>
              <a:t> </a:t>
            </a:r>
            <a:r>
              <a:rPr lang="pt-PT" sz="1600" dirty="0" smtClean="0"/>
              <a:t>ou</a:t>
            </a:r>
            <a:r>
              <a:rPr lang="pt-PT" sz="1600" b="1" dirty="0" smtClean="0"/>
              <a:t> </a:t>
            </a:r>
            <a:r>
              <a:rPr lang="pt-PT" sz="1600" b="1" i="1" dirty="0" smtClean="0"/>
              <a:t>assunção, </a:t>
            </a:r>
            <a:r>
              <a:rPr lang="pt-PT" sz="1600" b="1" i="1" dirty="0" err="1" smtClean="0"/>
              <a:t>peremptório</a:t>
            </a:r>
            <a:r>
              <a:rPr lang="pt-PT" sz="1600" b="1" baseline="30000" dirty="0" err="1" smtClean="0"/>
              <a:t>BR</a:t>
            </a:r>
            <a:r>
              <a:rPr lang="pt-PT" sz="1600" i="1" dirty="0" smtClean="0"/>
              <a:t> </a:t>
            </a:r>
            <a:r>
              <a:rPr lang="pt-PT" sz="1600" dirty="0" smtClean="0"/>
              <a:t>ou</a:t>
            </a:r>
            <a:r>
              <a:rPr lang="pt-PT" sz="1600" b="1" i="1" dirty="0" smtClean="0"/>
              <a:t> </a:t>
            </a:r>
            <a:r>
              <a:rPr lang="pt-PT" sz="1600" b="1" i="1" dirty="0" err="1" smtClean="0"/>
              <a:t>perentório</a:t>
            </a:r>
            <a:r>
              <a:rPr lang="pt-PT" sz="1600" b="1" i="1" dirty="0" smtClean="0"/>
              <a:t>, sumptuoso </a:t>
            </a:r>
            <a:r>
              <a:rPr lang="pt-PT" sz="1600" dirty="0" smtClean="0"/>
              <a:t>ou</a:t>
            </a:r>
            <a:r>
              <a:rPr lang="pt-PT" sz="1600" b="1" i="1" dirty="0" smtClean="0"/>
              <a:t> </a:t>
            </a:r>
            <a:r>
              <a:rPr lang="pt-PT" sz="1600" b="1" i="1" dirty="0" err="1" smtClean="0"/>
              <a:t>suntuoso</a:t>
            </a:r>
            <a:r>
              <a:rPr lang="pt-PT" sz="1600" b="1" baseline="30000" dirty="0" err="1" smtClean="0"/>
              <a:t>BR</a:t>
            </a:r>
            <a:r>
              <a:rPr lang="pt-PT" sz="1600" i="1" dirty="0" smtClean="0"/>
              <a:t>.</a:t>
            </a:r>
            <a:endParaRPr lang="es-ES" sz="1600" dirty="0" smtClean="0"/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135840" y="623522"/>
            <a:ext cx="6617360" cy="357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1.2.</a:t>
            </a: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CONSOANTES: grafias duplas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628800"/>
            <a:ext cx="882278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Ditongos abertos</a:t>
            </a:r>
            <a:r>
              <a:rPr lang="pt-PT" sz="2200" i="1" dirty="0" smtClean="0"/>
              <a:t> oi</a:t>
            </a:r>
            <a:r>
              <a:rPr lang="pt-PT" sz="2200" b="1" i="1" dirty="0" smtClean="0"/>
              <a:t> </a:t>
            </a:r>
            <a:r>
              <a:rPr lang="pt-PT" sz="2200" dirty="0" smtClean="0"/>
              <a:t>de palavras graves:</a:t>
            </a:r>
          </a:p>
          <a:p>
            <a:pPr algn="l"/>
            <a:endParaRPr lang="pt-PT" sz="1000" i="1" dirty="0" smtClean="0"/>
          </a:p>
          <a:p>
            <a:pPr algn="l"/>
            <a:r>
              <a:rPr lang="pt-PT" sz="2200" i="1" dirty="0" smtClean="0"/>
              <a:t>   </a:t>
            </a:r>
            <a:r>
              <a:rPr lang="pt-PT" sz="2200" i="1" dirty="0" smtClean="0">
                <a:solidFill>
                  <a:srgbClr val="009DE0"/>
                </a:solidFill>
              </a:rPr>
              <a:t>bóia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boia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jóia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joia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algn="l"/>
            <a:endParaRPr lang="pt-PT" sz="2200" b="1" i="1" dirty="0" smtClean="0"/>
          </a:p>
          <a:p>
            <a:pPr algn="l"/>
            <a:endParaRPr lang="pt-PT" sz="1700" b="1" i="1" dirty="0" smtClean="0"/>
          </a:p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Formas verbais graves em </a:t>
            </a:r>
            <a:r>
              <a:rPr lang="pt-PT" sz="2200" i="1" dirty="0" smtClean="0"/>
              <a:t>-êem</a:t>
            </a:r>
            <a:r>
              <a:rPr lang="pt-PT" sz="2200" dirty="0" smtClean="0"/>
              <a:t>:</a:t>
            </a:r>
          </a:p>
          <a:p>
            <a:pPr algn="l"/>
            <a:endParaRPr lang="pt-PT" sz="1000" i="1" dirty="0" smtClean="0">
              <a:solidFill>
                <a:srgbClr val="009DE0"/>
              </a:solidFill>
            </a:endParaRP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crêem </a:t>
            </a:r>
            <a:r>
              <a:rPr lang="pt-PT" sz="2200" b="1" i="1" dirty="0" smtClean="0">
                <a:solidFill>
                  <a:schemeClr val="accent6"/>
                </a:solidFill>
              </a:rPr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creem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dêem </a:t>
            </a:r>
            <a:r>
              <a:rPr lang="pt-PT" sz="2200" b="1" i="1" dirty="0" smtClean="0">
                <a:solidFill>
                  <a:schemeClr val="accent6"/>
                </a:solidFill>
              </a:rPr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deem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algn="l"/>
            <a:endParaRPr lang="pt-PT" sz="2200" b="1" i="1" dirty="0" smtClean="0"/>
          </a:p>
          <a:p>
            <a:pPr algn="l"/>
            <a:endParaRPr lang="pt-PT" sz="1900" b="1" i="1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Formas verbais do presente do indicativo dos verbos </a:t>
            </a:r>
            <a:r>
              <a:rPr lang="pt-PT" sz="2200" i="1" dirty="0" smtClean="0"/>
              <a:t>arguir</a:t>
            </a:r>
            <a:r>
              <a:rPr lang="pt-PT" sz="2200" dirty="0" smtClean="0"/>
              <a:t> </a:t>
            </a:r>
            <a:r>
              <a:rPr lang="pt-PT" sz="2200" smtClean="0"/>
              <a:t>e </a:t>
            </a:r>
            <a:r>
              <a:rPr lang="pt-PT" sz="2200" i="1" smtClean="0"/>
              <a:t>redarguir</a:t>
            </a:r>
            <a:r>
              <a:rPr lang="pt-PT" sz="2200" smtClean="0"/>
              <a:t>:</a:t>
            </a:r>
            <a:endParaRPr lang="pt-PT" sz="500" dirty="0" smtClean="0"/>
          </a:p>
          <a:p>
            <a:pPr algn="l">
              <a:buClr>
                <a:srgbClr val="009DE0"/>
              </a:buClr>
            </a:pPr>
            <a:endParaRPr lang="pt-PT" sz="800" dirty="0" smtClean="0"/>
          </a:p>
          <a:p>
            <a:pPr algn="l"/>
            <a:r>
              <a:rPr lang="pt-PT" sz="5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smtClean="0">
                <a:solidFill>
                  <a:srgbClr val="009DE0"/>
                </a:solidFill>
              </a:rPr>
              <a:t>  </a:t>
            </a:r>
            <a:r>
              <a:rPr lang="pt-PT" sz="2200" i="1" dirty="0" err="1" smtClean="0">
                <a:solidFill>
                  <a:srgbClr val="009DE0"/>
                </a:solidFill>
              </a:rPr>
              <a:t>argúis</a:t>
            </a:r>
            <a:r>
              <a:rPr lang="pt-PT" sz="2200" i="1" dirty="0" smtClean="0">
                <a:solidFill>
                  <a:srgbClr val="009DE0"/>
                </a:solidFill>
              </a:rPr>
              <a:t>, argúi, argúem</a:t>
            </a:r>
            <a:r>
              <a:rPr lang="pt-PT" sz="2200" b="1" i="1" dirty="0" smtClean="0">
                <a:solidFill>
                  <a:srgbClr val="009DE0"/>
                </a:solidFill>
              </a:rPr>
              <a:t> </a:t>
            </a:r>
            <a:r>
              <a:rPr lang="pt-PT" sz="2200" b="1" i="1" dirty="0" smtClean="0"/>
              <a:t>&gt; </a:t>
            </a:r>
            <a:r>
              <a:rPr lang="pt-PT" sz="2200" i="1" dirty="0" smtClean="0">
                <a:solidFill>
                  <a:srgbClr val="009DE0"/>
                </a:solidFill>
              </a:rPr>
              <a:t>arguis, argui, arguem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	</a:t>
            </a:r>
          </a:p>
          <a:p>
            <a:pPr algn="l"/>
            <a:endParaRPr lang="pt-PT" sz="2200" b="1" i="1" dirty="0" smtClean="0"/>
          </a:p>
        </p:txBody>
      </p:sp>
      <p:sp>
        <p:nvSpPr>
          <p:cNvPr id="5" name="Flowchart: Alternate Process 6"/>
          <p:cNvSpPr/>
          <p:nvPr/>
        </p:nvSpPr>
        <p:spPr>
          <a:xfrm>
            <a:off x="5673080" y="2060848"/>
            <a:ext cx="4032448" cy="1080120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l"/>
            <a:r>
              <a:rPr lang="pt-PT" sz="1500" b="1" dirty="0" smtClean="0"/>
              <a:t>Atenção!  O ditongo </a:t>
            </a:r>
            <a:r>
              <a:rPr lang="pt-PT" sz="1500" b="1" i="1" dirty="0" smtClean="0"/>
              <a:t>oi </a:t>
            </a:r>
            <a:r>
              <a:rPr lang="pt-PT" sz="1500" b="1" dirty="0" smtClean="0"/>
              <a:t>de palavras agudas </a:t>
            </a:r>
            <a:r>
              <a:rPr lang="pt-PT" sz="1500" b="1" smtClean="0"/>
              <a:t>e monossilábicas </a:t>
            </a:r>
            <a:r>
              <a:rPr lang="pt-PT" sz="1500" b="1" dirty="0" smtClean="0"/>
              <a:t>continua a ser acentuado: </a:t>
            </a:r>
            <a:r>
              <a:rPr lang="pt-PT" sz="1500" b="1" i="1" dirty="0" smtClean="0"/>
              <a:t>constrói, herói, dói</a:t>
            </a:r>
            <a:r>
              <a:rPr lang="pt-PT" sz="1500" b="1" dirty="0" smtClean="0"/>
              <a:t>. </a:t>
            </a:r>
            <a:endParaRPr lang="es-ES" sz="1500" b="1" dirty="0" smtClean="0"/>
          </a:p>
        </p:txBody>
      </p:sp>
      <p:sp>
        <p:nvSpPr>
          <p:cNvPr id="6" name="Flowchart: Alternate Process 6"/>
          <p:cNvSpPr/>
          <p:nvPr/>
        </p:nvSpPr>
        <p:spPr>
          <a:xfrm>
            <a:off x="5673080" y="3745607"/>
            <a:ext cx="4032448" cy="1224136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pt-PT" sz="1500" b="1" dirty="0" smtClean="0"/>
              <a:t>Atenção!  Os verbos </a:t>
            </a:r>
            <a:r>
              <a:rPr lang="pt-PT" sz="1500" b="1" i="1" dirty="0" smtClean="0"/>
              <a:t>ter </a:t>
            </a:r>
            <a:r>
              <a:rPr lang="pt-PT" sz="1500" b="1" dirty="0" smtClean="0"/>
              <a:t>e </a:t>
            </a:r>
            <a:r>
              <a:rPr lang="pt-PT" sz="1500" b="1" i="1" dirty="0" smtClean="0"/>
              <a:t>vir</a:t>
            </a:r>
            <a:r>
              <a:rPr lang="pt-PT" sz="1500" b="1" dirty="0" smtClean="0"/>
              <a:t> (e derivados) continuam a ser acentuados na 3.ª pessoa do plural: </a:t>
            </a:r>
            <a:r>
              <a:rPr lang="pt-PT" sz="1500" i="1" dirty="0" smtClean="0"/>
              <a:t>Eles </a:t>
            </a:r>
            <a:r>
              <a:rPr lang="pt-PT" sz="1500" b="1" i="1" dirty="0" smtClean="0"/>
              <a:t>têm</a:t>
            </a:r>
            <a:r>
              <a:rPr lang="pt-PT" sz="1500" i="1" dirty="0" smtClean="0"/>
              <a:t> dois </a:t>
            </a:r>
            <a:r>
              <a:rPr lang="pt-PT" sz="1500" i="1" smtClean="0"/>
              <a:t>filhos. </a:t>
            </a:r>
            <a:r>
              <a:rPr lang="pt-PT" sz="1600" i="1" smtClean="0"/>
              <a:t>Elas</a:t>
            </a:r>
            <a:r>
              <a:rPr lang="pt-PT" sz="1600" b="1" i="1" smtClean="0"/>
              <a:t> vêm </a:t>
            </a:r>
            <a:r>
              <a:rPr lang="pt-PT" sz="1600" i="1" smtClean="0"/>
              <a:t>de avião.</a:t>
            </a:r>
            <a:endParaRPr lang="es-ES" sz="1500" i="1" dirty="0" smtClean="0"/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1.3. </a:t>
            </a:r>
            <a:r>
              <a:rPr lang="pt-PT" sz="21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ACENTUAÇÃO GRÁFICA: supressão do acento</a:t>
            </a:r>
          </a:p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757486" y="1615083"/>
            <a:ext cx="90010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2200" dirty="0" smtClean="0"/>
              <a:t>Alguns pares homógrafos deixam de ser distinguidos pelo acento:</a:t>
            </a:r>
          </a:p>
          <a:p>
            <a:pPr algn="l"/>
            <a:endParaRPr lang="pt-PT" sz="2200" dirty="0" smtClean="0"/>
          </a:p>
          <a:p>
            <a:pPr algn="l"/>
            <a:endParaRPr lang="pt-PT" sz="1500" dirty="0" smtClean="0"/>
          </a:p>
          <a:p>
            <a:pPr algn="l"/>
            <a:endParaRPr lang="pt-PT" sz="2200" i="1" dirty="0" smtClean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848544" y="2219722"/>
          <a:ext cx="7920880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44"/>
                <a:gridCol w="1224136"/>
              </a:tblGrid>
              <a:tr h="154816">
                <a:tc>
                  <a:txBody>
                    <a:bodyPr/>
                    <a:lstStyle/>
                    <a:p>
                      <a:r>
                        <a:rPr lang="pt-PT" baseline="0" dirty="0" smtClean="0"/>
                        <a:t>AO 1945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AO</a:t>
                      </a:r>
                      <a:r>
                        <a:rPr lang="pt-PT" baseline="0" dirty="0" smtClean="0"/>
                        <a:t> 1990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800" b="1" i="0" dirty="0" smtClean="0"/>
                        <a:t>pára </a:t>
                      </a:r>
                      <a:r>
                        <a:rPr lang="pt-PT" sz="1800" i="0" dirty="0" smtClean="0"/>
                        <a:t>(forma do verbo </a:t>
                      </a:r>
                      <a:r>
                        <a:rPr lang="pt-PT" sz="1800" i="1" dirty="0" smtClean="0"/>
                        <a:t>parar</a:t>
                      </a:r>
                      <a:r>
                        <a:rPr lang="pt-PT" sz="1800" i="0" dirty="0" smtClean="0"/>
                        <a:t>) </a:t>
                      </a:r>
                      <a:r>
                        <a:rPr lang="pt-PT" sz="1800" b="1" i="0" dirty="0" smtClean="0"/>
                        <a:t>/ para</a:t>
                      </a:r>
                      <a:r>
                        <a:rPr lang="pt-PT" sz="1800" i="0" dirty="0" smtClean="0"/>
                        <a:t> (preposição)</a:t>
                      </a:r>
                      <a:endParaRPr lang="pt-PT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dirty="0" smtClean="0"/>
                        <a:t>para</a:t>
                      </a:r>
                      <a:endParaRPr lang="pt-PT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1800" b="1" i="0" dirty="0" smtClean="0"/>
                        <a:t>pêlo</a:t>
                      </a:r>
                      <a:r>
                        <a:rPr lang="pt-PT" sz="1800" i="0" dirty="0" smtClean="0"/>
                        <a:t> (nome) / </a:t>
                      </a:r>
                      <a:r>
                        <a:rPr lang="pt-PT" sz="1800" b="1" i="0" dirty="0" smtClean="0"/>
                        <a:t>pélo </a:t>
                      </a:r>
                      <a:r>
                        <a:rPr lang="pt-PT" sz="1800" i="0" dirty="0" smtClean="0"/>
                        <a:t>(forma do verbo</a:t>
                      </a:r>
                      <a:r>
                        <a:rPr lang="pt-PT" sz="1800" i="1" dirty="0" smtClean="0"/>
                        <a:t> pelar</a:t>
                      </a:r>
                      <a:r>
                        <a:rPr lang="pt-PT" sz="1800" i="0" dirty="0" smtClean="0"/>
                        <a:t>) /</a:t>
                      </a:r>
                      <a:r>
                        <a:rPr lang="pt-PT" sz="1800" b="1" i="0" dirty="0" smtClean="0"/>
                        <a:t> pelo</a:t>
                      </a:r>
                      <a:r>
                        <a:rPr lang="pt-PT" sz="1800" i="0" dirty="0" smtClean="0"/>
                        <a:t> (</a:t>
                      </a:r>
                      <a:r>
                        <a:rPr lang="pt-PT" sz="1800" i="0" dirty="0" err="1" smtClean="0"/>
                        <a:t>contração</a:t>
                      </a:r>
                      <a:r>
                        <a:rPr lang="pt-PT" sz="1800" i="0" dirty="0" smtClean="0"/>
                        <a:t>)</a:t>
                      </a:r>
                      <a:endParaRPr lang="pt-PT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dirty="0" smtClean="0"/>
                        <a:t>pelo</a:t>
                      </a:r>
                      <a:endParaRPr lang="pt-PT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1800" b="1" i="0" dirty="0" smtClean="0"/>
                        <a:t>péla </a:t>
                      </a:r>
                      <a:r>
                        <a:rPr lang="pt-PT" sz="1800" b="0" i="0" dirty="0" smtClean="0"/>
                        <a:t>(forma do verbo </a:t>
                      </a:r>
                      <a:r>
                        <a:rPr lang="pt-PT" sz="1800" b="0" i="1" dirty="0" smtClean="0"/>
                        <a:t>pelar</a:t>
                      </a:r>
                      <a:r>
                        <a:rPr lang="pt-PT" sz="1800" b="0" i="0" dirty="0" smtClean="0"/>
                        <a:t>) /</a:t>
                      </a:r>
                      <a:r>
                        <a:rPr lang="pt-PT" sz="1800" b="1" i="0" dirty="0" smtClean="0"/>
                        <a:t> péla </a:t>
                      </a:r>
                      <a:r>
                        <a:rPr lang="pt-PT" sz="1800" b="0" i="0" dirty="0" smtClean="0"/>
                        <a:t>(nome)</a:t>
                      </a:r>
                      <a:r>
                        <a:rPr lang="pt-PT" sz="1800" b="0" i="0" baseline="0" dirty="0" smtClean="0"/>
                        <a:t> / </a:t>
                      </a:r>
                      <a:r>
                        <a:rPr lang="pt-PT" sz="1800" b="1" i="0" dirty="0" smtClean="0"/>
                        <a:t>pela</a:t>
                      </a:r>
                      <a:r>
                        <a:rPr lang="pt-PT" sz="1800" i="0" dirty="0" smtClean="0"/>
                        <a:t> (</a:t>
                      </a:r>
                      <a:r>
                        <a:rPr lang="pt-PT" sz="1800" i="0" dirty="0" err="1" smtClean="0"/>
                        <a:t>contração</a:t>
                      </a:r>
                      <a:r>
                        <a:rPr lang="pt-PT" sz="1800" i="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dirty="0" smtClean="0"/>
                        <a:t>pela</a:t>
                      </a:r>
                      <a:endParaRPr lang="pt-PT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1800" b="1" i="0" dirty="0" smtClean="0"/>
                        <a:t>pólo </a:t>
                      </a:r>
                      <a:r>
                        <a:rPr lang="pt-PT" sz="1800" b="0" i="0" dirty="0" smtClean="0"/>
                        <a:t>(nome) </a:t>
                      </a:r>
                      <a:r>
                        <a:rPr lang="pt-PT" sz="1800" b="1" i="0" dirty="0" smtClean="0"/>
                        <a:t>/ </a:t>
                      </a:r>
                      <a:r>
                        <a:rPr lang="pt-PT" sz="1800" b="1" i="0" dirty="0" err="1" smtClean="0"/>
                        <a:t>pôlo</a:t>
                      </a:r>
                      <a:r>
                        <a:rPr lang="pt-PT" sz="1800" b="1" i="0" dirty="0" smtClean="0"/>
                        <a:t> </a:t>
                      </a:r>
                      <a:r>
                        <a:rPr lang="pt-PT" sz="1800" b="0" i="0" dirty="0" smtClean="0"/>
                        <a:t>(nome) / </a:t>
                      </a:r>
                      <a:r>
                        <a:rPr lang="pt-PT" sz="1800" b="1" i="0" dirty="0" smtClean="0"/>
                        <a:t>polo</a:t>
                      </a:r>
                      <a:r>
                        <a:rPr lang="pt-PT" sz="1800" i="0" dirty="0" smtClean="0"/>
                        <a:t> (contração arcaica</a:t>
                      </a:r>
                      <a:r>
                        <a:rPr lang="pt-PT" sz="1800" i="0" baseline="0" dirty="0" smtClean="0"/>
                        <a:t> e </a:t>
                      </a:r>
                      <a:r>
                        <a:rPr lang="pt-PT" sz="1800" i="0" dirty="0" smtClean="0"/>
                        <a:t>popular)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dirty="0" err="1" smtClean="0"/>
                        <a:t>polo</a:t>
                      </a:r>
                      <a:endParaRPr lang="pt-PT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1800" b="1" i="0" dirty="0" smtClean="0"/>
                        <a:t>pêra </a:t>
                      </a:r>
                      <a:r>
                        <a:rPr lang="pt-PT" sz="1800" b="0" i="0" dirty="0" smtClean="0"/>
                        <a:t>(nome) </a:t>
                      </a:r>
                      <a:r>
                        <a:rPr lang="pt-PT" sz="1800" b="1" i="0" baseline="0" dirty="0" smtClean="0"/>
                        <a:t>/ </a:t>
                      </a:r>
                      <a:r>
                        <a:rPr lang="pt-PT" sz="1800" b="1" i="0" dirty="0" err="1" smtClean="0"/>
                        <a:t>pera</a:t>
                      </a:r>
                      <a:r>
                        <a:rPr lang="pt-PT" sz="1800" i="0" dirty="0" smtClean="0"/>
                        <a:t> (preposição arcaica)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dirty="0" err="1" smtClean="0"/>
                        <a:t>pera</a:t>
                      </a:r>
                      <a:r>
                        <a:rPr lang="pt-PT" sz="1800" b="1" i="0" baseline="0" dirty="0" smtClean="0"/>
                        <a:t> </a:t>
                      </a:r>
                      <a:endParaRPr lang="pt-PT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1800" b="1" i="0" dirty="0" smtClean="0"/>
                        <a:t>pêro </a:t>
                      </a:r>
                      <a:r>
                        <a:rPr lang="pt-PT" sz="1800" b="0" i="0" dirty="0" smtClean="0"/>
                        <a:t>(nome) </a:t>
                      </a:r>
                      <a:r>
                        <a:rPr lang="pt-PT" sz="1800" b="1" i="0" dirty="0" smtClean="0"/>
                        <a:t>/ </a:t>
                      </a:r>
                      <a:r>
                        <a:rPr lang="pt-PT" sz="1800" b="1" i="0" dirty="0" err="1" smtClean="0"/>
                        <a:t>pero</a:t>
                      </a:r>
                      <a:r>
                        <a:rPr lang="pt-PT" sz="1800" i="0" dirty="0" smtClean="0"/>
                        <a:t> (conjunção arcaica)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800" b="1" i="0" dirty="0" err="1" smtClean="0"/>
                        <a:t>pero</a:t>
                      </a:r>
                      <a:endParaRPr lang="pt-PT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PT" sz="1800" b="1" i="0" dirty="0" smtClean="0"/>
                        <a:t>côa </a:t>
                      </a:r>
                      <a:r>
                        <a:rPr lang="pt-PT" sz="1800" i="0" dirty="0" smtClean="0"/>
                        <a:t>(nome) / </a:t>
                      </a:r>
                      <a:r>
                        <a:rPr lang="pt-PT" sz="1800" b="1" i="0" baseline="0" dirty="0" smtClean="0"/>
                        <a:t>Côa</a:t>
                      </a:r>
                      <a:r>
                        <a:rPr lang="pt-PT" sz="1800" i="0" baseline="0" dirty="0" smtClean="0"/>
                        <a:t> (topónimo) / </a:t>
                      </a:r>
                      <a:r>
                        <a:rPr lang="pt-PT" sz="1800" b="1" i="0" dirty="0" err="1" smtClean="0"/>
                        <a:t>coa</a:t>
                      </a:r>
                      <a:r>
                        <a:rPr lang="pt-PT" sz="1800" i="0" dirty="0" smtClean="0"/>
                        <a:t> (contração)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b="1" i="0" dirty="0" err="1" smtClean="0"/>
                        <a:t>coa</a:t>
                      </a:r>
                      <a:r>
                        <a:rPr lang="pt-PT" b="1" i="0" dirty="0" smtClean="0"/>
                        <a:t>/</a:t>
                      </a:r>
                      <a:r>
                        <a:rPr lang="pt-PT" b="1" i="0" dirty="0" err="1" smtClean="0"/>
                        <a:t>Coa</a:t>
                      </a:r>
                      <a:endParaRPr lang="pt-PT" b="1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ângulo 5"/>
          <p:cNvSpPr/>
          <p:nvPr/>
        </p:nvSpPr>
        <p:spPr>
          <a:xfrm>
            <a:off x="-735632" y="5445224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pt-PT" i="1" dirty="0" smtClean="0"/>
          </a:p>
          <a:p>
            <a:pPr algn="l"/>
            <a:endParaRPr lang="pt-PT" i="1" dirty="0" smtClean="0"/>
          </a:p>
          <a:p>
            <a:pPr algn="l"/>
            <a:endParaRPr lang="pt-PT" i="1" dirty="0" smtClean="0"/>
          </a:p>
        </p:txBody>
      </p:sp>
      <p:sp>
        <p:nvSpPr>
          <p:cNvPr id="7" name="Flowchart: Alternate Process 6"/>
          <p:cNvSpPr/>
          <p:nvPr/>
        </p:nvSpPr>
        <p:spPr>
          <a:xfrm>
            <a:off x="901502" y="5445224"/>
            <a:ext cx="7848872" cy="1080120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l"/>
            <a:r>
              <a:rPr lang="pt-PT" sz="1500" b="1" dirty="0" smtClean="0"/>
              <a:t>Atenção!  O acento continua a ser obrigatório em</a:t>
            </a:r>
            <a:r>
              <a:rPr lang="pt-PT" sz="1500" b="1" i="1" dirty="0" smtClean="0"/>
              <a:t> pôde </a:t>
            </a:r>
            <a:r>
              <a:rPr lang="pt-PT" sz="1500" b="1" dirty="0" smtClean="0"/>
              <a:t>(3.ª pessoa do pretérito perfeito do indicativo de </a:t>
            </a:r>
            <a:r>
              <a:rPr lang="pt-PT" sz="1500" b="1" i="1" dirty="0" smtClean="0"/>
              <a:t>poder</a:t>
            </a:r>
            <a:r>
              <a:rPr lang="pt-PT" sz="1500" b="1" dirty="0" smtClean="0"/>
              <a:t>) para diferenciar de</a:t>
            </a:r>
            <a:r>
              <a:rPr lang="pt-PT" sz="1500" b="1" i="1" dirty="0" smtClean="0"/>
              <a:t> pode </a:t>
            </a:r>
            <a:r>
              <a:rPr lang="pt-PT" sz="1500" b="1" dirty="0" smtClean="0"/>
              <a:t>(3.ª pessoa do presente do indicativo de </a:t>
            </a:r>
            <a:r>
              <a:rPr lang="pt-PT" sz="1500" b="1" i="1" dirty="0" smtClean="0"/>
              <a:t>poder</a:t>
            </a:r>
            <a:r>
              <a:rPr lang="pt-PT" sz="1500" b="1" dirty="0" smtClean="0"/>
              <a:t>) e em</a:t>
            </a:r>
            <a:r>
              <a:rPr lang="pt-PT" sz="1500" b="1" i="1" dirty="0" smtClean="0"/>
              <a:t> pôr </a:t>
            </a:r>
            <a:r>
              <a:rPr lang="pt-PT" sz="1500" b="1" dirty="0" smtClean="0"/>
              <a:t>(infinitivo) para distinguir de </a:t>
            </a:r>
            <a:r>
              <a:rPr lang="pt-PT" sz="1500" b="1" i="1" dirty="0" smtClean="0"/>
              <a:t>por </a:t>
            </a:r>
            <a:r>
              <a:rPr lang="pt-PT" sz="1500" b="1" dirty="0" smtClean="0"/>
              <a:t>(preposição).</a:t>
            </a:r>
            <a:endParaRPr lang="es-ES" sz="1800" dirty="0" smtClean="0"/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1.3.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ACENTUAÇÃO GRÁFICA: acentos diferenciais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484784"/>
            <a:ext cx="842493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l"/>
            <a:endParaRPr lang="pt-PT" sz="18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  <a:tabLst>
                <a:tab pos="180975" algn="l"/>
              </a:tabLst>
            </a:pPr>
            <a:r>
              <a:rPr lang="pt-PT" sz="2200" dirty="0" smtClean="0"/>
              <a:t>Formas verbais da 1.ª pessoa do plural do pretérito perfeito dos verbos da 1.ª conjugação:</a:t>
            </a:r>
          </a:p>
          <a:p>
            <a:pPr marL="180975" indent="-180975" algn="l"/>
            <a:r>
              <a:rPr lang="pt-PT" sz="2200" i="1" dirty="0" smtClean="0"/>
              <a:t>   </a:t>
            </a:r>
            <a:r>
              <a:rPr lang="pt-PT" sz="2200" i="1" dirty="0" smtClean="0">
                <a:solidFill>
                  <a:srgbClr val="009DE0"/>
                </a:solidFill>
              </a:rPr>
              <a:t>passámos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passamos</a:t>
            </a:r>
          </a:p>
          <a:p>
            <a:pPr marL="180975" indent="-180975" algn="l"/>
            <a:endParaRPr lang="pt-PT" sz="18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  <a:tabLst>
                <a:tab pos="180975" algn="l"/>
              </a:tabLst>
            </a:pPr>
            <a:r>
              <a:rPr lang="pt-PT" sz="2200" dirty="0" smtClean="0"/>
              <a:t>Forma verbal da 1.ª pessoa do plural do presente do conjuntivo do verbo </a:t>
            </a:r>
            <a:r>
              <a:rPr lang="pt-PT" sz="2200" i="1" dirty="0" smtClean="0"/>
              <a:t>dar</a:t>
            </a:r>
            <a:r>
              <a:rPr lang="pt-PT" sz="2200" dirty="0" smtClean="0"/>
              <a:t>:</a:t>
            </a:r>
          </a:p>
          <a:p>
            <a:pPr marL="180975" indent="-180975" algn="l"/>
            <a:r>
              <a:rPr lang="pt-PT" sz="2200" b="1" i="1" dirty="0" smtClean="0"/>
              <a:t>   </a:t>
            </a:r>
            <a:r>
              <a:rPr lang="pt-PT" sz="2200" i="1" dirty="0" smtClean="0">
                <a:solidFill>
                  <a:srgbClr val="009DE0"/>
                </a:solidFill>
              </a:rPr>
              <a:t>dêmos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demos</a:t>
            </a:r>
          </a:p>
          <a:p>
            <a:pPr marL="180975" indent="-180975" algn="l"/>
            <a:endParaRPr lang="pt-PT" sz="18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Nome feminino que significa ‘molde’ ou ‘recipiente’:</a:t>
            </a:r>
          </a:p>
          <a:p>
            <a:pPr marL="180975" indent="-180975" algn="l"/>
            <a:r>
              <a:rPr lang="pt-PT" sz="2200" b="1" i="1" dirty="0" smtClean="0"/>
              <a:t>   </a:t>
            </a:r>
            <a:r>
              <a:rPr lang="pt-PT" sz="2200" i="1" dirty="0" smtClean="0">
                <a:solidFill>
                  <a:srgbClr val="009DE0"/>
                </a:solidFill>
              </a:rPr>
              <a:t>forma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fôrma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180975" indent="-180975" algn="l"/>
            <a:endParaRPr lang="pt-PT" sz="1800" i="1" dirty="0" smtClean="0">
              <a:solidFill>
                <a:srgbClr val="009DE0"/>
              </a:solidFill>
            </a:endParaRPr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Alguns verbos em </a:t>
            </a:r>
            <a:r>
              <a:rPr lang="pt-PT" sz="2200" i="1" dirty="0" smtClean="0"/>
              <a:t>-guar</a:t>
            </a:r>
            <a:r>
              <a:rPr lang="pt-PT" sz="2200" dirty="0" smtClean="0"/>
              <a:t>, </a:t>
            </a:r>
            <a:r>
              <a:rPr lang="pt-PT" sz="2200" i="1" dirty="0" smtClean="0"/>
              <a:t>-quar</a:t>
            </a:r>
            <a:r>
              <a:rPr lang="pt-PT" sz="2200" dirty="0" smtClean="0"/>
              <a:t>, </a:t>
            </a:r>
            <a:r>
              <a:rPr lang="pt-PT" sz="2200" i="1" dirty="0" smtClean="0"/>
              <a:t>-quir</a:t>
            </a:r>
            <a:r>
              <a:rPr lang="pt-PT" sz="2200" dirty="0" smtClean="0"/>
              <a:t>:</a:t>
            </a:r>
          </a:p>
          <a:p>
            <a:pPr marL="180975" indent="-180975" algn="l"/>
            <a:r>
              <a:rPr lang="pt-PT" sz="2200" b="1" i="1" dirty="0" smtClean="0"/>
              <a:t>  </a:t>
            </a:r>
            <a:r>
              <a:rPr lang="pt-PT" sz="2200" i="1" dirty="0" err="1" smtClean="0">
                <a:solidFill>
                  <a:srgbClr val="009DE0"/>
                </a:solidFill>
              </a:rPr>
              <a:t>averigue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smtClean="0">
                <a:solidFill>
                  <a:srgbClr val="009DE0"/>
                </a:solidFill>
              </a:rPr>
              <a:t>averígue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algn="l"/>
            <a:endParaRPr lang="pt-PT" sz="2200" i="1" dirty="0" smtClean="0">
              <a:solidFill>
                <a:srgbClr val="009DE0"/>
              </a:solidFill>
            </a:endParaRPr>
          </a:p>
          <a:p>
            <a:pPr algn="l"/>
            <a:endParaRPr lang="pt-PT" sz="2200" i="1" dirty="0" smtClean="0">
              <a:solidFill>
                <a:srgbClr val="009DE0"/>
              </a:solidFill>
            </a:endParaRPr>
          </a:p>
          <a:p>
            <a:pPr algn="l"/>
            <a:endParaRPr lang="pt-PT" sz="2200" i="1" dirty="0">
              <a:solidFill>
                <a:srgbClr val="009DE0"/>
              </a:solidFill>
            </a:endParaRPr>
          </a:p>
        </p:txBody>
      </p:sp>
      <p:sp>
        <p:nvSpPr>
          <p:cNvPr id="5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1.3.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ACENTUAÇÃO GRÁFICA: facultatividade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882924"/>
            <a:ext cx="88227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graves e esdrúxulas com </a:t>
            </a:r>
            <a:r>
              <a:rPr lang="pt-PT" sz="2200" i="1" dirty="0" smtClean="0"/>
              <a:t>e</a:t>
            </a:r>
            <a:r>
              <a:rPr lang="pt-PT" sz="2200" dirty="0" smtClean="0"/>
              <a:t> e </a:t>
            </a:r>
            <a:r>
              <a:rPr lang="pt-PT" sz="2200" i="1" dirty="0" smtClean="0"/>
              <a:t>o</a:t>
            </a:r>
            <a:r>
              <a:rPr lang="pt-PT" sz="2200" dirty="0" smtClean="0"/>
              <a:t> tónicos, seguidos das  </a:t>
            </a:r>
          </a:p>
          <a:p>
            <a:pPr marL="85725" indent="-85725" algn="l">
              <a:buClr>
                <a:srgbClr val="009DE0"/>
              </a:buClr>
            </a:pPr>
            <a:r>
              <a:rPr lang="pt-PT" sz="2200" dirty="0" smtClean="0"/>
              <a:t>  </a:t>
            </a:r>
            <a:r>
              <a:rPr lang="pt-PT" sz="1200" dirty="0" smtClean="0"/>
              <a:t> </a:t>
            </a:r>
            <a:r>
              <a:rPr lang="pt-PT" sz="2200" dirty="0" smtClean="0"/>
              <a:t>consoantes nasais </a:t>
            </a:r>
            <a:r>
              <a:rPr lang="pt-PT" sz="2200" i="1" dirty="0" smtClean="0"/>
              <a:t>m</a:t>
            </a:r>
            <a:r>
              <a:rPr lang="pt-PT" sz="2200" dirty="0" smtClean="0"/>
              <a:t> ou </a:t>
            </a:r>
            <a:r>
              <a:rPr lang="pt-PT" sz="2200" i="1" dirty="0" smtClean="0"/>
              <a:t>n</a:t>
            </a:r>
            <a:r>
              <a:rPr lang="pt-PT" sz="2200" dirty="0" smtClean="0"/>
              <a:t>, com as quais não formam sílaba:</a:t>
            </a:r>
          </a:p>
          <a:p>
            <a:pPr marL="85725" indent="-85725" algn="l"/>
            <a:r>
              <a:rPr lang="pt-PT" sz="2200" i="1" dirty="0" smtClean="0">
                <a:solidFill>
                  <a:srgbClr val="009DE0"/>
                </a:solidFill>
              </a:rPr>
              <a:t>   ténis </a:t>
            </a:r>
            <a:r>
              <a:rPr lang="pt-PT" sz="2200" dirty="0" smtClean="0"/>
              <a:t>e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tênis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/>
              <a:t> </a:t>
            </a:r>
            <a:r>
              <a:rPr lang="pt-PT" sz="2200" i="1" smtClean="0"/>
              <a:t>/ </a:t>
            </a:r>
            <a:r>
              <a:rPr lang="pt-PT" sz="2200" i="1" smtClean="0">
                <a:solidFill>
                  <a:srgbClr val="009DE0"/>
                </a:solidFill>
              </a:rPr>
              <a:t>tónico </a:t>
            </a:r>
            <a:r>
              <a:rPr lang="pt-PT" sz="2200" smtClean="0"/>
              <a:t>e</a:t>
            </a:r>
            <a:r>
              <a:rPr lang="pt-PT" sz="2200" i="1" smtClean="0">
                <a:solidFill>
                  <a:srgbClr val="009DE0"/>
                </a:solidFill>
              </a:rPr>
              <a:t> tônico</a:t>
            </a:r>
            <a:r>
              <a:rPr lang="pt-PT" sz="2200" b="1" baseline="30000" smtClean="0">
                <a:solidFill>
                  <a:srgbClr val="FF0000"/>
                </a:solidFill>
              </a:rPr>
              <a:t>Br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85725" indent="-85725" algn="l">
              <a:buClr>
                <a:srgbClr val="009DE0"/>
              </a:buClr>
            </a:pPr>
            <a:endParaRPr lang="pt-PT" sz="2200" i="1" dirty="0" smtClean="0">
              <a:solidFill>
                <a:srgbClr val="009DE0"/>
              </a:solidFill>
            </a:endParaRPr>
          </a:p>
          <a:p>
            <a:pPr marL="85725" indent="-85725" algn="l">
              <a:buClr>
                <a:srgbClr val="009DE0"/>
              </a:buClr>
            </a:pPr>
            <a:endParaRPr lang="pt-PT" sz="2200" i="1" dirty="0" smtClean="0">
              <a:solidFill>
                <a:srgbClr val="009DE0"/>
              </a:solidFill>
            </a:endParaRPr>
          </a:p>
          <a:p>
            <a:pPr marL="85725" indent="-85725" algn="l">
              <a:buClr>
                <a:srgbClr val="009DE0"/>
              </a:buClr>
            </a:pPr>
            <a:endParaRPr lang="pt-PT" sz="2200" i="1" dirty="0" smtClean="0">
              <a:solidFill>
                <a:srgbClr val="009DE0"/>
              </a:solidFill>
            </a:endParaRPr>
          </a:p>
          <a:p>
            <a:pPr marL="85725" indent="-8572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agudas com </a:t>
            </a:r>
            <a:r>
              <a:rPr lang="pt-PT" sz="2200" i="1" dirty="0" smtClean="0"/>
              <a:t>e</a:t>
            </a:r>
            <a:r>
              <a:rPr lang="pt-PT" sz="2200" dirty="0" smtClean="0"/>
              <a:t> e </a:t>
            </a:r>
            <a:r>
              <a:rPr lang="pt-PT" sz="2200" i="1" dirty="0" smtClean="0"/>
              <a:t>o </a:t>
            </a:r>
            <a:r>
              <a:rPr lang="pt-PT" sz="2200" dirty="0" smtClean="0"/>
              <a:t>tónicos, geralmente provenientes</a:t>
            </a:r>
          </a:p>
          <a:p>
            <a:pPr marL="85725" indent="-85725" algn="l">
              <a:buClr>
                <a:srgbClr val="009DE0"/>
              </a:buClr>
            </a:pPr>
            <a:r>
              <a:rPr lang="pt-PT" sz="2200" dirty="0" smtClean="0"/>
              <a:t>  </a:t>
            </a:r>
            <a:r>
              <a:rPr lang="pt-PT" sz="1500" dirty="0" smtClean="0"/>
              <a:t> </a:t>
            </a:r>
            <a:r>
              <a:rPr lang="pt-PT" sz="2200" dirty="0" smtClean="0"/>
              <a:t>do francês, em que há oscilação de pronúncia:</a:t>
            </a:r>
          </a:p>
          <a:p>
            <a:pPr marL="85725" indent="-85725" algn="l"/>
            <a:r>
              <a:rPr lang="pt-PT" sz="2200" i="1" dirty="0" smtClean="0">
                <a:solidFill>
                  <a:srgbClr val="009DE0"/>
                </a:solidFill>
              </a:rPr>
              <a:t>   bebé </a:t>
            </a:r>
            <a:r>
              <a:rPr lang="pt-PT" sz="2200" dirty="0" smtClean="0"/>
              <a:t>e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bebê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/>
              <a:t> / </a:t>
            </a:r>
            <a:r>
              <a:rPr lang="pt-PT" sz="2200" i="1" dirty="0" smtClean="0">
                <a:solidFill>
                  <a:srgbClr val="009DE0"/>
                </a:solidFill>
              </a:rPr>
              <a:t>ró </a:t>
            </a:r>
            <a:r>
              <a:rPr lang="pt-PT" sz="2200" dirty="0" smtClean="0"/>
              <a:t>e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rô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85725" indent="-85725" algn="l"/>
            <a:endParaRPr lang="pt-PT" sz="2200" b="1" dirty="0" smtClean="0">
              <a:solidFill>
                <a:srgbClr val="009DE0"/>
              </a:solidFill>
            </a:endParaRPr>
          </a:p>
          <a:p>
            <a:pPr marL="85725" indent="-8572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graves/agudas terminadas em </a:t>
            </a:r>
            <a:r>
              <a:rPr lang="pt-PT" sz="2200" i="1" dirty="0" smtClean="0"/>
              <a:t>o </a:t>
            </a:r>
            <a:r>
              <a:rPr lang="pt-PT" sz="2200" dirty="0" smtClean="0"/>
              <a:t>fechado:</a:t>
            </a:r>
          </a:p>
          <a:p>
            <a:pPr marL="85725" indent="-85725" algn="l"/>
            <a:r>
              <a:rPr lang="pt-PT" sz="2200" i="1" dirty="0" smtClean="0">
                <a:solidFill>
                  <a:srgbClr val="009DE0"/>
                </a:solidFill>
              </a:rPr>
              <a:t>   judo </a:t>
            </a:r>
            <a:r>
              <a:rPr lang="pt-PT" sz="2200" dirty="0" smtClean="0"/>
              <a:t>e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judô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/>
              <a:t> / </a:t>
            </a:r>
            <a:r>
              <a:rPr lang="pt-PT" sz="2200" i="1" dirty="0" smtClean="0">
                <a:solidFill>
                  <a:srgbClr val="009DE0"/>
                </a:solidFill>
              </a:rPr>
              <a:t>metro </a:t>
            </a:r>
            <a:r>
              <a:rPr lang="pt-PT" sz="2200" dirty="0" smtClean="0"/>
              <a:t>e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metrô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endParaRPr lang="pt-PT" sz="2200" b="1" i="1" dirty="0" smtClean="0"/>
          </a:p>
        </p:txBody>
      </p:sp>
      <p:sp>
        <p:nvSpPr>
          <p:cNvPr id="5" name="Flowchart: Alternate Process 6"/>
          <p:cNvSpPr/>
          <p:nvPr/>
        </p:nvSpPr>
        <p:spPr>
          <a:xfrm>
            <a:off x="5529064" y="2996952"/>
            <a:ext cx="3456384" cy="792088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l"/>
            <a:r>
              <a:rPr lang="pt-PT" sz="1600" b="1" dirty="0" smtClean="0">
                <a:solidFill>
                  <a:schemeClr val="bg1"/>
                </a:solidFill>
                <a:latin typeface="+mj-lt"/>
              </a:rPr>
              <a:t>Exceções: </a:t>
            </a:r>
            <a:r>
              <a:rPr lang="pt-PT" sz="1600" b="1" i="1" dirty="0" smtClean="0">
                <a:solidFill>
                  <a:schemeClr val="bg1"/>
                </a:solidFill>
                <a:latin typeface="+mj-lt"/>
              </a:rPr>
              <a:t>cômoro, fêmea e sêmola</a:t>
            </a:r>
            <a:r>
              <a:rPr lang="pt-PT" sz="1600" b="1" dirty="0" smtClean="0">
                <a:solidFill>
                  <a:schemeClr val="bg1"/>
                </a:solidFill>
                <a:latin typeface="+mj-lt"/>
              </a:rPr>
              <a:t>.</a:t>
            </a:r>
            <a:endParaRPr lang="es-ES" sz="16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1.3.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ACENTUAÇÃO GRÁFICA: dupla acentuação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638325"/>
            <a:ext cx="90010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graves com ditongo tónico </a:t>
            </a:r>
            <a:r>
              <a:rPr lang="pt-PT" sz="2200" i="1" dirty="0" err="1" smtClean="0"/>
              <a:t>éi</a:t>
            </a:r>
            <a:r>
              <a:rPr lang="pt-PT" sz="2200" i="1" dirty="0" smtClean="0"/>
              <a:t>: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assembléia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assembleia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idéia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ideia</a:t>
            </a:r>
          </a:p>
          <a:p>
            <a:pPr algn="l"/>
            <a:endParaRPr lang="pt-PT" sz="1800" dirty="0" smtClean="0"/>
          </a:p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graves com </a:t>
            </a:r>
            <a:r>
              <a:rPr lang="pt-PT" sz="2200" i="1" dirty="0" smtClean="0"/>
              <a:t>i </a:t>
            </a:r>
            <a:r>
              <a:rPr lang="pt-PT" sz="2200" dirty="0" smtClean="0"/>
              <a:t>e</a:t>
            </a:r>
            <a:r>
              <a:rPr lang="pt-PT" sz="2200" i="1" dirty="0" smtClean="0"/>
              <a:t> u </a:t>
            </a:r>
            <a:r>
              <a:rPr lang="pt-PT" sz="2200" dirty="0" smtClean="0"/>
              <a:t>tónicos, quando precedidos de ditongo:</a:t>
            </a:r>
            <a:endParaRPr lang="pt-PT" sz="1500" dirty="0" smtClean="0"/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baiúca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baiuca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tauísmo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b="1" baseline="30000" dirty="0" smtClean="0">
                <a:solidFill>
                  <a:srgbClr val="FF0000"/>
                </a:solidFill>
              </a:rPr>
              <a:t>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tauismo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algn="l"/>
            <a:endParaRPr lang="pt-PT" sz="1800" i="1" dirty="0" smtClean="0">
              <a:solidFill>
                <a:srgbClr val="009DE0"/>
              </a:solidFill>
            </a:endParaRPr>
          </a:p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graves terminadas em </a:t>
            </a:r>
            <a:r>
              <a:rPr lang="pt-PT" sz="2200" i="1" dirty="0" smtClean="0"/>
              <a:t>o </a:t>
            </a:r>
            <a:r>
              <a:rPr lang="pt-PT" sz="2200" dirty="0" smtClean="0"/>
              <a:t>duplo: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enjôo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enjoo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vôo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voo</a:t>
            </a:r>
            <a:endParaRPr lang="pt-PT" sz="2200" dirty="0" smtClean="0">
              <a:solidFill>
                <a:srgbClr val="009DE0"/>
              </a:solidFill>
            </a:endParaRPr>
          </a:p>
          <a:p>
            <a:pPr algn="l"/>
            <a:endParaRPr lang="pt-PT" sz="1800" i="1" dirty="0" smtClean="0">
              <a:solidFill>
                <a:srgbClr val="009DE0"/>
              </a:solidFill>
            </a:endParaRPr>
          </a:p>
          <a:p>
            <a:pPr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com trema: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lingüista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linguista</a:t>
            </a:r>
          </a:p>
          <a:p>
            <a:pPr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tranqüilo</a:t>
            </a:r>
            <a:r>
              <a:rPr lang="pt-PT" sz="2200" b="1" baseline="30000" dirty="0" err="1" smtClean="0">
                <a:solidFill>
                  <a:srgbClr val="FF0000"/>
                </a:solidFill>
              </a:rPr>
              <a:t>Br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tranquilo</a:t>
            </a:r>
          </a:p>
        </p:txBody>
      </p:sp>
      <p:sp>
        <p:nvSpPr>
          <p:cNvPr id="5" name="Flowchart: Alternate Process 6"/>
          <p:cNvSpPr/>
          <p:nvPr/>
        </p:nvSpPr>
        <p:spPr>
          <a:xfrm>
            <a:off x="5745088" y="5373216"/>
            <a:ext cx="3840807" cy="1243186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pt-PT" sz="1600" b="1"/>
              <a:t>Atenção! </a:t>
            </a:r>
            <a:r>
              <a:rPr lang="pt-PT" sz="1600" b="1" smtClean="0"/>
              <a:t>O </a:t>
            </a:r>
            <a:r>
              <a:rPr lang="pt-PT" sz="1600" b="1" dirty="0" smtClean="0"/>
              <a:t>trema continuará a ser usado em vocábulos de origem estrangeira e seus derivados: </a:t>
            </a:r>
            <a:r>
              <a:rPr lang="pt-PT" sz="1600" b="1" i="1" dirty="0" err="1" smtClean="0"/>
              <a:t>mülleriano</a:t>
            </a:r>
            <a:r>
              <a:rPr lang="pt-PT" sz="1600" b="1" i="1" dirty="0" smtClean="0"/>
              <a:t> </a:t>
            </a:r>
            <a:r>
              <a:rPr lang="pt-PT" sz="1600" b="1" dirty="0" smtClean="0"/>
              <a:t>(de </a:t>
            </a:r>
            <a:r>
              <a:rPr lang="pt-PT" sz="1600" b="1" i="1" dirty="0" err="1" smtClean="0"/>
              <a:t>Müller</a:t>
            </a:r>
            <a:r>
              <a:rPr lang="pt-PT" sz="1600" b="1" dirty="0" smtClean="0"/>
              <a:t>). </a:t>
            </a:r>
            <a:endParaRPr lang="es-ES" sz="1600" b="1" dirty="0" smtClean="0"/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1.3.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ACENTUAÇÃO GRÁFICA: norma brasileira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340768"/>
            <a:ext cx="903709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indent="-8572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smtClean="0"/>
              <a:t> Meses do </a:t>
            </a:r>
            <a:r>
              <a:rPr lang="pt-PT" sz="2200" dirty="0" smtClean="0"/>
              <a:t>ano:</a:t>
            </a:r>
          </a:p>
          <a:p>
            <a:pPr marL="85725" indent="-85725" algn="l"/>
            <a:r>
              <a:rPr lang="pt-PT" sz="2200" i="1" dirty="0" smtClean="0">
                <a:solidFill>
                  <a:srgbClr val="009DE0"/>
                </a:solidFill>
              </a:rPr>
              <a:t>   </a:t>
            </a:r>
            <a:r>
              <a:rPr lang="pt-PT" sz="2200" i="1" dirty="0" err="1" smtClean="0">
                <a:solidFill>
                  <a:srgbClr val="009DE0"/>
                </a:solidFill>
              </a:rPr>
              <a:t>janeiro</a:t>
            </a:r>
            <a:r>
              <a:rPr lang="pt-PT" sz="2200" i="1" dirty="0" smtClean="0">
                <a:solidFill>
                  <a:srgbClr val="009DE0"/>
                </a:solidFill>
              </a:rPr>
              <a:t>, </a:t>
            </a:r>
            <a:r>
              <a:rPr lang="pt-PT" sz="2200" i="1" dirty="0" err="1" smtClean="0">
                <a:solidFill>
                  <a:srgbClr val="009DE0"/>
                </a:solidFill>
              </a:rPr>
              <a:t>abril</a:t>
            </a:r>
            <a:r>
              <a:rPr lang="pt-PT" sz="2200" i="1" smtClean="0">
                <a:solidFill>
                  <a:srgbClr val="009DE0"/>
                </a:solidFill>
              </a:rPr>
              <a:t>, novembro</a:t>
            </a:r>
            <a:endParaRPr lang="pt-PT" sz="2200" i="1">
              <a:solidFill>
                <a:srgbClr val="009DE0"/>
              </a:solidFill>
            </a:endParaRPr>
          </a:p>
          <a:p>
            <a:pPr marL="85725" indent="-85725" algn="l"/>
            <a:endParaRPr lang="pt-PT" sz="16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smtClean="0"/>
              <a:t> Estações do ano</a:t>
            </a:r>
            <a:endParaRPr lang="pt-PT" sz="2200"/>
          </a:p>
          <a:p>
            <a:pPr marL="85725" indent="-85725" algn="l"/>
            <a:r>
              <a:rPr lang="pt-PT" sz="2200" i="1">
                <a:solidFill>
                  <a:srgbClr val="009DE0"/>
                </a:solidFill>
              </a:rPr>
              <a:t>   primavera, verão, outono, inverno</a:t>
            </a:r>
          </a:p>
          <a:p>
            <a:pPr marL="85725" indent="-85725" algn="l"/>
            <a:endParaRPr lang="pt-PT" sz="1600" i="1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/>
              <a:t>Designações usadas para mencionar </a:t>
            </a:r>
            <a:r>
              <a:rPr lang="pt-PT" sz="2200" smtClean="0"/>
              <a:t>alguém</a:t>
            </a:r>
          </a:p>
          <a:p>
            <a:pPr algn="l">
              <a:buClr>
                <a:srgbClr val="009DE0"/>
              </a:buClr>
            </a:pPr>
            <a:r>
              <a:rPr lang="pt-PT" sz="2200" smtClean="0"/>
              <a:t>cujo </a:t>
            </a:r>
            <a:r>
              <a:rPr lang="pt-PT" sz="2200"/>
              <a:t>nome se desconhece:</a:t>
            </a:r>
          </a:p>
          <a:p>
            <a:pPr marL="85725" indent="-85725" algn="l"/>
            <a:r>
              <a:rPr lang="pt-PT" sz="2200" i="1" smtClean="0">
                <a:solidFill>
                  <a:srgbClr val="009DE0"/>
                </a:solidFill>
              </a:rPr>
              <a:t>   </a:t>
            </a:r>
            <a:r>
              <a:rPr lang="pt-PT" sz="2200" i="1">
                <a:solidFill>
                  <a:srgbClr val="009DE0"/>
                </a:solidFill>
              </a:rPr>
              <a:t>fulano, sicrano, beltrano</a:t>
            </a:r>
          </a:p>
          <a:p>
            <a:pPr marL="85725" indent="-85725" algn="l"/>
            <a:endParaRPr lang="pt-PT" sz="1600" dirty="0" smtClean="0">
              <a:solidFill>
                <a:srgbClr val="009DE0"/>
              </a:solidFill>
            </a:endParaRPr>
          </a:p>
          <a:p>
            <a:pPr marL="85725" indent="-8572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smtClean="0"/>
              <a:t> </a:t>
            </a:r>
            <a:r>
              <a:rPr lang="pt-PT" sz="2200"/>
              <a:t>Pontos cardeais, colaterais e subcolaterais:</a:t>
            </a:r>
          </a:p>
          <a:p>
            <a:pPr marL="85725" indent="-85725" algn="l"/>
            <a:r>
              <a:rPr lang="pt-PT" sz="2200" i="1" smtClean="0">
                <a:solidFill>
                  <a:srgbClr val="009DE0"/>
                </a:solidFill>
              </a:rPr>
              <a:t>   </a:t>
            </a:r>
            <a:r>
              <a:rPr lang="pt-PT" sz="2200" i="1">
                <a:solidFill>
                  <a:srgbClr val="009DE0"/>
                </a:solidFill>
              </a:rPr>
              <a:t>norte, este, sudeste, és-nordeste, </a:t>
            </a:r>
            <a:r>
              <a:rPr lang="pt-PT" sz="2200"/>
              <a:t>etc.</a:t>
            </a:r>
          </a:p>
          <a:p>
            <a:pPr marL="85725" indent="-85725" algn="l"/>
            <a:endParaRPr lang="pt-PT" sz="1600" smtClean="0"/>
          </a:p>
          <a:p>
            <a:pPr marL="85725" indent="-8572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/>
              <a:t> </a:t>
            </a:r>
            <a:r>
              <a:rPr lang="pt-PT" sz="2200" smtClean="0"/>
              <a:t>Formas de tratamento (axiónimos):</a:t>
            </a:r>
            <a:endParaRPr lang="pt-PT" sz="2200"/>
          </a:p>
          <a:p>
            <a:pPr marL="85725" indent="-85725" algn="l"/>
            <a:r>
              <a:rPr lang="pt-PT" sz="2200" i="1">
                <a:solidFill>
                  <a:srgbClr val="009DE0"/>
                </a:solidFill>
              </a:rPr>
              <a:t>   senhor doutor, senhor professor</a:t>
            </a:r>
          </a:p>
          <a:p>
            <a:pPr marL="85725" indent="-85725" algn="l"/>
            <a:endParaRPr lang="pt-PT" sz="2200" dirty="0" smtClean="0"/>
          </a:p>
          <a:p>
            <a:pPr marL="85725" indent="-85725" algn="l"/>
            <a:endParaRPr lang="pt-PT" sz="2200" dirty="0" smtClean="0"/>
          </a:p>
        </p:txBody>
      </p:sp>
      <p:sp>
        <p:nvSpPr>
          <p:cNvPr id="7" name="Flowchart: Alternate Process 6"/>
          <p:cNvSpPr/>
          <p:nvPr/>
        </p:nvSpPr>
        <p:spPr>
          <a:xfrm>
            <a:off x="6609184" y="4005064"/>
            <a:ext cx="3168352" cy="1584176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PT" sz="1400" b="1"/>
              <a:t>Atenção! </a:t>
            </a:r>
            <a:r>
              <a:rPr lang="pt-PT" sz="1400" b="1" smtClean="0"/>
              <a:t>Mantém-se </a:t>
            </a:r>
            <a:r>
              <a:rPr lang="pt-PT" sz="1400" b="1" dirty="0" smtClean="0"/>
              <a:t>a maiúscula inicial nos correspondentes símbolos e nos casos em que estes nomes designam regiões:</a:t>
            </a:r>
            <a:endParaRPr lang="pt-PT" sz="1400" b="1" i="1" dirty="0" smtClean="0"/>
          </a:p>
          <a:p>
            <a:pPr algn="l"/>
            <a:r>
              <a:rPr lang="pt-PT" sz="1400" i="1" dirty="0" smtClean="0"/>
              <a:t>Vivo </a:t>
            </a:r>
            <a:r>
              <a:rPr lang="pt-PT" sz="1400" i="1" smtClean="0"/>
              <a:t>no </a:t>
            </a:r>
            <a:r>
              <a:rPr lang="pt-PT" sz="1400" b="1" i="1" smtClean="0"/>
              <a:t>N</a:t>
            </a:r>
            <a:r>
              <a:rPr lang="pt-PT" sz="1400" i="1" smtClean="0"/>
              <a:t>orte </a:t>
            </a:r>
            <a:r>
              <a:rPr lang="pt-PT" sz="1400" smtClean="0"/>
              <a:t>(por </a:t>
            </a:r>
            <a:r>
              <a:rPr lang="pt-PT" sz="1400" b="1" i="1" dirty="0" smtClean="0"/>
              <a:t>n</a:t>
            </a:r>
            <a:r>
              <a:rPr lang="pt-PT" sz="1400" i="1" dirty="0" smtClean="0"/>
              <a:t>orte de </a:t>
            </a:r>
            <a:r>
              <a:rPr lang="pt-PT" sz="1400" i="1" smtClean="0"/>
              <a:t>Portugal</a:t>
            </a:r>
            <a:r>
              <a:rPr lang="pt-PT" sz="1400" smtClean="0"/>
              <a:t>).</a:t>
            </a:r>
            <a:endParaRPr lang="pt-PT" sz="1400" dirty="0" smtClean="0"/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1.4.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MAIÚSCULAS E MINÚSCULAS: uso da minúscula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Flowchart: Alternate Process 6"/>
          <p:cNvSpPr/>
          <p:nvPr/>
        </p:nvSpPr>
        <p:spPr>
          <a:xfrm>
            <a:off x="6609184" y="5842708"/>
            <a:ext cx="3168352" cy="898660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PT" sz="1400" b="1"/>
              <a:t>Atenção! </a:t>
            </a:r>
            <a:r>
              <a:rPr lang="pt-PT" sz="1400" b="1" smtClean="0"/>
              <a:t>A maiúscula pode ser usada como modo de destaque ou reverência.</a:t>
            </a:r>
            <a:endParaRPr lang="pt-PT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628800"/>
            <a:ext cx="903709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Disciplinas escolares, cursos e domínios de saber:</a:t>
            </a:r>
          </a:p>
          <a:p>
            <a:pPr marL="180975" indent="-180975" algn="l"/>
            <a:r>
              <a:rPr lang="pt-PT" sz="2200" i="1" dirty="0" smtClean="0">
                <a:solidFill>
                  <a:srgbClr val="009DE0"/>
                </a:solidFill>
              </a:rPr>
              <a:t>   matemática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Matemática</a:t>
            </a:r>
          </a:p>
          <a:p>
            <a:pPr marL="180975" indent="-180975" algn="l"/>
            <a:endParaRPr lang="pt-PT" sz="12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Nomes de vias, lugares públicos, monumentos ou edifícios:</a:t>
            </a:r>
          </a:p>
          <a:p>
            <a:pPr marL="180975" indent="-180975" algn="l"/>
            <a:r>
              <a:rPr lang="pt-PT" sz="2200" i="1" dirty="0" smtClean="0">
                <a:solidFill>
                  <a:srgbClr val="009DE0"/>
                </a:solidFill>
              </a:rPr>
              <a:t>   Igreja do Bonfim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igreja do Bonfim</a:t>
            </a:r>
          </a:p>
          <a:p>
            <a:pPr marL="180975" indent="-180975" algn="l"/>
            <a:r>
              <a:rPr lang="pt-PT" sz="2200" i="1" dirty="0" smtClean="0">
                <a:solidFill>
                  <a:srgbClr val="009DE0"/>
                </a:solidFill>
              </a:rPr>
              <a:t>   Rua da Restauração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rua </a:t>
            </a:r>
            <a:r>
              <a:rPr lang="pt-PT" sz="2200" i="1" smtClean="0">
                <a:solidFill>
                  <a:srgbClr val="009DE0"/>
                </a:solidFill>
              </a:rPr>
              <a:t>da Restauração</a:t>
            </a:r>
          </a:p>
          <a:p>
            <a:pPr marL="180975" indent="-180975" algn="l"/>
            <a:endParaRPr lang="pt-PT" sz="2200" i="1" dirty="0" smtClean="0">
              <a:solidFill>
                <a:srgbClr val="009DE0"/>
              </a:solidFill>
            </a:endParaRPr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smtClean="0"/>
              <a:t> Títulos de santos:</a:t>
            </a:r>
            <a:endParaRPr lang="pt-PT" sz="2200" dirty="0" smtClean="0"/>
          </a:p>
          <a:p>
            <a:pPr marL="180975" indent="-180975" algn="l"/>
            <a:r>
              <a:rPr lang="pt-PT" sz="2200" i="1" dirty="0" smtClean="0">
                <a:solidFill>
                  <a:srgbClr val="009DE0"/>
                </a:solidFill>
              </a:rPr>
              <a:t>   Santa Rita </a:t>
            </a:r>
            <a:r>
              <a:rPr lang="pt-PT" sz="2200" dirty="0" smtClean="0"/>
              <a:t>ou</a:t>
            </a:r>
            <a:r>
              <a:rPr lang="pt-PT" sz="2200" i="1" dirty="0" smtClean="0">
                <a:solidFill>
                  <a:srgbClr val="009DE0"/>
                </a:solidFill>
              </a:rPr>
              <a:t> santa Rita</a:t>
            </a:r>
          </a:p>
          <a:p>
            <a:pPr marL="180975" indent="-180975" algn="l"/>
            <a:endParaRPr lang="pt-PT" sz="1200" dirty="0" smtClean="0"/>
          </a:p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smtClean="0"/>
              <a:t>Palavras usadas reverencialmente ou hierarquicamente:</a:t>
            </a:r>
            <a:endParaRPr lang="pt-PT" sz="2200" dirty="0" smtClean="0"/>
          </a:p>
          <a:p>
            <a:pPr marL="266700" indent="-266700" algn="l"/>
            <a:r>
              <a:rPr lang="pt-PT" sz="2200" i="1" smtClean="0">
                <a:solidFill>
                  <a:srgbClr val="009DE0"/>
                </a:solidFill>
              </a:rPr>
              <a:t>   vossa excelência </a:t>
            </a:r>
            <a:r>
              <a:rPr lang="pt-PT" sz="2200" smtClean="0"/>
              <a:t>ou</a:t>
            </a:r>
            <a:r>
              <a:rPr lang="pt-PT" sz="2200" i="1" smtClean="0">
                <a:solidFill>
                  <a:srgbClr val="009DE0"/>
                </a:solidFill>
              </a:rPr>
              <a:t> Vossa Excelência</a:t>
            </a:r>
          </a:p>
          <a:p>
            <a:pPr marL="266700" indent="-266700" algn="l"/>
            <a:endParaRPr lang="pt-PT" sz="2200" i="1">
              <a:solidFill>
                <a:srgbClr val="009DE0"/>
              </a:solidFill>
            </a:endParaRPr>
          </a:p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/>
              <a:t>Títulos de livros ou obras, exceto o primeiro elemento e os nomes próprios que se grafam com maiúscula inicial:</a:t>
            </a:r>
          </a:p>
          <a:p>
            <a:pPr marL="266700" indent="-266700" algn="l"/>
            <a:r>
              <a:rPr lang="pt-PT" sz="2200" i="1">
                <a:solidFill>
                  <a:srgbClr val="009DE0"/>
                </a:solidFill>
              </a:rPr>
              <a:t>   Memorial do Convento </a:t>
            </a:r>
            <a:r>
              <a:rPr lang="pt-PT" sz="2200"/>
              <a:t>ou</a:t>
            </a:r>
            <a:r>
              <a:rPr lang="pt-PT" sz="2200" i="1">
                <a:solidFill>
                  <a:srgbClr val="009DE0"/>
                </a:solidFill>
              </a:rPr>
              <a:t> Memorial do convento</a:t>
            </a:r>
            <a:endParaRPr lang="pt-PT" sz="2200">
              <a:solidFill>
                <a:srgbClr val="009DE0"/>
              </a:solidFill>
            </a:endParaRPr>
          </a:p>
          <a:p>
            <a:pPr marL="266700" indent="-266700" algn="l"/>
            <a:endParaRPr lang="pt-PT" sz="2200" dirty="0">
              <a:solidFill>
                <a:srgbClr val="009DE0"/>
              </a:solidFill>
            </a:endParaRPr>
          </a:p>
        </p:txBody>
      </p:sp>
      <p:sp>
        <p:nvSpPr>
          <p:cNvPr id="7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1.4.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MAIÚSCULAS E MINÚSCULAS: uso facultativo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628800"/>
            <a:ext cx="910853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Locuções de uso geral:</a:t>
            </a:r>
          </a:p>
          <a:p>
            <a:pPr marL="180975" indent="-180975" algn="l"/>
            <a:r>
              <a:rPr lang="pt-PT" sz="500" i="1" dirty="0" smtClean="0">
                <a:solidFill>
                  <a:srgbClr val="009DE0"/>
                </a:solidFill>
              </a:rPr>
              <a:t>              </a:t>
            </a:r>
            <a:r>
              <a:rPr lang="pt-PT" sz="2200" i="1" dirty="0" err="1" smtClean="0">
                <a:solidFill>
                  <a:srgbClr val="009DE0"/>
                </a:solidFill>
              </a:rPr>
              <a:t>cartão-de-visita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cartão de visita</a:t>
            </a:r>
          </a:p>
          <a:p>
            <a:pPr marL="180975" indent="-180975" algn="l"/>
            <a:r>
              <a:rPr lang="pt-PT" sz="800" i="1" dirty="0" smtClean="0">
                <a:solidFill>
                  <a:srgbClr val="009DE0"/>
                </a:solidFill>
              </a:rPr>
              <a:t>        </a:t>
            </a:r>
            <a:r>
              <a:rPr lang="pt-PT" sz="2200" i="1" dirty="0" smtClean="0">
                <a:solidFill>
                  <a:srgbClr val="009DE0"/>
                </a:solidFill>
              </a:rPr>
              <a:t>fim-de-semana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fim de semana</a:t>
            </a:r>
          </a:p>
          <a:p>
            <a:pPr marL="180975" indent="-180975" algn="l"/>
            <a:endParaRPr lang="pt-PT" sz="22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Compostos em que se perdeu a noção de composição:</a:t>
            </a:r>
          </a:p>
          <a:p>
            <a:pPr marL="180975" indent="-180975" algn="l"/>
            <a:r>
              <a:rPr lang="pt-PT" sz="800" i="1" dirty="0" smtClean="0">
                <a:solidFill>
                  <a:srgbClr val="009DE0"/>
                </a:solidFill>
              </a:rPr>
              <a:t>         </a:t>
            </a:r>
            <a:r>
              <a:rPr lang="pt-PT" sz="2200" i="1" dirty="0" smtClean="0">
                <a:solidFill>
                  <a:srgbClr val="009DE0"/>
                </a:solidFill>
              </a:rPr>
              <a:t>manda-chuva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mandachuva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180975" indent="-180975" algn="l"/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800" i="1" dirty="0" smtClean="0">
                <a:solidFill>
                  <a:srgbClr val="009DE0"/>
                </a:solidFill>
              </a:rPr>
              <a:t>     </a:t>
            </a:r>
            <a:r>
              <a:rPr lang="pt-PT" sz="2200" i="1" dirty="0" smtClean="0">
                <a:solidFill>
                  <a:srgbClr val="009DE0"/>
                </a:solidFill>
              </a:rPr>
              <a:t>pára-quedas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paraquedas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180975" indent="-180975" algn="l"/>
            <a:endParaRPr lang="pt-PT" sz="2200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 Palavras formadas por prefixos ou falsos prefixos terminados em</a:t>
            </a:r>
          </a:p>
          <a:p>
            <a:pPr marL="180975" indent="-180975" algn="l">
              <a:buClr>
                <a:srgbClr val="009DE0"/>
              </a:buClr>
            </a:pPr>
            <a:r>
              <a:rPr lang="pt-PT" sz="2200" dirty="0" smtClean="0"/>
              <a:t> </a:t>
            </a:r>
            <a:r>
              <a:rPr lang="pt-PT" sz="500" dirty="0" smtClean="0"/>
              <a:t>      </a:t>
            </a:r>
            <a:r>
              <a:rPr lang="pt-PT" sz="2200" dirty="0" smtClean="0"/>
              <a:t> vogal e em que o segundo elemento começa por </a:t>
            </a:r>
            <a:r>
              <a:rPr lang="pt-PT" sz="2200" i="1" dirty="0" smtClean="0"/>
              <a:t>r</a:t>
            </a:r>
            <a:r>
              <a:rPr lang="pt-PT" sz="2200" dirty="0" smtClean="0"/>
              <a:t> ou</a:t>
            </a:r>
            <a:r>
              <a:rPr lang="pt-PT" sz="2200" i="1" dirty="0" smtClean="0"/>
              <a:t> </a:t>
            </a:r>
            <a:r>
              <a:rPr lang="pt-PT" sz="2200" dirty="0" smtClean="0"/>
              <a:t>s,</a:t>
            </a:r>
          </a:p>
          <a:p>
            <a:pPr marL="180975" indent="-180975" algn="l">
              <a:buClr>
                <a:srgbClr val="009DE0"/>
              </a:buClr>
            </a:pPr>
            <a:r>
              <a:rPr lang="pt-PT" sz="2200" dirty="0" smtClean="0"/>
              <a:t>   duplicando-se estas consoantes</a:t>
            </a:r>
            <a:r>
              <a:rPr lang="pt-PT" sz="2200" i="1" dirty="0" smtClean="0"/>
              <a:t>:</a:t>
            </a:r>
          </a:p>
          <a:p>
            <a:pPr marL="180975" indent="-180975" algn="l"/>
            <a:r>
              <a:rPr lang="pt-PT" sz="800" i="1" dirty="0" smtClean="0">
                <a:solidFill>
                  <a:srgbClr val="009DE0"/>
                </a:solidFill>
              </a:rPr>
              <a:t>     </a:t>
            </a:r>
            <a:r>
              <a:rPr lang="pt-PT" sz="2200" i="1" dirty="0" smtClean="0">
                <a:solidFill>
                  <a:srgbClr val="009DE0"/>
                </a:solidFill>
              </a:rPr>
              <a:t> anti-rugas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antirrugas</a:t>
            </a:r>
          </a:p>
          <a:p>
            <a:pPr marL="180975" indent="-180975" algn="l"/>
            <a:r>
              <a:rPr lang="pt-PT" sz="800" i="1" dirty="0" smtClean="0">
                <a:solidFill>
                  <a:srgbClr val="009DE0"/>
                </a:solidFill>
              </a:rPr>
              <a:t>    </a:t>
            </a:r>
            <a:r>
              <a:rPr lang="pt-PT" sz="2200" i="1" dirty="0" smtClean="0">
                <a:solidFill>
                  <a:srgbClr val="009DE0"/>
                </a:solidFill>
              </a:rPr>
              <a:t> ultra-secreto </a:t>
            </a:r>
            <a:r>
              <a:rPr lang="pt-PT" sz="2200" b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ultrassecreto</a:t>
            </a:r>
            <a:endParaRPr lang="pt-PT" sz="2200" i="1" dirty="0" smtClean="0">
              <a:solidFill>
                <a:srgbClr val="009DE0"/>
              </a:solidFill>
            </a:endParaRPr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1.5.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HIFENIZAÇÃO: supressão do hífen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Flowchart: Alternate Process 6"/>
          <p:cNvSpPr/>
          <p:nvPr/>
        </p:nvSpPr>
        <p:spPr>
          <a:xfrm>
            <a:off x="6249144" y="1700808"/>
            <a:ext cx="3024336" cy="1152128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l"/>
            <a:r>
              <a:rPr lang="pt-PT" sz="1400" b="1" dirty="0" err="1" smtClean="0"/>
              <a:t>Exceções</a:t>
            </a:r>
            <a:r>
              <a:rPr lang="pt-PT" sz="1400" b="1" dirty="0" smtClean="0"/>
              <a:t>: </a:t>
            </a:r>
            <a:r>
              <a:rPr lang="pt-PT" sz="1400" b="1" i="1" dirty="0" smtClean="0"/>
              <a:t>água-de-colónia, arco-da-velha, cor-de-rosa, </a:t>
            </a:r>
            <a:r>
              <a:rPr lang="pt-PT" sz="1400" b="1" i="1" dirty="0" err="1" smtClean="0"/>
              <a:t>mais-que-perfeito</a:t>
            </a:r>
            <a:r>
              <a:rPr lang="pt-PT" sz="1400" b="1" i="1" dirty="0" smtClean="0"/>
              <a:t>, pé-de-meia, ao deus-dará, à queima-roupa</a:t>
            </a:r>
            <a:r>
              <a:rPr lang="pt-PT" sz="1400" b="1" dirty="0" smtClean="0"/>
              <a:t>.</a:t>
            </a:r>
            <a:endParaRPr lang="pt-PT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844824"/>
            <a:ext cx="91085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Palavras formadas por prefixos ou falsos prefixos terminados em vogal e em que o segundo elemento começa por vogal diferente:</a:t>
            </a: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auto-estrada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autoestrada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extra-escolar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</a:t>
            </a:r>
            <a:r>
              <a:rPr lang="pt-PT" sz="2200" i="1" dirty="0" err="1" smtClean="0">
                <a:solidFill>
                  <a:srgbClr val="009DE0"/>
                </a:solidFill>
              </a:rPr>
              <a:t>extraescolar</a:t>
            </a:r>
            <a:endParaRPr lang="pt-PT" sz="2200" i="1" dirty="0" smtClean="0">
              <a:solidFill>
                <a:srgbClr val="009DE0"/>
              </a:solidFill>
            </a:endParaRPr>
          </a:p>
          <a:p>
            <a:pPr marL="266700" indent="-266700" algn="l"/>
            <a:endParaRPr lang="pt-PT" sz="2200" i="1" dirty="0" smtClean="0">
              <a:solidFill>
                <a:srgbClr val="009DE0"/>
              </a:solidFill>
            </a:endParaRPr>
          </a:p>
          <a:p>
            <a:pPr marL="266700" indent="-266700" algn="l"/>
            <a:endParaRPr lang="pt-PT" sz="2200" i="1" dirty="0" smtClean="0">
              <a:solidFill>
                <a:srgbClr val="009DE0"/>
              </a:solidFill>
            </a:endParaRPr>
          </a:p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Formas monossilábicas do presente do indicativo do verbo </a:t>
            </a:r>
            <a:r>
              <a:rPr lang="pt-PT" sz="2200" i="1" dirty="0" smtClean="0"/>
              <a:t>haver </a:t>
            </a:r>
            <a:r>
              <a:rPr lang="pt-PT" sz="2200" dirty="0" smtClean="0"/>
              <a:t>seguidas da preposição </a:t>
            </a:r>
            <a:r>
              <a:rPr lang="pt-PT" sz="2200" i="1" dirty="0" smtClean="0"/>
              <a:t>de</a:t>
            </a:r>
            <a:r>
              <a:rPr lang="pt-PT" sz="2200" dirty="0" smtClean="0"/>
              <a:t>:</a:t>
            </a:r>
            <a:endParaRPr lang="pt-PT" sz="2200" b="1" i="1" dirty="0" smtClean="0"/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hei-de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hei de</a:t>
            </a: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hão-de </a:t>
            </a:r>
            <a:r>
              <a:rPr lang="pt-PT" sz="2200" b="1" i="1" dirty="0" smtClean="0"/>
              <a:t>&gt;</a:t>
            </a:r>
            <a:r>
              <a:rPr lang="pt-PT" sz="2200" i="1" dirty="0" smtClean="0">
                <a:solidFill>
                  <a:srgbClr val="009DE0"/>
                </a:solidFill>
              </a:rPr>
              <a:t> hão de</a:t>
            </a:r>
            <a:endParaRPr lang="pt-PT" sz="2200" b="1" dirty="0" smtClean="0">
              <a:solidFill>
                <a:srgbClr val="009DE0"/>
              </a:solidFill>
            </a:endParaRPr>
          </a:p>
        </p:txBody>
      </p:sp>
      <p:sp>
        <p:nvSpPr>
          <p:cNvPr id="5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1.5.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 HIFENIZAÇÃO: supressão do hífen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87921" y="1801391"/>
            <a:ext cx="607724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Compostos que designam espécies  botânicas ou zoológicas:</a:t>
            </a:r>
          </a:p>
          <a:p>
            <a:pPr marL="266700" indent="-266700" algn="l"/>
            <a:r>
              <a:rPr lang="pt-PT" sz="2200" i="1" spc="-30" dirty="0" smtClean="0">
                <a:solidFill>
                  <a:srgbClr val="009DE0"/>
                </a:solidFill>
              </a:rPr>
              <a:t>	estrela-do-mar, </a:t>
            </a:r>
            <a:r>
              <a:rPr lang="pt-PT" sz="2200" i="1" spc="-30" dirty="0" err="1" smtClean="0">
                <a:solidFill>
                  <a:srgbClr val="009DE0"/>
                </a:solidFill>
              </a:rPr>
              <a:t>feijão-verde</a:t>
            </a:r>
            <a:endParaRPr lang="pt-PT" sz="2200" i="1" spc="-30" dirty="0" smtClean="0">
              <a:solidFill>
                <a:srgbClr val="009DE0"/>
              </a:solidFill>
            </a:endParaRPr>
          </a:p>
          <a:p>
            <a:pPr marL="266700" indent="-266700" algn="l"/>
            <a:endParaRPr lang="pt-PT" dirty="0" smtClean="0"/>
          </a:p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Palavras formadas por prefixos ou falsos prefixos e em que o elemento seguinte começa por </a:t>
            </a:r>
            <a:r>
              <a:rPr lang="pt-PT" sz="2200" i="1" dirty="0" smtClean="0"/>
              <a:t>h</a:t>
            </a:r>
            <a:r>
              <a:rPr lang="pt-PT" sz="2200" dirty="0" smtClean="0"/>
              <a:t>:</a:t>
            </a: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anti-higiénico, super-homem</a:t>
            </a:r>
          </a:p>
          <a:p>
            <a:pPr marL="266700" indent="-266700" algn="l"/>
            <a:endParaRPr lang="pt-PT" dirty="0" smtClean="0"/>
          </a:p>
          <a:p>
            <a:pPr marL="266700" indent="-266700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Palavras formadas por prefixos ou falsos prefixos terminados em consoante e em   que o elemento seguinte começa por consoante igual:</a:t>
            </a: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hiper-realista, inter-regional, super-realista</a:t>
            </a:r>
          </a:p>
        </p:txBody>
      </p:sp>
      <p:sp>
        <p:nvSpPr>
          <p:cNvPr id="5" name="Flowchart: Alternate Process 6"/>
          <p:cNvSpPr/>
          <p:nvPr/>
        </p:nvSpPr>
        <p:spPr>
          <a:xfrm>
            <a:off x="6436593" y="1777008"/>
            <a:ext cx="3312368" cy="1296144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pt-PT" sz="1400" b="1" smtClean="0"/>
              <a:t>Atenção! </a:t>
            </a:r>
            <a:r>
              <a:rPr lang="pt-PT" sz="1400" b="1" i="1" smtClean="0"/>
              <a:t>boca-de-fogo </a:t>
            </a:r>
            <a:r>
              <a:rPr lang="pt-PT" sz="1400" b="1" smtClean="0"/>
              <a:t>enquanto peixe é hifenizado, como sinónimo de uma peça de artilharia não leva hífen.</a:t>
            </a:r>
            <a:endParaRPr lang="pt-PT" sz="1400" b="1" dirty="0" smtClean="0"/>
          </a:p>
        </p:txBody>
      </p:sp>
      <p:sp>
        <p:nvSpPr>
          <p:cNvPr id="6" name="Flowchart: Alternate Process 6"/>
          <p:cNvSpPr/>
          <p:nvPr/>
        </p:nvSpPr>
        <p:spPr>
          <a:xfrm>
            <a:off x="6435764" y="3356992"/>
            <a:ext cx="3312000" cy="1070595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pt-PT" sz="1400" b="1" dirty="0" err="1" smtClean="0"/>
              <a:t>Exceção</a:t>
            </a:r>
            <a:r>
              <a:rPr lang="pt-PT" sz="1400" b="1" dirty="0" smtClean="0"/>
              <a:t>: As formações com </a:t>
            </a:r>
            <a:r>
              <a:rPr lang="pt-PT" sz="1400" b="1" i="1" dirty="0" err="1" smtClean="0"/>
              <a:t>des-</a:t>
            </a:r>
            <a:r>
              <a:rPr lang="pt-PT" sz="1400" b="1" dirty="0" smtClean="0"/>
              <a:t>, </a:t>
            </a:r>
            <a:r>
              <a:rPr lang="pt-PT" sz="1400" b="1" i="1" dirty="0" err="1" smtClean="0"/>
              <a:t>in-</a:t>
            </a:r>
            <a:r>
              <a:rPr lang="pt-PT" sz="1400" b="1" dirty="0" smtClean="0"/>
              <a:t> e </a:t>
            </a:r>
            <a:r>
              <a:rPr lang="pt-PT" sz="1400" b="1" i="1" dirty="0" err="1" smtClean="0"/>
              <a:t>re-</a:t>
            </a:r>
            <a:r>
              <a:rPr lang="pt-PT" sz="1400" b="1" dirty="0" smtClean="0"/>
              <a:t> continuam a escrever-se aglutinadas: </a:t>
            </a:r>
            <a:r>
              <a:rPr lang="pt-PT" sz="1400" b="1" i="1" dirty="0" smtClean="0"/>
              <a:t>desumano, inábil, reabilitar.</a:t>
            </a:r>
            <a:endParaRPr lang="pt-PT" sz="1400" b="1" dirty="0" smtClean="0"/>
          </a:p>
        </p:txBody>
      </p:sp>
      <p:sp>
        <p:nvSpPr>
          <p:cNvPr id="8" name="Flowchart: Alternate Process 6"/>
          <p:cNvSpPr/>
          <p:nvPr/>
        </p:nvSpPr>
        <p:spPr>
          <a:xfrm>
            <a:off x="6436593" y="4787627"/>
            <a:ext cx="3312368" cy="1584176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pt-PT" sz="1500" b="1" dirty="0" smtClean="0"/>
              <a:t>Se o elemento seguinte começa por uma consoante diferente ou por uma vogal, não se usa hífen: </a:t>
            </a:r>
            <a:r>
              <a:rPr lang="pt-PT" sz="1500" b="1" i="1" dirty="0" smtClean="0"/>
              <a:t>hipermercado, </a:t>
            </a:r>
            <a:r>
              <a:rPr lang="pt-PT" sz="1500" b="1" i="1" dirty="0" err="1" smtClean="0"/>
              <a:t>superinteressante</a:t>
            </a:r>
            <a:r>
              <a:rPr lang="pt-PT" sz="1500" b="1" dirty="0" smtClean="0"/>
              <a:t>.</a:t>
            </a:r>
          </a:p>
        </p:txBody>
      </p:sp>
      <p:sp>
        <p:nvSpPr>
          <p:cNvPr id="12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1.5.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HIFENIZAÇÃO: emprego do hífen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87921" y="2122398"/>
            <a:ext cx="838150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Palavras formadas por prefixos ou falsos</a:t>
            </a:r>
          </a:p>
          <a:p>
            <a:pPr indent="180975" algn="l">
              <a:buClr>
                <a:srgbClr val="009DE0"/>
              </a:buClr>
            </a:pPr>
            <a:r>
              <a:rPr lang="pt-PT" sz="2200" dirty="0" smtClean="0"/>
              <a:t>prefixos terminados em vogal e em que o</a:t>
            </a:r>
          </a:p>
          <a:p>
            <a:pPr marL="266700" indent="-266700" algn="l">
              <a:buClr>
                <a:srgbClr val="009DE0"/>
              </a:buClr>
            </a:pPr>
            <a:r>
              <a:rPr lang="pt-PT" sz="800" dirty="0" smtClean="0"/>
              <a:t>       </a:t>
            </a:r>
            <a:r>
              <a:rPr lang="pt-PT" sz="2200" dirty="0" smtClean="0"/>
              <a:t>segundo elemento começa pela mesma vogal:</a:t>
            </a:r>
          </a:p>
          <a:p>
            <a:pPr marL="266700" indent="-266700" algn="l"/>
            <a:r>
              <a:rPr lang="pt-PT" sz="2200" i="1" spc="-30" dirty="0" smtClean="0">
                <a:solidFill>
                  <a:srgbClr val="009DE0"/>
                </a:solidFill>
              </a:rPr>
              <a:t>	</a:t>
            </a:r>
            <a:r>
              <a:rPr lang="pt-PT" sz="2200" i="1" dirty="0" smtClean="0">
                <a:solidFill>
                  <a:srgbClr val="009DE0"/>
                </a:solidFill>
              </a:rPr>
              <a:t>anti-inflamatório, micro-ondas</a:t>
            </a:r>
            <a:endParaRPr lang="pt-PT" sz="2200" i="1" spc="-30" dirty="0" smtClean="0">
              <a:solidFill>
                <a:srgbClr val="009DE0"/>
              </a:solidFill>
            </a:endParaRPr>
          </a:p>
          <a:p>
            <a:pPr marL="266700" indent="-266700" algn="l"/>
            <a:endParaRPr lang="pt-PT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Palavras formadas </a:t>
            </a:r>
            <a:r>
              <a:rPr lang="pt-PT" sz="2200" smtClean="0"/>
              <a:t>por elementos </a:t>
            </a:r>
            <a:r>
              <a:rPr lang="pt-PT" sz="2200" dirty="0" smtClean="0"/>
              <a:t>acentuados graficamente:</a:t>
            </a: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  além-mar, pós-graduação, pré-escolar, pró-vida, recém-casado</a:t>
            </a:r>
          </a:p>
          <a:p>
            <a:pPr marL="266700" indent="-266700" algn="l"/>
            <a:endParaRPr lang="pt-PT" dirty="0" smtClean="0"/>
          </a:p>
          <a:p>
            <a:pPr marL="180975" indent="-180975" algn="l"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/>
              <a:t>Palavras formadas pelos prefixos </a:t>
            </a:r>
            <a:r>
              <a:rPr lang="pt-PT" sz="2200" i="1" dirty="0" err="1" smtClean="0"/>
              <a:t>circum</a:t>
            </a:r>
            <a:r>
              <a:rPr lang="pt-PT" sz="2200" i="1" dirty="0" smtClean="0"/>
              <a:t>- </a:t>
            </a:r>
            <a:r>
              <a:rPr lang="pt-PT" sz="2200" dirty="0" smtClean="0"/>
              <a:t>e</a:t>
            </a:r>
            <a:r>
              <a:rPr lang="pt-PT" sz="2200" i="1" dirty="0" smtClean="0"/>
              <a:t> </a:t>
            </a:r>
            <a:r>
              <a:rPr lang="pt-PT" sz="2200" i="1" dirty="0" err="1" smtClean="0"/>
              <a:t>pan</a:t>
            </a:r>
            <a:r>
              <a:rPr lang="pt-PT" sz="2200" i="1" dirty="0" smtClean="0"/>
              <a:t>- </a:t>
            </a:r>
            <a:r>
              <a:rPr lang="pt-PT" sz="2200" dirty="0" smtClean="0"/>
              <a:t>e em que o segundo elemento</a:t>
            </a:r>
            <a:r>
              <a:rPr lang="pt-PT" sz="2200" i="1" dirty="0" smtClean="0"/>
              <a:t> </a:t>
            </a:r>
            <a:r>
              <a:rPr lang="pt-PT" sz="2200" dirty="0" smtClean="0"/>
              <a:t>começa por </a:t>
            </a:r>
            <a:r>
              <a:rPr lang="pt-PT" sz="2200" i="1" dirty="0" smtClean="0"/>
              <a:t>vogal</a:t>
            </a:r>
            <a:r>
              <a:rPr lang="pt-PT" sz="2200" dirty="0" smtClean="0"/>
              <a:t>, </a:t>
            </a:r>
            <a:r>
              <a:rPr lang="pt-PT" sz="2200" i="1" dirty="0" smtClean="0"/>
              <a:t>h, m </a:t>
            </a:r>
            <a:r>
              <a:rPr lang="pt-PT" sz="2200" dirty="0" smtClean="0"/>
              <a:t>ou</a:t>
            </a:r>
            <a:r>
              <a:rPr lang="pt-PT" sz="2200" i="1" dirty="0" smtClean="0"/>
              <a:t> n:</a:t>
            </a:r>
          </a:p>
          <a:p>
            <a:pPr marL="266700" indent="-266700" algn="l"/>
            <a:r>
              <a:rPr lang="pt-PT" sz="2200" i="1" dirty="0" smtClean="0">
                <a:solidFill>
                  <a:srgbClr val="009DE0"/>
                </a:solidFill>
              </a:rPr>
              <a:t> 	pan-africano, pan-helénico, circum-murado, circum-navegação</a:t>
            </a:r>
          </a:p>
        </p:txBody>
      </p:sp>
      <p:sp>
        <p:nvSpPr>
          <p:cNvPr id="5" name="Flowchart: Alternate Process 6"/>
          <p:cNvSpPr/>
          <p:nvPr/>
        </p:nvSpPr>
        <p:spPr>
          <a:xfrm>
            <a:off x="6681192" y="2204864"/>
            <a:ext cx="2995761" cy="1296144"/>
          </a:xfrm>
          <a:prstGeom prst="flowChartAlternateProcess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l"/>
            <a:r>
              <a:rPr lang="pt-PT" sz="1400" b="1"/>
              <a:t>Atenção! Excetuam-se </a:t>
            </a:r>
            <a:r>
              <a:rPr lang="pt-PT" sz="1400" b="1" dirty="0" smtClean="0"/>
              <a:t>as palavras formadas com o prefixo </a:t>
            </a:r>
            <a:r>
              <a:rPr lang="pt-PT" sz="1400" b="1" i="1" dirty="0" err="1" smtClean="0"/>
              <a:t>co</a:t>
            </a:r>
            <a:r>
              <a:rPr lang="pt-PT" sz="1400" b="1" i="1" dirty="0" smtClean="0"/>
              <a:t>-</a:t>
            </a:r>
            <a:r>
              <a:rPr lang="pt-PT" sz="1400" b="1" dirty="0" smtClean="0"/>
              <a:t> mesmo quando o elemento seguinte inicia por o: </a:t>
            </a:r>
            <a:r>
              <a:rPr lang="pt-PT" sz="1400" b="1" i="1" dirty="0" smtClean="0"/>
              <a:t>coocorrência, coobrigação</a:t>
            </a:r>
            <a:r>
              <a:rPr lang="pt-PT" sz="1400" b="1" dirty="0" smtClean="0"/>
              <a:t>.</a:t>
            </a:r>
            <a:endParaRPr lang="pt-PT" sz="1400" dirty="0" smtClean="0"/>
          </a:p>
        </p:txBody>
      </p:sp>
      <p:sp>
        <p:nvSpPr>
          <p:cNvPr id="12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1.5.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HIFENIZAÇÃO: emprego do hífen</a:t>
            </a:r>
            <a:endParaRPr kumimoji="0" lang="pt-PT" sz="2100" b="1" i="0" u="none" strike="noStrike" kern="1200" cap="none" spc="0" normalizeH="0" baseline="0" noProof="0" dirty="0">
              <a:ln>
                <a:noFill/>
              </a:ln>
              <a:solidFill>
                <a:srgbClr val="009DE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700808"/>
            <a:ext cx="903709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2200" dirty="0" smtClean="0"/>
              <a:t>Na translineação de uma palavra composta ou de uma combinação de palavras em que há um hífen, se a partição coincide com o final de um dos elementos ou membros, </a:t>
            </a:r>
            <a:r>
              <a:rPr lang="pt-PT" sz="2200" u="sng" dirty="0" smtClean="0"/>
              <a:t>deve</a:t>
            </a:r>
            <a:r>
              <a:rPr lang="pt-PT" sz="2200" dirty="0" smtClean="0"/>
              <a:t>, por clareza gráfica, repetir-se o hífen no início da linha seguinte.</a:t>
            </a:r>
          </a:p>
          <a:p>
            <a:pPr marL="714375" algn="l"/>
            <a:endParaRPr lang="pt-PT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61950" algn="l"/>
            <a:endParaRPr lang="pt-PT" i="1" dirty="0" smtClean="0">
              <a:latin typeface="Courier New" pitchFamily="49" charset="0"/>
              <a:cs typeface="Courier New" pitchFamily="49" charset="0"/>
            </a:endParaRPr>
          </a:p>
          <a:p>
            <a:pPr marL="361950" algn="l"/>
            <a:r>
              <a:rPr lang="pt-PT" i="1" dirty="0" smtClean="0">
                <a:latin typeface="Courier New" pitchFamily="49" charset="0"/>
                <a:cs typeface="Courier New" pitchFamily="49" charset="0"/>
              </a:rPr>
              <a:t>A Mariana ainda anda na </a:t>
            </a:r>
            <a:r>
              <a:rPr lang="pt-PT" b="1" i="1" dirty="0" smtClean="0">
                <a:latin typeface="Courier New" pitchFamily="49" charset="0"/>
                <a:cs typeface="Courier New" pitchFamily="49" charset="0"/>
              </a:rPr>
              <a:t>pré-</a:t>
            </a:r>
          </a:p>
          <a:p>
            <a:pPr marL="361950" algn="l"/>
            <a:r>
              <a:rPr lang="pt-PT" b="1" i="1" dirty="0" smtClean="0">
                <a:latin typeface="Courier New" pitchFamily="49" charset="0"/>
                <a:cs typeface="Courier New" pitchFamily="49" charset="0"/>
              </a:rPr>
              <a:t>-escola</a:t>
            </a:r>
            <a:r>
              <a:rPr lang="pt-PT" i="1" dirty="0" smtClean="0">
                <a:latin typeface="Courier New" pitchFamily="49" charset="0"/>
                <a:cs typeface="Courier New" pitchFamily="49" charset="0"/>
              </a:rPr>
              <a:t>, mas o irmão mais velho,</a:t>
            </a:r>
          </a:p>
          <a:p>
            <a:pPr marL="361950" algn="l"/>
            <a:r>
              <a:rPr lang="pt-PT" i="1" dirty="0" smtClean="0">
                <a:latin typeface="Courier New" pitchFamily="49" charset="0"/>
                <a:cs typeface="Courier New" pitchFamily="49" charset="0"/>
              </a:rPr>
              <a:t>o Guilherme, já é </a:t>
            </a:r>
            <a:r>
              <a:rPr lang="pt-PT" b="1" i="1" dirty="0" smtClean="0">
                <a:latin typeface="Courier New" pitchFamily="49" charset="0"/>
                <a:cs typeface="Courier New" pitchFamily="49" charset="0"/>
              </a:rPr>
              <a:t>trabalhador-</a:t>
            </a:r>
          </a:p>
          <a:p>
            <a:pPr marL="361950" algn="l"/>
            <a:r>
              <a:rPr lang="pt-PT" b="1" i="1" dirty="0" smtClean="0">
                <a:latin typeface="Courier New" pitchFamily="49" charset="0"/>
                <a:cs typeface="Courier New" pitchFamily="49" charset="0"/>
              </a:rPr>
              <a:t>-estudante</a:t>
            </a:r>
            <a:r>
              <a:rPr lang="pt-PT" i="1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</p:txBody>
      </p:sp>
      <p:sp>
        <p:nvSpPr>
          <p:cNvPr id="8" name="24-Point Star 7"/>
          <p:cNvSpPr/>
          <p:nvPr/>
        </p:nvSpPr>
        <p:spPr>
          <a:xfrm rot="470308">
            <a:off x="5880234" y="3693887"/>
            <a:ext cx="3384769" cy="2468163"/>
          </a:xfrm>
          <a:prstGeom prst="star24">
            <a:avLst>
              <a:gd name="adj" fmla="val 42815"/>
            </a:avLst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 extrusionH="76200" contourW="12700" prstMaterial="matte">
            <a:bevelT/>
            <a:extrusionClr>
              <a:schemeClr val="bg1"/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Já era prática corrente!</a:t>
            </a:r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1.6.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TRANSLINEAÇÃO</a:t>
            </a: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329505" y="-27384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Tahoma" pitchFamily="34" charset="0"/>
                <a:cs typeface="Tahoma" pitchFamily="34" charset="0"/>
              </a:rPr>
              <a:t>aplicação </a:t>
            </a:r>
            <a:r>
              <a:rPr kumimoji="0" lang="pt-PT" sz="3600" b="1" i="0" u="none" strike="noStrike" kern="1200" cap="all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 pitchFamily="34" charset="0"/>
                <a:ea typeface="Tahoma" pitchFamily="34" charset="0"/>
                <a:cs typeface="Tahoma" pitchFamily="34" charset="0"/>
              </a:rPr>
              <a:t>do Acordo nos dicionários</a:t>
            </a:r>
            <a:endParaRPr kumimoji="0" lang="pt-PT" sz="36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Rectângulo 33"/>
          <p:cNvSpPr/>
          <p:nvPr/>
        </p:nvSpPr>
        <p:spPr>
          <a:xfrm>
            <a:off x="2000672" y="1854349"/>
            <a:ext cx="70807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80975" algn="l">
              <a:spcAft>
                <a:spcPts val="1200"/>
              </a:spcAft>
              <a:buClr>
                <a:srgbClr val="009DE0"/>
              </a:buClr>
              <a:buFont typeface="Wingdings" pitchFamily="2" charset="2"/>
              <a:buChar char="§"/>
            </a:pPr>
            <a:r>
              <a:rPr lang="pt-PT" sz="220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mantêm-se grafias anteriores a par de grafias novas</a:t>
            </a:r>
          </a:p>
          <a:p>
            <a:pPr marL="1093788" lvl="2" indent="-180975">
              <a:spcAft>
                <a:spcPts val="1200"/>
              </a:spcAft>
              <a:buClr>
                <a:srgbClr val="009DE0"/>
              </a:buClr>
            </a:pPr>
            <a:endParaRPr lang="pt-PT" sz="1200" b="1" dirty="0" smtClean="0">
              <a:latin typeface="Trebuchet MS" pitchFamily="34" charset="0"/>
              <a:ea typeface="Tahoma" pitchFamily="34" charset="0"/>
              <a:cs typeface="Tahoma" pitchFamily="34" charset="0"/>
            </a:endParaRPr>
          </a:p>
          <a:p>
            <a:pPr marL="1093788" lvl="2" indent="-180975">
              <a:spcAft>
                <a:spcPts val="1200"/>
              </a:spcAft>
              <a:buClr>
                <a:srgbClr val="009DE0"/>
              </a:buClr>
            </a:pPr>
            <a:endParaRPr lang="pt-PT" sz="1200" b="1" dirty="0" smtClean="0">
              <a:latin typeface="Trebuchet MS" pitchFamily="34" charset="0"/>
              <a:ea typeface="Tahoma" pitchFamily="34" charset="0"/>
              <a:cs typeface="Tahoma" pitchFamily="34" charset="0"/>
            </a:endParaRPr>
          </a:p>
          <a:p>
            <a:pPr marL="1093788" lvl="2" indent="-180975">
              <a:spcAft>
                <a:spcPts val="1200"/>
              </a:spcAft>
              <a:buClr>
                <a:srgbClr val="009DE0"/>
              </a:buClr>
            </a:pPr>
            <a:endParaRPr lang="pt-PT" sz="1400" dirty="0" smtClean="0">
              <a:latin typeface="Trebuchet MS" pitchFamily="34" charset="0"/>
              <a:ea typeface="Tahoma" pitchFamily="34" charset="0"/>
              <a:cs typeface="Tahoma" pitchFamily="34" charset="0"/>
            </a:endParaRPr>
          </a:p>
          <a:p>
            <a:pPr marL="1093788" lvl="2" indent="-180975">
              <a:spcAft>
                <a:spcPts val="1200"/>
              </a:spcAft>
              <a:buClr>
                <a:srgbClr val="009DE0"/>
              </a:buClr>
            </a:pPr>
            <a:endParaRPr lang="pt-PT" sz="1200" b="1" dirty="0"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ítulo 4"/>
          <p:cNvSpPr txBox="1">
            <a:spLocks/>
          </p:cNvSpPr>
          <p:nvPr/>
        </p:nvSpPr>
        <p:spPr>
          <a:xfrm>
            <a:off x="2019884" y="1037878"/>
            <a:ext cx="946146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spcBef>
                <a:spcPct val="0"/>
              </a:spcBef>
              <a:defRPr/>
            </a:pPr>
            <a:r>
              <a:rPr lang="pt-PT" sz="2800" b="1" dirty="0" smtClean="0">
                <a:solidFill>
                  <a:srgbClr val="00AEEF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pt-PT" sz="2800" b="1" i="1" dirty="0" smtClean="0">
                <a:solidFill>
                  <a:srgbClr val="00AEEF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antes </a:t>
            </a:r>
            <a:r>
              <a:rPr lang="pt-PT" sz="2800" b="1" dirty="0" smtClean="0">
                <a:solidFill>
                  <a:srgbClr val="00AEEF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e o </a:t>
            </a:r>
            <a:r>
              <a:rPr lang="pt-PT" sz="2800" b="1" i="1" dirty="0" smtClean="0">
                <a:solidFill>
                  <a:srgbClr val="00AEEF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depois</a:t>
            </a:r>
            <a:endParaRPr lang="pt-PT" sz="2800" b="1" i="1" dirty="0">
              <a:solidFill>
                <a:srgbClr val="00AEEF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27798" y="63339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dirty="0" smtClean="0">
                <a:latin typeface="Logos Std 2010" pitchFamily="50" charset="0"/>
              </a:rPr>
              <a:t>o</a:t>
            </a:r>
            <a:endParaRPr lang="pt-PT" dirty="0">
              <a:latin typeface="Logos Std 2010" pitchFamily="50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6321" y="2564904"/>
            <a:ext cx="5969047" cy="316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-27384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  <a:endParaRPr kumimoji="0" lang="pt-PT" sz="3600" b="1" i="0" u="none" strike="noStrike" kern="120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rgbClr val="00AEE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7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sp>
        <p:nvSpPr>
          <p:cNvPr id="29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dirty="0" smtClean="0">
                <a:latin typeface="Logos Std 2010" pitchFamily="50" charset="0"/>
              </a:rPr>
              <a:t>o</a:t>
            </a:r>
            <a:endParaRPr lang="pt-PT" dirty="0">
              <a:latin typeface="Logos Std 2010" pitchFamily="50" charset="0"/>
            </a:endParaRPr>
          </a:p>
        </p:txBody>
      </p:sp>
      <p:pic>
        <p:nvPicPr>
          <p:cNvPr id="21" name="Picture 3" descr="C:\Trabalho\FORMAÇÕES\Archive\05750_3D_c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6387" y="4267963"/>
            <a:ext cx="1987241" cy="2449022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4838" y="1390997"/>
            <a:ext cx="36004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-27384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 mudas</a:t>
            </a:r>
            <a:endParaRPr kumimoji="0" lang="pt-PT" sz="3600" b="1" i="0" u="none" strike="noStrike" kern="120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smtClean="0">
                <a:latin typeface="Logos Std 2010" pitchFamily="50" charset="0"/>
              </a:rPr>
              <a:t>o</a:t>
            </a:r>
            <a:endParaRPr lang="pt-PT">
              <a:latin typeface="Logos Std 2010" pitchFamily="50" charset="0"/>
            </a:endParaRPr>
          </a:p>
        </p:txBody>
      </p:sp>
      <p:pic>
        <p:nvPicPr>
          <p:cNvPr id="6146" name="Picture 2" descr="C:\Trabalho\FORMAÇÕES\Archive\05401_cp_3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3320" y="4234972"/>
            <a:ext cx="1746854" cy="2074348"/>
          </a:xfrm>
          <a:prstGeom prst="rect">
            <a:avLst/>
          </a:prstGeom>
          <a:noFill/>
        </p:spPr>
      </p:pic>
      <p:sp>
        <p:nvSpPr>
          <p:cNvPr id="15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7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8864" y="1700808"/>
            <a:ext cx="3218776" cy="30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-27384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 articuladas</a:t>
            </a:r>
            <a:endParaRPr kumimoji="0" lang="pt-PT" sz="3600" b="1" i="0" u="none" strike="noStrike" kern="120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smtClean="0">
                <a:latin typeface="Logos Std 2010" pitchFamily="50" charset="0"/>
              </a:rPr>
              <a:t>o</a:t>
            </a:r>
            <a:endParaRPr lang="pt-PT">
              <a:latin typeface="Logos Std 2010" pitchFamily="50" charset="0"/>
            </a:endParaRPr>
          </a:p>
        </p:txBody>
      </p:sp>
      <p:sp>
        <p:nvSpPr>
          <p:cNvPr id="15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7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/>
          <a:srcRect b="42096"/>
          <a:stretch>
            <a:fillRect/>
          </a:stretch>
        </p:blipFill>
        <p:spPr bwMode="auto">
          <a:xfrm>
            <a:off x="3728864" y="1700808"/>
            <a:ext cx="4176465" cy="241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 descr="C:\Trabalho\FORMAÇÕES\Archive\DEDLP06_05002_cp_3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7296" y="4240138"/>
            <a:ext cx="2184243" cy="25937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-27384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GRAFIAS DUPLAS</a:t>
            </a:r>
            <a:endParaRPr kumimoji="0" lang="pt-PT" sz="3600" b="1" i="0" u="none" strike="noStrike" kern="120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8864" y="1412776"/>
            <a:ext cx="4978214" cy="97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smtClean="0">
                <a:latin typeface="Logos Std 2010" pitchFamily="50" charset="0"/>
              </a:rPr>
              <a:t>o</a:t>
            </a:r>
            <a:endParaRPr lang="pt-PT">
              <a:latin typeface="Logos Std 2010" pitchFamily="50" charset="0"/>
            </a:endParaRPr>
          </a:p>
        </p:txBody>
      </p:sp>
      <p:pic>
        <p:nvPicPr>
          <p:cNvPr id="16" name="Picture 2" descr="\\10.10.0.12\ficheiros\Bloco Grafico\Dicionarios\GERAL\EXTERIOR\Gabinete de Comunicação &amp; Imagem\Grande Dicionário da Língua Portuguesa - Out\imagens\GDEDLP_05000_cp_3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6818" y="4293096"/>
            <a:ext cx="2022726" cy="2432364"/>
          </a:xfrm>
          <a:prstGeom prst="rect">
            <a:avLst/>
          </a:prstGeom>
          <a:noFill/>
        </p:spPr>
      </p:pic>
      <p:sp>
        <p:nvSpPr>
          <p:cNvPr id="15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8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9722" y="2492896"/>
            <a:ext cx="4446494" cy="729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71714" y="3284984"/>
            <a:ext cx="4602511" cy="107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1191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</a:t>
            </a:r>
            <a:endParaRPr kumimoji="0" lang="pt-PT" sz="36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smtClean="0">
                <a:latin typeface="Logos Std 2010" pitchFamily="50" charset="0"/>
              </a:rPr>
              <a:t>o</a:t>
            </a:r>
            <a:endParaRPr lang="pt-PT">
              <a:latin typeface="Logos Std 2010" pitchFamily="50" charset="0"/>
            </a:endParaRPr>
          </a:p>
        </p:txBody>
      </p:sp>
      <p:pic>
        <p:nvPicPr>
          <p:cNvPr id="2" name="Picture 2" descr="C:\Trabalho\FORMAÇÕES\Archive\050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5" y="1268759"/>
            <a:ext cx="1656184" cy="2174273"/>
          </a:xfrm>
          <a:prstGeom prst="rect">
            <a:avLst/>
          </a:prstGeom>
          <a:noFill/>
        </p:spPr>
      </p:pic>
      <p:sp>
        <p:nvSpPr>
          <p:cNvPr id="15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7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8865" y="1672205"/>
            <a:ext cx="3888431" cy="1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8864" y="2924944"/>
            <a:ext cx="3828082" cy="8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00872" y="4797152"/>
            <a:ext cx="3960440" cy="69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72880" y="5517232"/>
            <a:ext cx="3960440" cy="32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Trabalho\FORMAÇÕES-AO\Novas capturas imagens PPT_02.05.11\20110838_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25208" y="3561630"/>
            <a:ext cx="3658884" cy="3080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1191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</a:t>
            </a:r>
            <a:endParaRPr kumimoji="0" lang="pt-PT" sz="36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4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smtClean="0">
                <a:latin typeface="Logos Std 2010" pitchFamily="50" charset="0"/>
              </a:rPr>
              <a:t>o</a:t>
            </a:r>
            <a:endParaRPr lang="pt-PT">
              <a:latin typeface="Logos Std 2010" pitchFamily="50" charset="0"/>
            </a:endParaRPr>
          </a:p>
        </p:txBody>
      </p:sp>
      <p:pic>
        <p:nvPicPr>
          <p:cNvPr id="15" name="Picture 5" descr="C:\Trabalho\FORMAÇÕES\Archive\05401_cp_3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7336" y="1196752"/>
            <a:ext cx="1693834" cy="2011387"/>
          </a:xfrm>
          <a:prstGeom prst="rect">
            <a:avLst/>
          </a:prstGeom>
          <a:noFill/>
        </p:spPr>
      </p:pic>
      <p:sp>
        <p:nvSpPr>
          <p:cNvPr id="16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8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pic>
        <p:nvPicPr>
          <p:cNvPr id="27" name="Picture 3" descr="C:\Trabalho\FORMAÇÕES\Archive\05750_3D_c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5328" y="4293096"/>
            <a:ext cx="1905982" cy="234888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6856" y="1628800"/>
            <a:ext cx="31849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/>
          <a:srcRect t="40354"/>
          <a:stretch>
            <a:fillRect/>
          </a:stretch>
        </p:blipFill>
        <p:spPr bwMode="auto">
          <a:xfrm>
            <a:off x="3482905" y="2420888"/>
            <a:ext cx="4100116" cy="39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0"/>
            <a:ext cx="9906000" cy="908720"/>
          </a:xfrm>
          <a:prstGeom prst="rect">
            <a:avLst/>
          </a:prstGeom>
          <a:solidFill>
            <a:srgbClr val="00AEEF"/>
          </a:solidFill>
          <a:ln>
            <a:solidFill>
              <a:srgbClr val="009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-39555" y="908720"/>
            <a:ext cx="9945555" cy="8039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rebuchet MS" pitchFamily="34" charset="0"/>
            </a:endParaRPr>
          </a:p>
        </p:txBody>
      </p:sp>
      <p:sp>
        <p:nvSpPr>
          <p:cNvPr id="11" name="Título 4"/>
          <p:cNvSpPr txBox="1">
            <a:spLocks/>
          </p:cNvSpPr>
          <p:nvPr/>
        </p:nvSpPr>
        <p:spPr>
          <a:xfrm>
            <a:off x="506506" y="1191"/>
            <a:ext cx="89154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600" b="1" cap="all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  <a:endParaRPr kumimoji="0" lang="pt-PT" sz="36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4484948" y="6372036"/>
            <a:ext cx="1118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mtClean="0">
                <a:solidFill>
                  <a:srgbClr val="00AEEF"/>
                </a:solidFill>
                <a:latin typeface="Logos Std 2010" pitchFamily="50" charset="0"/>
              </a:rPr>
              <a:t>O</a:t>
            </a:r>
            <a:r>
              <a:rPr lang="pt-PT" smtClean="0">
                <a:latin typeface="Logos Std 2010" pitchFamily="50" charset="0"/>
              </a:rPr>
              <a:t>o</a:t>
            </a:r>
            <a:endParaRPr lang="pt-PT">
              <a:latin typeface="Logos Std 2010" pitchFamily="50" charset="0"/>
            </a:endParaRPr>
          </a:p>
        </p:txBody>
      </p:sp>
      <p:pic>
        <p:nvPicPr>
          <p:cNvPr id="11266" name="Picture 2" descr="C:\Trabalho\FORMAÇÕES\Archive\05101_3D_051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1311" y="1150386"/>
            <a:ext cx="2188815" cy="2599165"/>
          </a:xfrm>
          <a:prstGeom prst="rect">
            <a:avLst/>
          </a:prstGeom>
          <a:noFill/>
        </p:spPr>
      </p:pic>
      <p:sp>
        <p:nvSpPr>
          <p:cNvPr id="15" name="Snip Diagonal Corner Rectangle 5"/>
          <p:cNvSpPr/>
          <p:nvPr/>
        </p:nvSpPr>
        <p:spPr>
          <a:xfrm>
            <a:off x="1" y="980728"/>
            <a:ext cx="3314818" cy="587727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>
              <a:solidFill>
                <a:schemeClr val="bg1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Snip Diagonal Corner Rectangle 5"/>
          <p:cNvSpPr/>
          <p:nvPr/>
        </p:nvSpPr>
        <p:spPr>
          <a:xfrm>
            <a:off x="239247" y="1772816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ALFABETO</a:t>
            </a:r>
          </a:p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K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(capa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cá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W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dâblio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dáblio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duplo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vê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Y 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(ípsilon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ou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i </a:t>
            </a:r>
            <a:r>
              <a:rPr lang="es-ES" sz="1200" dirty="0" err="1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grego</a:t>
            </a:r>
            <a:r>
              <a:rPr lang="es-ES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17" name="Snip Diagonal Corner Rectangle 14"/>
          <p:cNvSpPr/>
          <p:nvPr/>
        </p:nvSpPr>
        <p:spPr>
          <a:xfrm>
            <a:off x="239247" y="2636912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CONSOANTES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e </a:t>
            </a:r>
            <a:r>
              <a:rPr lang="pt-PT" sz="1200" i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 mudos caem, mantêm-se consoantes articuladas, grafias duplas)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9247" y="3501008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ACENTUAÇÃO GRÁFICA </a:t>
            </a:r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(alterações em palavras graves e em acentos diferenciais, acentuação dupla)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Snip Diagonal Corner Rectangle 5"/>
          <p:cNvSpPr/>
          <p:nvPr/>
        </p:nvSpPr>
        <p:spPr>
          <a:xfrm>
            <a:off x="239824" y="4365104"/>
            <a:ext cx="2964329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MAIÚSCULAS E MINÚSCULAS</a:t>
            </a:r>
          </a:p>
          <a:p>
            <a:pPr algn="ctr"/>
            <a:r>
              <a:rPr lang="pt-PT" sz="1200" dirty="0" smtClean="0">
                <a:solidFill>
                  <a:srgbClr val="6EC7ED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(redução do uso da maiúscula)</a:t>
            </a:r>
            <a:endParaRPr lang="pt-PT" sz="1200" dirty="0">
              <a:solidFill>
                <a:srgbClr val="6EC7ED"/>
              </a:solidFill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Snip Diagonal Corner Rectangle 5"/>
          <p:cNvSpPr/>
          <p:nvPr/>
        </p:nvSpPr>
        <p:spPr>
          <a:xfrm>
            <a:off x="239824" y="5229200"/>
            <a:ext cx="2964329" cy="792088"/>
          </a:xfrm>
          <a:prstGeom prst="roundRect">
            <a:avLst/>
          </a:prstGeom>
          <a:solidFill>
            <a:srgbClr val="009DE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tlCol="0" anchor="ctr"/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HÍFEN</a:t>
            </a:r>
          </a:p>
          <a:p>
            <a:pPr algn="ctr"/>
            <a:r>
              <a:rPr lang="pt-PT" sz="1200" dirty="0" smtClean="0">
                <a:solidFill>
                  <a:schemeClr val="bg1"/>
                </a:solidFill>
                <a:latin typeface="Trebuchet MS" pitchFamily="34" charset="0"/>
                <a:ea typeface="Tahoma" pitchFamily="34" charset="0"/>
                <a:cs typeface="Tahoma" pitchFamily="34" charset="0"/>
              </a:rPr>
              <a:t>(algumas palavras deixam de ter hífen e outras passam a ser hifenizadas)</a:t>
            </a:r>
          </a:p>
        </p:txBody>
      </p:sp>
      <p:pic>
        <p:nvPicPr>
          <p:cNvPr id="22" name="Picture 2" descr="C:\Trabalho\FORMAÇÕES\Archive\0506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1757" y="4264264"/>
            <a:ext cx="2184243" cy="2593736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8864" y="4472748"/>
            <a:ext cx="3528392" cy="454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00872" y="5013176"/>
            <a:ext cx="3528392" cy="109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28864" y="1484784"/>
            <a:ext cx="2808312" cy="259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8985448" y="4437112"/>
            <a:ext cx="57606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96" y="1700808"/>
            <a:ext cx="9143494" cy="3024336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pt-PT" sz="5400" b="1" dirty="0" smtClean="0">
                <a:solidFill>
                  <a:srgbClr val="009DE0"/>
                </a:solidFill>
              </a:rPr>
              <a:t/>
            </a:r>
            <a:br>
              <a:rPr lang="pt-PT" sz="5400" b="1" dirty="0" smtClean="0">
                <a:solidFill>
                  <a:srgbClr val="009DE0"/>
                </a:solidFill>
              </a:rPr>
            </a:br>
            <a:r>
              <a:rPr lang="pt-PT" sz="5400" b="1" dirty="0" smtClean="0">
                <a:solidFill>
                  <a:srgbClr val="009DE0"/>
                </a:solidFill>
              </a:rPr>
              <a:t/>
            </a:r>
            <a:br>
              <a:rPr lang="pt-PT" sz="5400" b="1" dirty="0" smtClean="0">
                <a:solidFill>
                  <a:srgbClr val="009DE0"/>
                </a:solidFill>
              </a:rPr>
            </a:br>
            <a:r>
              <a:rPr lang="pt-PT" sz="5600" b="1" dirty="0" smtClean="0">
                <a:solidFill>
                  <a:schemeClr val="bg2">
                    <a:lumMod val="25000"/>
                  </a:schemeClr>
                </a:solidFill>
              </a:rPr>
              <a:t>2. </a:t>
            </a:r>
            <a:r>
              <a:rPr lang="pt-PT" sz="5600" b="1" dirty="0" smtClean="0">
                <a:solidFill>
                  <a:srgbClr val="009DE0"/>
                </a:solidFill>
              </a:rPr>
              <a:t>FERRAMENTAS</a:t>
            </a:r>
            <a:br>
              <a:rPr lang="pt-PT" sz="5600" b="1" dirty="0" smtClean="0">
                <a:solidFill>
                  <a:srgbClr val="009DE0"/>
                </a:solidFill>
              </a:rPr>
            </a:br>
            <a:r>
              <a:rPr lang="pt-PT" sz="5600" b="1" dirty="0" smtClean="0">
                <a:solidFill>
                  <a:srgbClr val="009DE0"/>
                </a:solidFill>
              </a:rPr>
              <a:t>E OBRAS DE REFERÊNCIA</a:t>
            </a:r>
            <a:r>
              <a:rPr lang="pt-PT" sz="5400" b="1" dirty="0" smtClean="0">
                <a:solidFill>
                  <a:srgbClr val="009DE0"/>
                </a:solidFill>
              </a:rPr>
              <a:t/>
            </a:r>
            <a:br>
              <a:rPr lang="pt-PT" sz="5400" b="1" dirty="0" smtClean="0">
                <a:solidFill>
                  <a:srgbClr val="009DE0"/>
                </a:solidFill>
              </a:rPr>
            </a:br>
            <a:r>
              <a:rPr lang="pt-PT" sz="2200" b="1" dirty="0" smtClean="0">
                <a:solidFill>
                  <a:srgbClr val="009DE0"/>
                </a:solidFill>
              </a:rPr>
              <a:t>	</a:t>
            </a:r>
            <a:br>
              <a:rPr lang="pt-PT" sz="2200" b="1" dirty="0" smtClean="0">
                <a:solidFill>
                  <a:srgbClr val="009DE0"/>
                </a:solidFill>
              </a:rPr>
            </a:br>
            <a:r>
              <a:rPr lang="pt-PT" sz="2200" b="1" dirty="0" smtClean="0">
                <a:solidFill>
                  <a:srgbClr val="009DE0"/>
                </a:solidFill>
              </a:rPr>
              <a:t>	</a:t>
            </a:r>
            <a:br>
              <a:rPr lang="pt-PT" sz="2200" b="1" dirty="0" smtClean="0">
                <a:solidFill>
                  <a:srgbClr val="009DE0"/>
                </a:solidFill>
              </a:rPr>
            </a:br>
            <a:r>
              <a:rPr lang="pt-PT" sz="2200" b="1" dirty="0" smtClean="0">
                <a:solidFill>
                  <a:srgbClr val="009DE0"/>
                </a:solidFill>
              </a:rPr>
              <a:t/>
            </a:r>
            <a:br>
              <a:rPr lang="pt-PT" sz="2200" b="1" dirty="0" smtClean="0">
                <a:solidFill>
                  <a:srgbClr val="009DE0"/>
                </a:solidFill>
              </a:rPr>
            </a:br>
            <a:endParaRPr lang="pt-PT" sz="2200" b="1" dirty="0">
              <a:solidFill>
                <a:srgbClr val="009DE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16496" y="6237312"/>
            <a:ext cx="5507553" cy="620688"/>
          </a:xfrm>
          <a:prstGeom prst="rect">
            <a:avLst/>
          </a:prstGeom>
        </p:spPr>
        <p:txBody>
          <a:bodyPr/>
          <a:lstStyle/>
          <a:p>
            <a:endParaRPr lang="pt-PT" b="1" dirty="0" smtClean="0"/>
          </a:p>
          <a:p>
            <a:endParaRPr lang="pt-PT" sz="2000" b="1" dirty="0"/>
          </a:p>
          <a:p>
            <a:pPr algn="l"/>
            <a:r>
              <a:rPr lang="pt-PT" sz="2000" dirty="0" smtClean="0"/>
              <a:t>Formação sobre Acordo Ortográfico</a:t>
            </a:r>
          </a:p>
          <a:p>
            <a:endParaRPr lang="pt-PT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700808"/>
            <a:ext cx="90370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2.1</a:t>
            </a:r>
            <a:r>
              <a:rPr lang="pt-PT" sz="2100" b="1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PT" sz="2100" b="1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PÁGINA DO ACORDO ORTOGRÁFICO</a:t>
            </a:r>
            <a:endParaRPr lang="pt-PT" sz="2100" b="1" dirty="0" smtClean="0">
              <a:solidFill>
                <a:srgbClr val="009D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82121" y="3777396"/>
            <a:ext cx="25714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dirty="0" smtClean="0">
                <a:hlinkClick r:id="rId3"/>
              </a:rPr>
              <a:t>http://www.portoeditora.pt/</a:t>
            </a:r>
            <a:endParaRPr lang="pt-PT" sz="1600" dirty="0" smtClean="0"/>
          </a:p>
          <a:p>
            <a:endParaRPr lang="pt-PT" dirty="0"/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6100" y="2786995"/>
            <a:ext cx="28686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464" y="1484784"/>
            <a:ext cx="669674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700808"/>
            <a:ext cx="90370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2.2.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CONVERSOR DE TEXTO</a:t>
            </a: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20552" y="6299795"/>
            <a:ext cx="25714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dirty="0" smtClean="0">
                <a:hlinkClick r:id="rId3"/>
              </a:rPr>
              <a:t>http://www.portoeditora.pt/</a:t>
            </a:r>
            <a:endParaRPr lang="pt-PT" sz="1600" dirty="0" smtClean="0"/>
          </a:p>
          <a:p>
            <a:endParaRPr lang="pt-P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496" y="1556792"/>
            <a:ext cx="9113111" cy="4620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110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416496" y="1700808"/>
            <a:ext cx="90370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  <a:p>
            <a:pPr algn="l"/>
            <a:endParaRPr lang="pt-PT" sz="2200" b="1" dirty="0" smtClean="0"/>
          </a:p>
        </p:txBody>
      </p:sp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2.3. </a:t>
            </a:r>
            <a:r>
              <a:rPr lang="pt-PT" sz="2100" b="1" dirty="0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CONVERSOR DE FICHEIROS</a:t>
            </a: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6496" y="6211669"/>
            <a:ext cx="25714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600" dirty="0" smtClean="0">
                <a:hlinkClick r:id="rId3"/>
              </a:rPr>
              <a:t>http://www.portoeditora.pt/</a:t>
            </a:r>
            <a:endParaRPr lang="pt-PT" sz="1600" dirty="0" smtClean="0"/>
          </a:p>
          <a:p>
            <a:endParaRPr lang="pt-PT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72816"/>
            <a:ext cx="6187620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8429" y="2060848"/>
            <a:ext cx="5437571" cy="425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smtClean="0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2.4. </a:t>
            </a:r>
            <a:r>
              <a:rPr lang="pt-PT" sz="2100" b="1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OBRAS DE REFERÊNCIA</a:t>
            </a:r>
            <a:endParaRPr lang="pt-PT" sz="2100" b="1" dirty="0" smtClean="0">
              <a:solidFill>
                <a:srgbClr val="009D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2" name="Picture 2" descr="C:\Trabalho\FORMAÇÕES\Archive\DEDLP06_05002_cp_3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52" y="1268760"/>
            <a:ext cx="2646295" cy="3142410"/>
          </a:xfrm>
          <a:prstGeom prst="rect">
            <a:avLst/>
          </a:prstGeom>
          <a:noFill/>
        </p:spPr>
      </p:pic>
      <p:pic>
        <p:nvPicPr>
          <p:cNvPr id="18" name="Picture 3" descr="C:\Trabalho\FORMAÇÕES\Archive\05750_3D_c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6686" y="2251739"/>
            <a:ext cx="1987241" cy="2449022"/>
          </a:xfrm>
          <a:prstGeom prst="rect">
            <a:avLst/>
          </a:prstGeom>
          <a:noFill/>
        </p:spPr>
      </p:pic>
      <p:pic>
        <p:nvPicPr>
          <p:cNvPr id="19" name="Picture 4" descr="C:\Trabalho\FORMAÇÕES\Archive\05101_3D_051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6816" y="3116586"/>
            <a:ext cx="1716191" cy="2037935"/>
          </a:xfrm>
          <a:prstGeom prst="rect">
            <a:avLst/>
          </a:prstGeom>
          <a:noFill/>
        </p:spPr>
      </p:pic>
      <p:pic>
        <p:nvPicPr>
          <p:cNvPr id="20" name="Picture 5" descr="C:\Trabalho\FORMAÇÕES\Archive\05401_cp_3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88938" y="4124698"/>
            <a:ext cx="1633194" cy="1939379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834765" y="1444714"/>
            <a:ext cx="3918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1" dirty="0" smtClean="0">
                <a:latin typeface="Trebuchet MS" pitchFamily="34" charset="0"/>
              </a:rPr>
              <a:t>Professores e público em geral</a:t>
            </a:r>
            <a:endParaRPr lang="pt-PT" b="1" dirty="0">
              <a:latin typeface="Trebuchet MS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02418" y="2254230"/>
            <a:ext cx="2534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1" dirty="0" smtClean="0">
                <a:latin typeface="Trebuchet MS" pitchFamily="34" charset="0"/>
              </a:rPr>
              <a:t>Ensino Secundário</a:t>
            </a:r>
          </a:p>
          <a:p>
            <a:pPr algn="l"/>
            <a:r>
              <a:rPr lang="pt-PT" sz="1500" dirty="0" smtClean="0">
                <a:latin typeface="Trebuchet MS" pitchFamily="34" charset="0"/>
              </a:rPr>
              <a:t>(10.º ano ao 12.º ano)</a:t>
            </a:r>
            <a:endParaRPr lang="pt-PT" sz="1500" dirty="0">
              <a:latin typeface="Trebuchet MS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80993" y="316954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1" dirty="0" smtClean="0">
                <a:latin typeface="Trebuchet MS" pitchFamily="34" charset="0"/>
              </a:rPr>
              <a:t>3.º Ciclo e Secundário</a:t>
            </a:r>
          </a:p>
          <a:p>
            <a:pPr algn="l"/>
            <a:r>
              <a:rPr lang="pt-PT" sz="1500" dirty="0" smtClean="0">
                <a:latin typeface="Trebuchet MS" pitchFamily="34" charset="0"/>
              </a:rPr>
              <a:t>(7.º ano ao 12.º ano)</a:t>
            </a:r>
            <a:endParaRPr lang="pt-PT" sz="1500" dirty="0">
              <a:latin typeface="Trebuchet MS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99677" y="4187181"/>
            <a:ext cx="209670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1" dirty="0" smtClean="0">
                <a:latin typeface="Trebuchet MS" pitchFamily="34" charset="0"/>
              </a:rPr>
              <a:t>2.º e 3.º Ciclos</a:t>
            </a:r>
          </a:p>
          <a:p>
            <a:pPr algn="l"/>
            <a:r>
              <a:rPr lang="pt-PT" sz="1500" dirty="0" smtClean="0">
                <a:latin typeface="Trebuchet MS" pitchFamily="34" charset="0"/>
              </a:rPr>
              <a:t>(5.º ano ao 9.º ano)</a:t>
            </a:r>
            <a:endParaRPr lang="pt-PT" sz="1500" dirty="0">
              <a:latin typeface="Trebuchet MS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51340" y="5041752"/>
            <a:ext cx="1997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b="1" dirty="0" smtClean="0">
                <a:latin typeface="Trebuchet MS" pitchFamily="34" charset="0"/>
              </a:rPr>
              <a:t>1.º e 2.º Ciclos</a:t>
            </a:r>
          </a:p>
          <a:p>
            <a:pPr algn="l"/>
            <a:r>
              <a:rPr lang="pt-PT" sz="1500" dirty="0" smtClean="0">
                <a:latin typeface="Trebuchet MS" pitchFamily="34" charset="0"/>
              </a:rPr>
              <a:t>(1.º ano ao 6.º ano)</a:t>
            </a:r>
            <a:endParaRPr lang="pt-PT" sz="1500" dirty="0">
              <a:latin typeface="Trebuchet MS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4964989"/>
            <a:ext cx="1346959" cy="171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2.4. </a:t>
            </a:r>
            <a:r>
              <a:rPr lang="pt-PT" sz="2100" b="1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OBRAS DE REFERÊNCIA</a:t>
            </a:r>
            <a:endParaRPr lang="pt-PT" sz="2100" b="1" dirty="0">
              <a:solidFill>
                <a:srgbClr val="009D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5" name="Picture 2" descr="C:\Trabalho\FORMAÇÕES\Archive\31492_cp_3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4768" y="1988840"/>
            <a:ext cx="1794199" cy="2561993"/>
          </a:xfrm>
          <a:prstGeom prst="rect">
            <a:avLst/>
          </a:prstGeom>
          <a:noFill/>
        </p:spPr>
      </p:pic>
      <p:pic>
        <p:nvPicPr>
          <p:cNvPr id="16" name="Picture 3" descr="C:\Trabalho\FORMAÇÕES\Archive\PRONTLP_31941_cp_3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3040" y="1988840"/>
            <a:ext cx="1533387" cy="2307970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2792760" y="4725144"/>
            <a:ext cx="2448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1600" b="1" dirty="0" smtClean="0">
                <a:latin typeface="Trebuchet MS" pitchFamily="34" charset="0"/>
              </a:rPr>
              <a:t>Guia Prático</a:t>
            </a:r>
          </a:p>
          <a:p>
            <a:pPr algn="l"/>
            <a:r>
              <a:rPr lang="pt-PT" sz="1600" b="1" dirty="0" smtClean="0">
                <a:latin typeface="Trebuchet MS" pitchFamily="34" charset="0"/>
              </a:rPr>
              <a:t>do Acordo Ortográfico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97016" y="4725144"/>
            <a:ext cx="230425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pt-PT" sz="1600" b="1" dirty="0" smtClean="0">
                <a:latin typeface="Trebuchet MS" pitchFamily="34" charset="0"/>
              </a:rPr>
              <a:t>Prontuário</a:t>
            </a:r>
          </a:p>
          <a:p>
            <a:pPr algn="l">
              <a:lnSpc>
                <a:spcPct val="90000"/>
              </a:lnSpc>
            </a:pPr>
            <a:r>
              <a:rPr lang="pt-PT" sz="1600" b="1" dirty="0" smtClean="0">
                <a:latin typeface="Trebuchet MS" pitchFamily="34" charset="0"/>
              </a:rPr>
              <a:t>da Língua Portuguesa</a:t>
            </a:r>
            <a:endParaRPr lang="pt-PT" sz="1600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4488" y="4725144"/>
            <a:ext cx="2442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1600" b="1" dirty="0" smtClean="0">
                <a:latin typeface="Trebuchet MS" pitchFamily="34" charset="0"/>
              </a:rPr>
              <a:t>Vocabulário Ortográfico da Língua Portuguesa</a:t>
            </a:r>
            <a:endParaRPr lang="pt-PT" sz="1600" dirty="0">
              <a:latin typeface="Trebuchet MS" pitchFamily="34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480" y="1628800"/>
            <a:ext cx="27158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30"/>
          <p:cNvSpPr/>
          <p:nvPr/>
        </p:nvSpPr>
        <p:spPr>
          <a:xfrm>
            <a:off x="416496" y="5517232"/>
            <a:ext cx="28083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1400" dirty="0" smtClean="0">
                <a:latin typeface="Trebuchet MS" pitchFamily="34" charset="0"/>
              </a:rPr>
              <a:t>A obra está disponível no serviço Infopédia:</a:t>
            </a:r>
          </a:p>
          <a:p>
            <a:pPr algn="l"/>
            <a:r>
              <a:rPr lang="pt-PT" sz="1400" u="sng" dirty="0" smtClean="0">
                <a:latin typeface="Trebuchet MS" pitchFamily="34" charset="0"/>
                <a:hlinkClick r:id="rId6"/>
              </a:rPr>
              <a:t>http://www.infopedia.pt/</a:t>
            </a:r>
            <a:endParaRPr lang="pt-PT" sz="1400" dirty="0">
              <a:latin typeface="Trebuchet MS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01272" y="4725144"/>
            <a:ext cx="230425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pt-PT" sz="1600" b="1" dirty="0" smtClean="0">
                <a:latin typeface="Trebuchet MS" pitchFamily="34" charset="0"/>
              </a:rPr>
              <a:t>Prontuário Básico</a:t>
            </a:r>
          </a:p>
          <a:p>
            <a:pPr algn="l">
              <a:lnSpc>
                <a:spcPct val="90000"/>
              </a:lnSpc>
            </a:pPr>
            <a:r>
              <a:rPr lang="pt-PT" sz="1600" b="1" dirty="0" smtClean="0">
                <a:latin typeface="Trebuchet MS" pitchFamily="34" charset="0"/>
              </a:rPr>
              <a:t>da Língua Portuguesa</a:t>
            </a:r>
            <a:endParaRPr lang="pt-PT" sz="1600" dirty="0">
              <a:latin typeface="Trebuchet MS" pitchFamily="34" charset="0"/>
            </a:endParaRPr>
          </a:p>
        </p:txBody>
      </p:sp>
      <p:pic>
        <p:nvPicPr>
          <p:cNvPr id="1026" name="Picture 2" descr="C:\Trabalho\FORMAÇÕES-AO\Novas capturas imagens PPT_02.05.11\pron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65168" y="1913318"/>
            <a:ext cx="2808312" cy="2739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/>
          <p:cNvSpPr txBox="1">
            <a:spLocks/>
          </p:cNvSpPr>
          <p:nvPr/>
        </p:nvSpPr>
        <p:spPr>
          <a:xfrm>
            <a:off x="49588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dirty="0" smtClean="0">
                <a:solidFill>
                  <a:srgbClr val="0077AC"/>
                </a:solidFill>
                <a:latin typeface="Calibri" pitchFamily="34" charset="0"/>
                <a:cs typeface="Calibri" pitchFamily="34" charset="0"/>
              </a:rPr>
              <a:t>2.4. </a:t>
            </a:r>
            <a:r>
              <a:rPr lang="pt-PT" sz="2100" b="1" dirty="0" smtClean="0">
                <a:solidFill>
                  <a:srgbClr val="009DE0"/>
                </a:solidFill>
                <a:latin typeface="Calibri" pitchFamily="34" charset="0"/>
                <a:cs typeface="Calibri" pitchFamily="34" charset="0"/>
              </a:rPr>
              <a:t>OBRAS DE REFERÊNCIA</a:t>
            </a: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50807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20552" y="5373216"/>
            <a:ext cx="5544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1600" b="1" smtClean="0">
                <a:latin typeface="Calibri" pitchFamily="34" charset="0"/>
                <a:cs typeface="Calibri" pitchFamily="34" charset="0"/>
              </a:rPr>
              <a:t>Cadernos Novo Acordo Ortográfico</a:t>
            </a:r>
          </a:p>
          <a:p>
            <a:pPr algn="l"/>
            <a:r>
              <a:rPr lang="pt-PT" sz="1600" smtClean="0">
                <a:latin typeface="Calibri" pitchFamily="34" charset="0"/>
                <a:cs typeface="Calibri" pitchFamily="34" charset="0"/>
              </a:rPr>
              <a:t>3.º/4.º anos</a:t>
            </a:r>
          </a:p>
          <a:p>
            <a:pPr algn="l"/>
            <a:r>
              <a:rPr lang="pt-PT" sz="1600" smtClean="0">
                <a:latin typeface="Calibri" pitchFamily="34" charset="0"/>
                <a:cs typeface="Calibri" pitchFamily="34" charset="0"/>
              </a:rPr>
              <a:t>5.º/6.º anos</a:t>
            </a:r>
          </a:p>
          <a:p>
            <a:pPr algn="l"/>
            <a:r>
              <a:rPr lang="pt-PT" sz="1600" smtClean="0">
                <a:latin typeface="Calibri" pitchFamily="34" charset="0"/>
                <a:cs typeface="Calibri" pitchFamily="34" charset="0"/>
              </a:rPr>
              <a:t>7.º/8.º/9.º anos</a:t>
            </a:r>
          </a:p>
          <a:p>
            <a:pPr algn="l"/>
            <a:r>
              <a:rPr lang="pt-PT" sz="1600" smtClean="0">
                <a:latin typeface="Calibri" pitchFamily="34" charset="0"/>
                <a:cs typeface="Calibri" pitchFamily="34" charset="0"/>
              </a:rPr>
              <a:t>10.º/11.º/12.º anos</a:t>
            </a:r>
            <a:endParaRPr lang="pt-PT" sz="16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ana salgado\AppData\Local\Microsoft\Windows\Temporary Internet Files\Content.Outlook\4ZN7OIKL\20081560_C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4170" y="1950407"/>
            <a:ext cx="2246929" cy="3085606"/>
          </a:xfrm>
          <a:prstGeom prst="rect">
            <a:avLst/>
          </a:prstGeom>
          <a:noFill/>
        </p:spPr>
      </p:pic>
      <p:pic>
        <p:nvPicPr>
          <p:cNvPr id="1027" name="Picture 3" descr="C:\Users\ana salgado\AppData\Local\Microsoft\Windows\Temporary Internet Files\Content.Outlook\4ZN7OIKL\20081561_C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3425" y="1916832"/>
            <a:ext cx="2243938" cy="3081500"/>
          </a:xfrm>
          <a:prstGeom prst="rect">
            <a:avLst/>
          </a:prstGeom>
          <a:noFill/>
        </p:spPr>
      </p:pic>
      <p:pic>
        <p:nvPicPr>
          <p:cNvPr id="1028" name="Picture 4" descr="C:\Users\ana salgado\AppData\Local\Microsoft\Windows\Temporary Internet Files\Content.Outlook\4ZN7OIKL\20081562_CP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9582" y="1949545"/>
            <a:ext cx="2243938" cy="3081500"/>
          </a:xfrm>
          <a:prstGeom prst="rect">
            <a:avLst/>
          </a:prstGeom>
          <a:noFill/>
        </p:spPr>
      </p:pic>
      <p:pic>
        <p:nvPicPr>
          <p:cNvPr id="2" name="Picture 1" descr="Description: cid:image001.png@01CC7E9F.F3778D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87" y="1931676"/>
            <a:ext cx="2256328" cy="30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37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>
                <a:solidFill>
                  <a:srgbClr val="0077AC"/>
                </a:solidFill>
                <a:latin typeface="Arial" pitchFamily="34" charset="0"/>
                <a:cs typeface="Arial" pitchFamily="34" charset="0"/>
              </a:rPr>
              <a:t>2.4. </a:t>
            </a:r>
            <a:r>
              <a:rPr lang="pt-PT" sz="2100" b="1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OBRAS DE REFERÊNCIA</a:t>
            </a:r>
            <a:endParaRPr lang="pt-PT" sz="2100" b="1" dirty="0">
              <a:solidFill>
                <a:srgbClr val="009D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92560" y="5661248"/>
            <a:ext cx="295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2400" b="1" dirty="0" smtClean="0">
                <a:latin typeface="Trebuchet MS" pitchFamily="34" charset="0"/>
              </a:rPr>
              <a:t>Acordo Ortográfico</a:t>
            </a:r>
          </a:p>
          <a:p>
            <a:pPr algn="l"/>
            <a:r>
              <a:rPr lang="pt-PT" sz="2400" b="1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O que muda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909" y="1916832"/>
            <a:ext cx="2015875" cy="352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6"/>
          <p:cNvSpPr/>
          <p:nvPr/>
        </p:nvSpPr>
        <p:spPr>
          <a:xfrm>
            <a:off x="6249144" y="5661248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2400" b="1" smtClean="0">
                <a:latin typeface="Trebuchet MS" pitchFamily="34" charset="0"/>
              </a:rPr>
              <a:t>Acordo Ortográfico</a:t>
            </a:r>
          </a:p>
          <a:p>
            <a:pPr algn="l"/>
            <a:r>
              <a:rPr lang="pt-PT" sz="2400" b="1" smtClean="0">
                <a:latin typeface="Trebuchet MS" pitchFamily="34" charset="0"/>
              </a:rPr>
              <a:t>no Ensino Básico</a:t>
            </a:r>
          </a:p>
        </p:txBody>
      </p:sp>
      <p:pic>
        <p:nvPicPr>
          <p:cNvPr id="2" name="Picture 2" descr="http://images.portoeditora.pt/getresourcesservlet/image?EBbDj3QnkSUjgBOkfaUbsI8xBp%2F033q5Xpv56y8baM5WXGuseZFAqsz9VYiIGMm1&amp;width=4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9144" y="1665456"/>
            <a:ext cx="2592288" cy="3923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/>
          <p:cNvSpPr txBox="1">
            <a:spLocks/>
          </p:cNvSpPr>
          <p:nvPr/>
        </p:nvSpPr>
        <p:spPr>
          <a:xfrm>
            <a:off x="135840" y="623522"/>
            <a:ext cx="7121416" cy="42921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l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pt-PT" sz="2100" b="1" smtClean="0">
                <a:solidFill>
                  <a:srgbClr val="009DE0"/>
                </a:solidFill>
                <a:latin typeface="Arial" pitchFamily="34" charset="0"/>
                <a:cs typeface="Arial" pitchFamily="34" charset="0"/>
              </a:rPr>
              <a:t>LEITURA FINAL</a:t>
            </a:r>
            <a:endParaRPr lang="pt-PT" sz="2100" b="1" dirty="0" smtClean="0">
              <a:solidFill>
                <a:srgbClr val="009D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035" y="119466"/>
            <a:ext cx="4156893" cy="529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ACORDO ORTOGRÁFICO</a:t>
            </a:r>
            <a:endParaRPr kumimoji="0" lang="pt-PT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0552" y="1642149"/>
            <a:ext cx="792088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Agora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para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i="1" dirty="0" err="1" smtClean="0">
                <a:latin typeface="Trebuchet MS" pitchFamily="34" charset="0"/>
                <a:cs typeface="Times New Roman" pitchFamily="18" charset="0"/>
              </a:rPr>
              <a:t>para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refletir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! Não fiques a olhar para o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teto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.</a:t>
            </a:r>
          </a:p>
          <a:p>
            <a:pPr algn="l"/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As alterações não são um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bicho de sete cabeças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.</a:t>
            </a:r>
          </a:p>
          <a:p>
            <a:pPr algn="l"/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Não </a:t>
            </a:r>
            <a:r>
              <a:rPr lang="pt-PT" b="1" i="1" dirty="0" err="1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leem</a:t>
            </a:r>
            <a:r>
              <a:rPr lang="pt-PT" b="1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algumas consoantes? Logo não as escrevam...</a:t>
            </a:r>
            <a:br>
              <a:rPr lang="pt-PT" i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Com o Acordo, as </a:t>
            </a:r>
            <a:r>
              <a:rPr lang="pt-PT" b="1" i="1" dirty="0" err="1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joias</a:t>
            </a:r>
            <a:r>
              <a:rPr lang="pt-PT" b="1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não ficam mais baratas, mas ficam mais leves sem o acento. Os </a:t>
            </a:r>
            <a:r>
              <a:rPr lang="pt-PT" b="1" i="1" dirty="0" err="1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antirrugas</a:t>
            </a:r>
            <a:r>
              <a:rPr lang="pt-PT" b="1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não deixam de existir e até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têm</a:t>
            </a:r>
            <a:r>
              <a:rPr lang="pt-PT" b="1" i="1" dirty="0" smtClean="0"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mais uma letra.</a:t>
            </a:r>
            <a:br>
              <a:rPr lang="pt-PT" i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Precisamos de ser um pouco </a:t>
            </a:r>
            <a:r>
              <a:rPr lang="pt-PT" b="1" i="1" dirty="0" err="1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autodidatas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. Está na hora de uma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autoeducação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.</a:t>
            </a:r>
            <a:br>
              <a:rPr lang="pt-PT" i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Qualquer professor, encarregado de educação ou aluno deve tentar ser</a:t>
            </a:r>
            <a:r>
              <a:rPr lang="pt-PT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perfeccionista 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ou </a:t>
            </a:r>
            <a:r>
              <a:rPr lang="pt-PT" b="1" i="1" dirty="0" err="1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perfecionista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. Prezamos a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correção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, por isso, vamos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cooperar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!</a:t>
            </a:r>
            <a:br>
              <a:rPr lang="pt-PT" i="1" dirty="0" smtClean="0">
                <a:latin typeface="Trebuchet MS" pitchFamily="34" charset="0"/>
                <a:cs typeface="Times New Roman" pitchFamily="18" charset="0"/>
              </a:rPr>
            </a:b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Precisam de um </a:t>
            </a:r>
            <a:r>
              <a:rPr lang="pt-PT" b="1" i="1" dirty="0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tira-dúvidas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?! Consultem as nossas obras de </a:t>
            </a:r>
            <a:r>
              <a:rPr lang="pt-PT" i="1" smtClean="0">
                <a:latin typeface="Trebuchet MS" pitchFamily="34" charset="0"/>
                <a:cs typeface="Times New Roman" pitchFamily="18" charset="0"/>
              </a:rPr>
              <a:t>referência.</a:t>
            </a:r>
          </a:p>
          <a:p>
            <a:pPr algn="l"/>
            <a:endParaRPr lang="pt-PT" sz="1600" i="1" dirty="0" smtClean="0">
              <a:latin typeface="Trebuchet MS" pitchFamily="34" charset="0"/>
              <a:cs typeface="Times New Roman" pitchFamily="18" charset="0"/>
            </a:endParaRPr>
          </a:p>
          <a:p>
            <a:pPr algn="ctr"/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Votos de um </a:t>
            </a:r>
            <a:r>
              <a:rPr lang="pt-PT" b="1" i="1" dirty="0" err="1" smtClean="0">
                <a:solidFill>
                  <a:schemeClr val="accent1"/>
                </a:solidFill>
                <a:latin typeface="Trebuchet MS" pitchFamily="34" charset="0"/>
                <a:cs typeface="Times New Roman" pitchFamily="18" charset="0"/>
              </a:rPr>
              <a:t>ótimo</a:t>
            </a:r>
            <a:r>
              <a:rPr lang="pt-PT" i="1" dirty="0" smtClean="0">
                <a:latin typeface="Trebuchet MS" pitchFamily="34" charset="0"/>
                <a:cs typeface="Times New Roman" pitchFamily="18" charset="0"/>
              </a:rPr>
              <a:t> trabalho!</a:t>
            </a:r>
            <a:endParaRPr lang="pt-PT" dirty="0"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0" y="548682"/>
            <a:ext cx="990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2400" b="1" i="1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288704" y="5824314"/>
            <a:ext cx="5507553" cy="992718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PT" sz="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lvl="0" indent="-342900"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3600" b="1" dirty="0" smtClean="0">
                <a:solidFill>
                  <a:schemeClr val="bg2">
                    <a:lumMod val="25000"/>
                  </a:schemeClr>
                </a:solidFill>
                <a:latin typeface="Cordia New" pitchFamily="34" charset="-34"/>
                <a:cs typeface="Cordia New" pitchFamily="34" charset="-34"/>
                <a:hlinkClick r:id="rId3"/>
              </a:rPr>
              <a:t>DepDicionarios@portoeditora.pt</a:t>
            </a:r>
            <a:endParaRPr kumimoji="0" lang="pt-PT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38c13194c9df4b4e341df175e6d9d7f27b8c75"/>
  <p:tag name="ISPRING_RESOURCE_PATHS_HASH_2" val="ad4ae17a35c7a22ac48c5c56e7ea3dce12f971"/>
</p:tagLst>
</file>

<file path=ppt/theme/theme1.xml><?xml version="1.0" encoding="utf-8"?>
<a:theme xmlns:a="http://schemas.openxmlformats.org/drawingml/2006/main" name="Apresentacao">
  <a:themeElements>
    <a:clrScheme name="DPS-PortoEditora">
      <a:dk1>
        <a:sysClr val="windowText" lastClr="000000"/>
      </a:dk1>
      <a:lt1>
        <a:sysClr val="window" lastClr="FFFFFF"/>
      </a:lt1>
      <a:dk2>
        <a:srgbClr val="009DE0"/>
      </a:dk2>
      <a:lt2>
        <a:srgbClr val="D8D8D8"/>
      </a:lt2>
      <a:accent1>
        <a:srgbClr val="009DE0"/>
      </a:accent1>
      <a:accent2>
        <a:srgbClr val="D8D8D8"/>
      </a:accent2>
      <a:accent3>
        <a:srgbClr val="009DE0"/>
      </a:accent3>
      <a:accent4>
        <a:srgbClr val="009DE0"/>
      </a:accent4>
      <a:accent5>
        <a:srgbClr val="009DE0"/>
      </a:accent5>
      <a:accent6>
        <a:srgbClr val="000000"/>
      </a:accent6>
      <a:hlink>
        <a:srgbClr val="009DE0"/>
      </a:hlink>
      <a:folHlink>
        <a:srgbClr val="7F7F7F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</a:spPr>
      <a:bodyPr rtlCol="0" anchor="ctr"/>
      <a:lstStyle>
        <a:defPPr algn="ctr">
          <a:defRPr sz="1000" dirty="0" smtClean="0">
            <a:solidFill>
              <a:schemeClr val="accent6">
                <a:lumMod val="75000"/>
                <a:lumOff val="25000"/>
              </a:schemeClr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PS-PortoEditora">
    <a:dk1>
      <a:sysClr val="windowText" lastClr="000000"/>
    </a:dk1>
    <a:lt1>
      <a:sysClr val="window" lastClr="FFFFFF"/>
    </a:lt1>
    <a:dk2>
      <a:srgbClr val="009DE0"/>
    </a:dk2>
    <a:lt2>
      <a:srgbClr val="D8D8D8"/>
    </a:lt2>
    <a:accent1>
      <a:srgbClr val="009DE0"/>
    </a:accent1>
    <a:accent2>
      <a:srgbClr val="D8D8D8"/>
    </a:accent2>
    <a:accent3>
      <a:srgbClr val="009DE0"/>
    </a:accent3>
    <a:accent4>
      <a:srgbClr val="009DE0"/>
    </a:accent4>
    <a:accent5>
      <a:srgbClr val="009DE0"/>
    </a:accent5>
    <a:accent6>
      <a:srgbClr val="000000"/>
    </a:accent6>
    <a:hlink>
      <a:srgbClr val="009DE0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5799</TotalTime>
  <Words>2670</Words>
  <Application>Microsoft Office PowerPoint</Application>
  <PresentationFormat>A4 Paper (210x297 mm)</PresentationFormat>
  <Paragraphs>578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Apresentacao</vt:lpstr>
      <vt:lpstr>1_Custom Design</vt:lpstr>
      <vt:lpstr>Custom Design</vt:lpstr>
      <vt:lpstr>PowerPoint Presentation</vt:lpstr>
      <vt:lpstr>ACORDO ORTOGRÁFICO</vt:lpstr>
      <vt:lpstr>PowerPoint Presentation</vt:lpstr>
      <vt:lpstr> 1. REGRAS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2. FERRAMENTAS E OBRAS DE REFERÊNCIA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João Folha</dc:creator>
  <cp:lastModifiedBy>DRasteiro</cp:lastModifiedBy>
  <cp:revision>1015</cp:revision>
  <cp:lastPrinted>2011-11-17T09:59:29Z</cp:lastPrinted>
  <dcterms:created xsi:type="dcterms:W3CDTF">2010-07-26T11:00:33Z</dcterms:created>
  <dcterms:modified xsi:type="dcterms:W3CDTF">2012-01-12T17:13:33Z</dcterms:modified>
</cp:coreProperties>
</file>