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6B9AD-E34A-499F-B78A-8F4ED3927A2F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C00D-F05C-4FA2-9970-24657739086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56505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75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79F7-C128-4AC1-98CE-52F0D23F487A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2CFD-1142-48F6-904F-AFE02D7E05E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79F7-C128-4AC1-98CE-52F0D23F487A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2CFD-1142-48F6-904F-AFE02D7E05E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79F7-C128-4AC1-98CE-52F0D23F487A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2CFD-1142-48F6-904F-AFE02D7E05E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79F7-C128-4AC1-98CE-52F0D23F487A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2CFD-1142-48F6-904F-AFE02D7E05E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79F7-C128-4AC1-98CE-52F0D23F487A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2CFD-1142-48F6-904F-AFE02D7E05E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79F7-C128-4AC1-98CE-52F0D23F487A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2CFD-1142-48F6-904F-AFE02D7E05E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79F7-C128-4AC1-98CE-52F0D23F487A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2CFD-1142-48F6-904F-AFE02D7E05E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79F7-C128-4AC1-98CE-52F0D23F487A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2CFD-1142-48F6-904F-AFE02D7E05E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79F7-C128-4AC1-98CE-52F0D23F487A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2CFD-1142-48F6-904F-AFE02D7E05E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79F7-C128-4AC1-98CE-52F0D23F487A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2CFD-1142-48F6-904F-AFE02D7E05E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579F7-C128-4AC1-98CE-52F0D23F487A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2CFD-1142-48F6-904F-AFE02D7E05E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579F7-C128-4AC1-98CE-52F0D23F487A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E2CFD-1142-48F6-904F-AFE02D7E05EF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UNDO1_EM_3an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56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2_EM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785786" y="1428736"/>
            <a:ext cx="40005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Freguesia  Concelho  Distrito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176331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"/>
            <a:ext cx="9154221" cy="686658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3424209" y="714356"/>
            <a:ext cx="20065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 smtClean="0"/>
              <a:t>Freguesia</a:t>
            </a:r>
            <a:endParaRPr lang="pt-PT" sz="36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785786" y="1643050"/>
            <a:ext cx="764386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600" dirty="0" smtClean="0"/>
              <a:t>A </a:t>
            </a:r>
            <a:r>
              <a:rPr lang="pt-PT" sz="2600" dirty="0" smtClean="0">
                <a:solidFill>
                  <a:srgbClr val="FF0000"/>
                </a:solidFill>
              </a:rPr>
              <a:t>freguesia</a:t>
            </a:r>
            <a:r>
              <a:rPr lang="pt-PT" sz="2600" dirty="0" smtClean="0"/>
              <a:t> é a divisão administrativa mais pequena do país.</a:t>
            </a:r>
            <a:endParaRPr lang="pt-PT" sz="26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785786" y="3500438"/>
            <a:ext cx="764029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600" dirty="0" smtClean="0"/>
              <a:t>Cada </a:t>
            </a:r>
            <a:r>
              <a:rPr lang="pt-PT" sz="2600" dirty="0" smtClean="0">
                <a:solidFill>
                  <a:srgbClr val="FF0000"/>
                </a:solidFill>
              </a:rPr>
              <a:t>freguesia</a:t>
            </a:r>
            <a:r>
              <a:rPr lang="pt-PT" sz="2600" dirty="0" smtClean="0"/>
              <a:t> é administrada por um órgão de poder que se chama </a:t>
            </a:r>
            <a:r>
              <a:rPr lang="pt-PT" sz="2600" dirty="0" smtClean="0">
                <a:solidFill>
                  <a:srgbClr val="FF0000"/>
                </a:solidFill>
              </a:rPr>
              <a:t>junta de freguesia</a:t>
            </a:r>
            <a:r>
              <a:rPr lang="pt-PT" sz="2600" dirty="0" smtClean="0"/>
              <a:t>.</a:t>
            </a:r>
            <a:r>
              <a:rPr lang="pt-PT" sz="2600" dirty="0" smtClean="0">
                <a:solidFill>
                  <a:srgbClr val="FF0000"/>
                </a:solidFill>
              </a:rPr>
              <a:t> </a:t>
            </a:r>
          </a:p>
          <a:p>
            <a:endParaRPr lang="pt-PT" sz="2600" dirty="0" smtClean="0">
              <a:solidFill>
                <a:srgbClr val="FF0000"/>
              </a:solidFill>
            </a:endParaRPr>
          </a:p>
          <a:p>
            <a:r>
              <a:rPr lang="pt-PT" sz="2600" dirty="0" smtClean="0">
                <a:solidFill>
                  <a:srgbClr val="FF0000"/>
                </a:solidFill>
              </a:rPr>
              <a:t>Funções</a:t>
            </a:r>
            <a:r>
              <a:rPr lang="pt-PT" sz="2600" dirty="0" smtClean="0"/>
              <a:t>: fazer pequenas obras em espaços públicos, dar apoio às escolas e outras instituições, passar documentos, etc.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791072" y="2793681"/>
            <a:ext cx="72728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600" dirty="0" smtClean="0"/>
              <a:t>Existe, por exemplo, a freguesia de Paranhos.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"/>
            <a:ext cx="9154221" cy="686658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3568733" y="714355"/>
            <a:ext cx="20065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 smtClean="0"/>
              <a:t>Concelho</a:t>
            </a:r>
            <a:endParaRPr lang="pt-PT" sz="3600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714348" y="1643050"/>
            <a:ext cx="771530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600" dirty="0" smtClean="0"/>
              <a:t>O </a:t>
            </a:r>
            <a:r>
              <a:rPr lang="pt-PT" sz="2600" dirty="0" smtClean="0">
                <a:solidFill>
                  <a:srgbClr val="FF0000"/>
                </a:solidFill>
              </a:rPr>
              <a:t>concelho</a:t>
            </a:r>
            <a:r>
              <a:rPr lang="pt-PT" sz="2600" dirty="0" smtClean="0"/>
              <a:t> ou </a:t>
            </a:r>
            <a:r>
              <a:rPr lang="pt-PT" sz="2600" dirty="0" smtClean="0">
                <a:solidFill>
                  <a:srgbClr val="FF0000"/>
                </a:solidFill>
              </a:rPr>
              <a:t>município</a:t>
            </a:r>
            <a:r>
              <a:rPr lang="pt-PT" sz="2600" dirty="0" smtClean="0"/>
              <a:t> é um conjunto de várias freguesias próximas umas das outras.</a:t>
            </a:r>
          </a:p>
          <a:p>
            <a:endParaRPr lang="pt-PT" sz="2600" dirty="0" smtClean="0"/>
          </a:p>
          <a:p>
            <a:r>
              <a:rPr lang="pt-PT" sz="2600" dirty="0" smtClean="0"/>
              <a:t>A freguesia de Paranhos pertence ao concelho do Porto.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714348" y="3714752"/>
            <a:ext cx="750099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600" dirty="0" smtClean="0"/>
              <a:t>Cada </a:t>
            </a:r>
            <a:r>
              <a:rPr lang="pt-PT" sz="2600" dirty="0" smtClean="0">
                <a:solidFill>
                  <a:srgbClr val="FF0000"/>
                </a:solidFill>
              </a:rPr>
              <a:t>concelho</a:t>
            </a:r>
            <a:r>
              <a:rPr lang="pt-PT" sz="2600" dirty="0" smtClean="0"/>
              <a:t> é administrado por um órgão de poder que se chama </a:t>
            </a:r>
            <a:r>
              <a:rPr lang="pt-PT" sz="2600" dirty="0" smtClean="0">
                <a:solidFill>
                  <a:srgbClr val="FF0000"/>
                </a:solidFill>
              </a:rPr>
              <a:t>câmara municipal</a:t>
            </a:r>
            <a:r>
              <a:rPr lang="pt-PT" sz="2600" dirty="0" smtClean="0"/>
              <a:t>.</a:t>
            </a:r>
            <a:r>
              <a:rPr lang="pt-PT" sz="2600" dirty="0" smtClean="0">
                <a:solidFill>
                  <a:srgbClr val="FF0000"/>
                </a:solidFill>
              </a:rPr>
              <a:t> </a:t>
            </a:r>
          </a:p>
          <a:p>
            <a:endParaRPr lang="pt-PT" sz="2600" dirty="0" smtClean="0">
              <a:solidFill>
                <a:srgbClr val="FF0000"/>
              </a:solidFill>
            </a:endParaRPr>
          </a:p>
          <a:p>
            <a:r>
              <a:rPr lang="pt-PT" sz="2600" dirty="0" smtClean="0">
                <a:solidFill>
                  <a:srgbClr val="FF0000"/>
                </a:solidFill>
              </a:rPr>
              <a:t>Funções</a:t>
            </a:r>
            <a:r>
              <a:rPr lang="pt-PT" sz="2600" dirty="0" smtClean="0"/>
              <a:t>: resolver problemas das freguesias do concelho, arranjar estradas e escolas, atribuir licenças de construção a edifícios, etc.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 uiExpand="1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"/>
            <a:ext cx="9154221" cy="686658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3357554" y="692696"/>
            <a:ext cx="2428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 smtClean="0"/>
              <a:t>Distrito</a:t>
            </a:r>
            <a:endParaRPr lang="pt-PT" sz="36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752032" y="1196752"/>
            <a:ext cx="74633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O </a:t>
            </a:r>
            <a:r>
              <a:rPr lang="pt-PT" sz="2400" dirty="0" smtClean="0">
                <a:solidFill>
                  <a:srgbClr val="FF0000"/>
                </a:solidFill>
              </a:rPr>
              <a:t>distrito </a:t>
            </a:r>
            <a:r>
              <a:rPr lang="pt-PT" sz="2400" dirty="0" smtClean="0"/>
              <a:t>é um conjunto de várias concelhos próximos uns dos outros.</a:t>
            </a:r>
          </a:p>
          <a:p>
            <a:r>
              <a:rPr lang="pt-PT" sz="2400" dirty="0" smtClean="0"/>
              <a:t>O concelho do Porto pertence ao distrito do Porto, que é a </a:t>
            </a:r>
            <a:r>
              <a:rPr lang="pt-PT" sz="2400" dirty="0" smtClean="0">
                <a:solidFill>
                  <a:srgbClr val="FF0000"/>
                </a:solidFill>
              </a:rPr>
              <a:t>capital de distrito</a:t>
            </a:r>
            <a:r>
              <a:rPr lang="pt-PT" sz="2400" dirty="0" smtClean="0"/>
              <a:t>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4572000" y="2780928"/>
            <a:ext cx="41439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Portugal continental está dividido em </a:t>
            </a:r>
            <a:r>
              <a:rPr lang="pt-PT" sz="2400" dirty="0" smtClean="0">
                <a:solidFill>
                  <a:srgbClr val="FF0000"/>
                </a:solidFill>
              </a:rPr>
              <a:t>18 distritos</a:t>
            </a:r>
            <a:r>
              <a:rPr lang="pt-PT" sz="2400" dirty="0" smtClean="0"/>
              <a:t>, tal como podes observar no mapa.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4572000" y="4071942"/>
            <a:ext cx="43204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Os arquipélagos dos </a:t>
            </a:r>
            <a:r>
              <a:rPr lang="pt-PT" sz="2400" dirty="0" smtClean="0">
                <a:solidFill>
                  <a:srgbClr val="FF0000"/>
                </a:solidFill>
              </a:rPr>
              <a:t>Açores</a:t>
            </a:r>
            <a:r>
              <a:rPr lang="pt-PT" sz="2400" dirty="0" smtClean="0"/>
              <a:t> e da </a:t>
            </a:r>
            <a:r>
              <a:rPr lang="pt-PT" sz="2400" dirty="0" smtClean="0">
                <a:solidFill>
                  <a:srgbClr val="FF0000"/>
                </a:solidFill>
              </a:rPr>
              <a:t>Madeira</a:t>
            </a:r>
            <a:r>
              <a:rPr lang="pt-PT" sz="2400" dirty="0" smtClean="0"/>
              <a:t> não são distritos, são </a:t>
            </a:r>
            <a:r>
              <a:rPr lang="pt-PT" sz="2400" dirty="0" smtClean="0">
                <a:solidFill>
                  <a:srgbClr val="FF0000"/>
                </a:solidFill>
              </a:rPr>
              <a:t>regiões autónomas </a:t>
            </a:r>
            <a:r>
              <a:rPr lang="pt-PT" sz="2400" dirty="0" smtClean="0"/>
              <a:t>também divididas em concelhos e freguesia. O órgão de poder é o </a:t>
            </a:r>
            <a:r>
              <a:rPr lang="pt-PT" sz="2400" dirty="0" smtClean="0">
                <a:solidFill>
                  <a:srgbClr val="FF0000"/>
                </a:solidFill>
              </a:rPr>
              <a:t>Governo Regional</a:t>
            </a:r>
            <a:r>
              <a:rPr lang="pt-PT" sz="2400" dirty="0" smtClean="0"/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780928"/>
            <a:ext cx="2886830" cy="36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"/>
            <a:ext cx="9154221" cy="686658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1418183" y="714356"/>
            <a:ext cx="6021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b="1" dirty="0" smtClean="0"/>
              <a:t>Nacionalidade / Naturalidade</a:t>
            </a:r>
            <a:endParaRPr lang="pt-PT" sz="3600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642910" y="1636272"/>
            <a:ext cx="80010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A </a:t>
            </a:r>
            <a:r>
              <a:rPr lang="pt-PT" sz="2800" dirty="0" smtClean="0">
                <a:solidFill>
                  <a:srgbClr val="FF0000"/>
                </a:solidFill>
              </a:rPr>
              <a:t>nacionalidade </a:t>
            </a:r>
            <a:r>
              <a:rPr lang="pt-PT" sz="2800" dirty="0" smtClean="0"/>
              <a:t>corresponde ao país onde nascemos.</a:t>
            </a:r>
          </a:p>
          <a:p>
            <a:endParaRPr lang="pt-PT" sz="2800" dirty="0" smtClean="0"/>
          </a:p>
          <a:p>
            <a:r>
              <a:rPr lang="pt-PT" sz="2800" dirty="0" smtClean="0"/>
              <a:t>As pessoas nascidas em </a:t>
            </a:r>
            <a:r>
              <a:rPr lang="pt-PT" sz="2800" dirty="0" smtClean="0">
                <a:solidFill>
                  <a:srgbClr val="FF0000"/>
                </a:solidFill>
              </a:rPr>
              <a:t>Portugal</a:t>
            </a:r>
            <a:r>
              <a:rPr lang="pt-PT" sz="2800" dirty="0" smtClean="0"/>
              <a:t> têm </a:t>
            </a:r>
            <a:r>
              <a:rPr lang="pt-PT" sz="2800" dirty="0" smtClean="0">
                <a:solidFill>
                  <a:srgbClr val="FF0000"/>
                </a:solidFill>
              </a:rPr>
              <a:t>nacionalidade portuguesa</a:t>
            </a:r>
            <a:r>
              <a:rPr lang="pt-PT" sz="2800" dirty="0" smtClean="0"/>
              <a:t>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42910" y="3682561"/>
            <a:ext cx="75724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A </a:t>
            </a:r>
            <a:r>
              <a:rPr lang="pt-PT" sz="2800" dirty="0" smtClean="0">
                <a:solidFill>
                  <a:srgbClr val="FF0000"/>
                </a:solidFill>
              </a:rPr>
              <a:t>naturalidade </a:t>
            </a:r>
            <a:r>
              <a:rPr lang="pt-PT" sz="2800" dirty="0" smtClean="0"/>
              <a:t>corresponde à localidade onde nascemos, a nossa terra natal.</a:t>
            </a:r>
          </a:p>
          <a:p>
            <a:endParaRPr lang="pt-PT" sz="2800" dirty="0" smtClean="0"/>
          </a:p>
          <a:p>
            <a:r>
              <a:rPr lang="pt-PT" sz="2800" dirty="0" smtClean="0"/>
              <a:t>As pessoas nascidas em </a:t>
            </a:r>
            <a:r>
              <a:rPr lang="pt-PT" sz="2800" dirty="0" smtClean="0">
                <a:solidFill>
                  <a:srgbClr val="FF0000"/>
                </a:solidFill>
              </a:rPr>
              <a:t>Paranhos</a:t>
            </a:r>
            <a:r>
              <a:rPr lang="pt-PT" sz="2800" dirty="0" smtClean="0"/>
              <a:t> são naturais de </a:t>
            </a:r>
            <a:r>
              <a:rPr lang="pt-PT" sz="2800" dirty="0" smtClean="0">
                <a:solidFill>
                  <a:srgbClr val="FF0000"/>
                </a:solidFill>
              </a:rPr>
              <a:t>Paranhos</a:t>
            </a:r>
            <a:r>
              <a:rPr lang="pt-PT" sz="2800" dirty="0" smtClean="0"/>
              <a:t>, concelho e distrito do </a:t>
            </a:r>
            <a:r>
              <a:rPr lang="pt-PT" sz="2800" dirty="0" smtClean="0">
                <a:solidFill>
                  <a:srgbClr val="FF0000"/>
                </a:solidFill>
              </a:rPr>
              <a:t>Porto</a:t>
            </a:r>
            <a:r>
              <a:rPr lang="pt-PT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Exercícios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42910" y="1285860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1.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Cria o teu próprio cartão de cidadão.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1071538" y="2643182"/>
            <a:ext cx="6786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000" dirty="0" smtClean="0"/>
              <a:t> O teu nome completo.</a:t>
            </a:r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714348" y="2000240"/>
            <a:ext cx="57150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600" b="1" dirty="0" smtClean="0">
                <a:solidFill>
                  <a:srgbClr val="FF0000"/>
                </a:solidFill>
              </a:rPr>
              <a:t>1.1. </a:t>
            </a:r>
            <a:r>
              <a:rPr lang="pt-PT" sz="2600" dirty="0" smtClean="0"/>
              <a:t>Indica:</a:t>
            </a:r>
            <a:endParaRPr lang="pt-PT" sz="2400" dirty="0" smtClean="0"/>
          </a:p>
        </p:txBody>
      </p:sp>
      <p:sp>
        <p:nvSpPr>
          <p:cNvPr id="17" name="CaixaDeTexto 16"/>
          <p:cNvSpPr txBox="1"/>
          <p:nvPr/>
        </p:nvSpPr>
        <p:spPr>
          <a:xfrm>
            <a:off x="1071538" y="3143248"/>
            <a:ext cx="6786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000" dirty="0" smtClean="0"/>
              <a:t> A tua altura.</a:t>
            </a:r>
            <a:endParaRPr lang="pt-PT" sz="2000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1071538" y="3743270"/>
            <a:ext cx="6786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000" dirty="0" smtClean="0"/>
              <a:t> O dia, mês e ano do teu nascimento.</a:t>
            </a:r>
            <a:endParaRPr lang="pt-PT" sz="2000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1071538" y="4386212"/>
            <a:ext cx="6786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000" dirty="0" smtClean="0"/>
              <a:t> O nome do teu pai.</a:t>
            </a:r>
            <a:endParaRPr lang="pt-PT" sz="2000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1071538" y="5029154"/>
            <a:ext cx="6786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000" dirty="0" smtClean="0"/>
              <a:t> O nome da tua mãe.</a:t>
            </a:r>
            <a:endParaRPr lang="pt-PT" sz="2000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1071538" y="5600658"/>
            <a:ext cx="6786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000" dirty="0" smtClean="0"/>
              <a:t> A validade do teu cartão.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317</Words>
  <Application>Microsoft Office PowerPoint</Application>
  <PresentationFormat>On-screen Show (4:3)</PresentationFormat>
  <Paragraphs>42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sandra</dc:creator>
  <cp:lastModifiedBy>DRasteiro</cp:lastModifiedBy>
  <cp:revision>11</cp:revision>
  <dcterms:created xsi:type="dcterms:W3CDTF">2012-02-11T14:47:52Z</dcterms:created>
  <dcterms:modified xsi:type="dcterms:W3CDTF">2012-03-05T18:45:13Z</dcterms:modified>
</cp:coreProperties>
</file>