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108" y="-2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B1079B-23D0-496E-BC3A-FDB79F0BD83C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9AF3B7-7E25-4548-AE1C-2F3A9231FAAE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3006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755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F5104A-9A91-46EC-B68D-861309D3E6C5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AF37D5-BD09-43FF-A5C7-261BA32CAEA9}" type="slidenum">
              <a:rPr lang="pt-PT" smtClean="0"/>
              <a:pPr/>
              <a:t>‹#›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3.jpe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.jpeg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FUNDO1_EM_3an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565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2_EM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52135" cy="6858000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785786" y="1775760"/>
            <a:ext cx="44291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b="1" dirty="0" smtClean="0"/>
              <a:t>Meios de comunicação</a:t>
            </a:r>
            <a:endParaRPr lang="pt-PT" sz="6000" b="1" dirty="0"/>
          </a:p>
        </p:txBody>
      </p:sp>
    </p:spTree>
    <p:extLst>
      <p:ext uri="{BB962C8B-B14F-4D97-AF65-F5344CB8AC3E}">
        <p14:creationId xmlns:p14="http://schemas.microsoft.com/office/powerpoint/2010/main" val="1763311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2214546" y="785794"/>
            <a:ext cx="52864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 smtClean="0"/>
              <a:t>Meios de comunicação</a:t>
            </a:r>
            <a:endParaRPr lang="pt-PT" sz="4000" b="1" dirty="0"/>
          </a:p>
        </p:txBody>
      </p:sp>
      <p:sp>
        <p:nvSpPr>
          <p:cNvPr id="5" name="CaixaDeTexto 4"/>
          <p:cNvSpPr txBox="1"/>
          <p:nvPr/>
        </p:nvSpPr>
        <p:spPr>
          <a:xfrm>
            <a:off x="785786" y="1785926"/>
            <a:ext cx="767863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dirty="0" smtClean="0"/>
              <a:t>Os </a:t>
            </a:r>
            <a:r>
              <a:rPr lang="pt-PT" sz="3200" dirty="0" smtClean="0">
                <a:solidFill>
                  <a:srgbClr val="FF0000"/>
                </a:solidFill>
              </a:rPr>
              <a:t>meios de comunicação </a:t>
            </a:r>
            <a:r>
              <a:rPr lang="pt-PT" sz="3200" dirty="0" smtClean="0"/>
              <a:t>são tudo o que usamos para comunicarmos com os outros. </a:t>
            </a:r>
          </a:p>
          <a:p>
            <a:endParaRPr lang="pt-PT" sz="3200" dirty="0" smtClean="0"/>
          </a:p>
          <a:p>
            <a:r>
              <a:rPr lang="pt-PT" sz="3200" dirty="0" smtClean="0"/>
              <a:t>Existem vários </a:t>
            </a:r>
            <a:r>
              <a:rPr lang="pt-PT" sz="3200" dirty="0" smtClean="0">
                <a:solidFill>
                  <a:srgbClr val="FF0000"/>
                </a:solidFill>
              </a:rPr>
              <a:t>meios de comunicação</a:t>
            </a:r>
            <a:r>
              <a:rPr lang="pt-PT" sz="3200" dirty="0" smtClean="0"/>
              <a:t>, tendo em conta a distância, o objetivo e o conteúdo da mensagem.</a:t>
            </a:r>
          </a:p>
        </p:txBody>
      </p:sp>
      <p:pic>
        <p:nvPicPr>
          <p:cNvPr id="6" name="Imagem 5" descr="20113015_RPD_ID02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5140" y="4774151"/>
            <a:ext cx="1940377" cy="1798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714348" y="961985"/>
            <a:ext cx="7858180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600" dirty="0" smtClean="0"/>
              <a:t>Os </a:t>
            </a:r>
            <a:r>
              <a:rPr lang="pt-PT" sz="2600" dirty="0" smtClean="0">
                <a:solidFill>
                  <a:srgbClr val="FF0000"/>
                </a:solidFill>
              </a:rPr>
              <a:t>meios de comunicação </a:t>
            </a:r>
            <a:r>
              <a:rPr lang="pt-PT" sz="2600" dirty="0" smtClean="0"/>
              <a:t>foram evoluindo ao longo dos tempos. </a:t>
            </a:r>
          </a:p>
          <a:p>
            <a:endParaRPr lang="pt-PT" sz="1400" dirty="0" smtClean="0"/>
          </a:p>
          <a:p>
            <a:r>
              <a:rPr lang="pt-PT" sz="2600" dirty="0" smtClean="0"/>
              <a:t>Antigamente, comunicava-se à </a:t>
            </a:r>
            <a:r>
              <a:rPr lang="pt-PT" sz="2600" dirty="0" smtClean="0">
                <a:solidFill>
                  <a:srgbClr val="FF0000"/>
                </a:solidFill>
              </a:rPr>
              <a:t>distância</a:t>
            </a:r>
            <a:r>
              <a:rPr lang="pt-PT" sz="2600" dirty="0" smtClean="0"/>
              <a:t> usando:</a:t>
            </a:r>
          </a:p>
          <a:p>
            <a:r>
              <a:rPr lang="pt-PT" sz="2800" dirty="0"/>
              <a:t>–</a:t>
            </a:r>
            <a:r>
              <a:rPr lang="pt-PT" sz="2600" dirty="0" smtClean="0"/>
              <a:t> </a:t>
            </a:r>
            <a:r>
              <a:rPr lang="pt-PT" sz="2600" dirty="0"/>
              <a:t>t</a:t>
            </a:r>
            <a:r>
              <a:rPr lang="pt-PT" sz="2600" dirty="0" smtClean="0"/>
              <a:t>ambores ou outros instrumentos sonoros;</a:t>
            </a:r>
          </a:p>
          <a:p>
            <a:r>
              <a:rPr lang="pt-PT" sz="2800" dirty="0"/>
              <a:t>–</a:t>
            </a:r>
            <a:r>
              <a:rPr lang="pt-PT" sz="2600" dirty="0" smtClean="0"/>
              <a:t> </a:t>
            </a:r>
            <a:r>
              <a:rPr lang="pt-PT" sz="2600" dirty="0" smtClean="0"/>
              <a:t>sinais de fumo e pinturas em rochas.</a:t>
            </a:r>
          </a:p>
          <a:p>
            <a:pPr>
              <a:buFontTx/>
              <a:buChar char="-"/>
            </a:pPr>
            <a:endParaRPr lang="pt-PT" sz="1400" dirty="0" smtClean="0"/>
          </a:p>
          <a:p>
            <a:r>
              <a:rPr lang="pt-PT" sz="2600" dirty="0" smtClean="0"/>
              <a:t>A primeira </a:t>
            </a:r>
            <a:r>
              <a:rPr lang="pt-PT" sz="2600" dirty="0" smtClean="0"/>
              <a:t>forma </a:t>
            </a:r>
            <a:r>
              <a:rPr lang="pt-PT" sz="2600" dirty="0" smtClean="0"/>
              <a:t>de escrita surgiu em pedra. </a:t>
            </a:r>
            <a:r>
              <a:rPr lang="pt-PT" sz="2600" dirty="0"/>
              <a:t>D</a:t>
            </a:r>
            <a:r>
              <a:rPr lang="pt-PT" sz="2600" dirty="0" smtClean="0"/>
              <a:t>epois começou a aparecer em placas de barro, pergaminho e, por fim, em papel.</a:t>
            </a:r>
          </a:p>
          <a:p>
            <a:endParaRPr lang="pt-PT" sz="1400" dirty="0" smtClean="0"/>
          </a:p>
          <a:p>
            <a:r>
              <a:rPr lang="pt-PT" sz="2600" dirty="0" smtClean="0"/>
              <a:t>Por volta de </a:t>
            </a:r>
            <a:r>
              <a:rPr lang="pt-PT" sz="2600" dirty="0" smtClean="0"/>
              <a:t>1440</a:t>
            </a:r>
            <a:r>
              <a:rPr lang="pt-PT" sz="2600" dirty="0" smtClean="0"/>
              <a:t>, Gutenberg inventou a </a:t>
            </a:r>
            <a:r>
              <a:rPr lang="pt-PT" sz="2600" dirty="0" smtClean="0">
                <a:solidFill>
                  <a:srgbClr val="FF0000"/>
                </a:solidFill>
              </a:rPr>
              <a:t>imprensa</a:t>
            </a:r>
            <a:r>
              <a:rPr lang="pt-PT" sz="2600" dirty="0" smtClean="0"/>
              <a:t>, que permitia fazer milhares de cópias de um livro em pouco tempo.</a:t>
            </a:r>
          </a:p>
        </p:txBody>
      </p:sp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"/>
            <a:ext cx="9154221" cy="6866581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751016" y="714356"/>
            <a:ext cx="789295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smtClean="0"/>
              <a:t>A descoberta da eletricidade foi um acontecimento importante, pois permitiu a evolução dos meios de comunicação, que passaram a combinar a escrita, o som e a imagem.</a:t>
            </a:r>
          </a:p>
        </p:txBody>
      </p:sp>
      <p:pic>
        <p:nvPicPr>
          <p:cNvPr id="1026" name="Picture 2" descr="C:\Users\sandra\Desktop\ALFA_PPT\PPt EM\imagens PPT EM\20113023_PPTEM_F00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00100" y="2714620"/>
            <a:ext cx="1833550" cy="1179493"/>
          </a:xfrm>
          <a:prstGeom prst="rect">
            <a:avLst/>
          </a:prstGeom>
          <a:noFill/>
        </p:spPr>
      </p:pic>
      <p:pic>
        <p:nvPicPr>
          <p:cNvPr id="7" name="Imagem 6" descr="20113023_PPTEM_F002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071802" y="2500306"/>
            <a:ext cx="2571736" cy="1698497"/>
          </a:xfrm>
          <a:prstGeom prst="rect">
            <a:avLst/>
          </a:prstGeom>
        </p:spPr>
      </p:pic>
      <p:pic>
        <p:nvPicPr>
          <p:cNvPr id="8" name="Imagem 7" descr="20113023_PPTEM_F003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786578" y="2571744"/>
            <a:ext cx="1357322" cy="1025082"/>
          </a:xfrm>
          <a:prstGeom prst="rect">
            <a:avLst/>
          </a:prstGeom>
        </p:spPr>
      </p:pic>
      <p:pic>
        <p:nvPicPr>
          <p:cNvPr id="9" name="Imagem 8" descr="20113023_PPTEM_F004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14348" y="4143380"/>
            <a:ext cx="3172169" cy="2104521"/>
          </a:xfrm>
          <a:prstGeom prst="rect">
            <a:avLst/>
          </a:prstGeom>
        </p:spPr>
      </p:pic>
      <p:pic>
        <p:nvPicPr>
          <p:cNvPr id="10" name="Imagem 9" descr="20113023_PPTEM_F005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286248" y="5072074"/>
            <a:ext cx="593348" cy="1000108"/>
          </a:xfrm>
          <a:prstGeom prst="rect">
            <a:avLst/>
          </a:prstGeom>
        </p:spPr>
      </p:pic>
      <p:pic>
        <p:nvPicPr>
          <p:cNvPr id="11" name="Imagem 10" descr="20113023_PPTEM_F006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00694" y="4143380"/>
            <a:ext cx="2857520" cy="1862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"/>
            <a:ext cx="9154221" cy="6866581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1965462" y="714356"/>
            <a:ext cx="53211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 smtClean="0"/>
              <a:t>Formas de comunicação</a:t>
            </a:r>
          </a:p>
        </p:txBody>
      </p:sp>
      <p:pic>
        <p:nvPicPr>
          <p:cNvPr id="12" name="Imagem 11" descr="20113023_PPTEM_F00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2910" y="2000240"/>
            <a:ext cx="2160807" cy="1440000"/>
          </a:xfrm>
          <a:prstGeom prst="rect">
            <a:avLst/>
          </a:prstGeom>
        </p:spPr>
      </p:pic>
      <p:pic>
        <p:nvPicPr>
          <p:cNvPr id="13" name="Imagem 12" descr="20113023_PPTEM_F00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714744" y="1928802"/>
            <a:ext cx="1439464" cy="2160000"/>
          </a:xfrm>
          <a:prstGeom prst="rect">
            <a:avLst/>
          </a:prstGeom>
        </p:spPr>
      </p:pic>
      <p:pic>
        <p:nvPicPr>
          <p:cNvPr id="14" name="Imagem 13" descr="20113023_PPTEM_F009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857885" y="2060438"/>
            <a:ext cx="2151180" cy="1440000"/>
          </a:xfrm>
          <a:prstGeom prst="rect">
            <a:avLst/>
          </a:prstGeom>
        </p:spPr>
      </p:pic>
      <p:pic>
        <p:nvPicPr>
          <p:cNvPr id="15" name="Imagem 14" descr="20113023_PPTEM_F010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928662" y="4071942"/>
            <a:ext cx="1698990" cy="2160000"/>
          </a:xfrm>
          <a:prstGeom prst="rect">
            <a:avLst/>
          </a:prstGeom>
        </p:spPr>
      </p:pic>
      <p:pic>
        <p:nvPicPr>
          <p:cNvPr id="16" name="Imagem 15" descr="20113023_PPTEM_F011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214678" y="4857760"/>
            <a:ext cx="2289174" cy="1476000"/>
          </a:xfrm>
          <a:prstGeom prst="rect">
            <a:avLst/>
          </a:prstGeom>
        </p:spPr>
      </p:pic>
      <p:pic>
        <p:nvPicPr>
          <p:cNvPr id="17" name="Imagem 16" descr="20113023_PPTEM_F012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929322" y="4000504"/>
            <a:ext cx="2257927" cy="2340000"/>
          </a:xfrm>
          <a:prstGeom prst="rect">
            <a:avLst/>
          </a:prstGeom>
        </p:spPr>
      </p:pic>
      <p:sp>
        <p:nvSpPr>
          <p:cNvPr id="18" name="CaixaDeTexto 17"/>
          <p:cNvSpPr txBox="1"/>
          <p:nvPr/>
        </p:nvSpPr>
        <p:spPr>
          <a:xfrm>
            <a:off x="1285852" y="1571612"/>
            <a:ext cx="6429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b="1" dirty="0" smtClean="0"/>
              <a:t>Fala</a:t>
            </a:r>
            <a:endParaRPr lang="pt-PT" sz="2000" b="1" dirty="0"/>
          </a:p>
        </p:txBody>
      </p:sp>
      <p:sp>
        <p:nvSpPr>
          <p:cNvPr id="19" name="CaixaDeTexto 18"/>
          <p:cNvSpPr txBox="1"/>
          <p:nvPr/>
        </p:nvSpPr>
        <p:spPr>
          <a:xfrm>
            <a:off x="3929058" y="1500174"/>
            <a:ext cx="1000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b="1" dirty="0" smtClean="0"/>
              <a:t>Gestos</a:t>
            </a:r>
            <a:endParaRPr lang="pt-PT" sz="2000" b="1" dirty="0"/>
          </a:p>
        </p:txBody>
      </p:sp>
      <p:sp>
        <p:nvSpPr>
          <p:cNvPr id="20" name="CaixaDeTexto 19"/>
          <p:cNvSpPr txBox="1"/>
          <p:nvPr/>
        </p:nvSpPr>
        <p:spPr>
          <a:xfrm>
            <a:off x="5857884" y="1643050"/>
            <a:ext cx="21431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/>
              <a:t>Expressão facial</a:t>
            </a:r>
            <a:endParaRPr lang="pt-PT" sz="2000" b="1" dirty="0"/>
          </a:p>
        </p:txBody>
      </p:sp>
      <p:sp>
        <p:nvSpPr>
          <p:cNvPr id="21" name="CaixaDeTexto 20"/>
          <p:cNvSpPr txBox="1"/>
          <p:nvPr/>
        </p:nvSpPr>
        <p:spPr>
          <a:xfrm>
            <a:off x="1428728" y="3643314"/>
            <a:ext cx="7143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b="1" dirty="0" smtClean="0"/>
              <a:t>Sons</a:t>
            </a:r>
            <a:endParaRPr lang="pt-PT" sz="2000" b="1" dirty="0"/>
          </a:p>
        </p:txBody>
      </p:sp>
      <p:sp>
        <p:nvSpPr>
          <p:cNvPr id="22" name="CaixaDeTexto 21"/>
          <p:cNvSpPr txBox="1"/>
          <p:nvPr/>
        </p:nvSpPr>
        <p:spPr>
          <a:xfrm>
            <a:off x="4000496" y="4500570"/>
            <a:ext cx="9286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b="1" dirty="0" smtClean="0"/>
              <a:t>Escrita</a:t>
            </a:r>
            <a:endParaRPr lang="pt-PT" sz="2000" b="1" dirty="0"/>
          </a:p>
        </p:txBody>
      </p:sp>
      <p:sp>
        <p:nvSpPr>
          <p:cNvPr id="23" name="CaixaDeTexto 22"/>
          <p:cNvSpPr txBox="1"/>
          <p:nvPr/>
        </p:nvSpPr>
        <p:spPr>
          <a:xfrm>
            <a:off x="5857884" y="3857628"/>
            <a:ext cx="22860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/>
              <a:t>Imagens e sons</a:t>
            </a:r>
            <a:endParaRPr lang="pt-PT" sz="2000" b="1" dirty="0"/>
          </a:p>
        </p:txBody>
      </p:sp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"/>
            <a:ext cx="9154221" cy="6866581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571472" y="857232"/>
            <a:ext cx="1428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FF0000"/>
                </a:solidFill>
              </a:rPr>
              <a:t>Exercícios</a:t>
            </a:r>
            <a:endParaRPr lang="pt-PT" sz="2400" b="1" dirty="0">
              <a:solidFill>
                <a:srgbClr val="FF0000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642910" y="1285860"/>
            <a:ext cx="800105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FF0000"/>
                </a:solidFill>
              </a:rPr>
              <a:t>1.</a:t>
            </a:r>
            <a:r>
              <a:rPr lang="pt-PT" sz="2400" b="1" dirty="0" smtClean="0">
                <a:solidFill>
                  <a:srgbClr val="FF0000"/>
                </a:solidFill>
              </a:rPr>
              <a:t> </a:t>
            </a:r>
            <a:r>
              <a:rPr lang="pt-PT" sz="2400" dirty="0" smtClean="0"/>
              <a:t>Para cada frase, indica as formas de comunicação usadas.</a:t>
            </a:r>
          </a:p>
          <a:p>
            <a:endParaRPr lang="pt-PT" sz="1400" dirty="0" smtClean="0"/>
          </a:p>
          <a:p>
            <a:r>
              <a:rPr lang="pt-PT" sz="2400" dirty="0" smtClean="0"/>
              <a:t>Fala		Gesto		Expressão facial		Som		Escrita			Imagem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1071538" y="3000372"/>
            <a:ext cx="67866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F0000"/>
              </a:buClr>
            </a:pPr>
            <a:r>
              <a:rPr lang="pt-PT" sz="2000" b="1" dirty="0" smtClean="0">
                <a:solidFill>
                  <a:srgbClr val="FF0000"/>
                </a:solidFill>
              </a:rPr>
              <a:t>a)</a:t>
            </a:r>
            <a:r>
              <a:rPr lang="pt-PT" sz="2000" dirty="0" smtClean="0"/>
              <a:t> A </a:t>
            </a:r>
            <a:r>
              <a:rPr lang="pt-PT" sz="2000" dirty="0" err="1" smtClean="0"/>
              <a:t>Luana</a:t>
            </a:r>
            <a:r>
              <a:rPr lang="pt-PT" sz="2000" dirty="0" smtClean="0"/>
              <a:t> recebeu uma carta do Alfa.</a:t>
            </a:r>
            <a:endParaRPr lang="pt-PT" sz="2000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1071538" y="3500438"/>
            <a:ext cx="67866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F0000"/>
              </a:buClr>
            </a:pPr>
            <a:r>
              <a:rPr lang="pt-PT" sz="2000" b="1" dirty="0" smtClean="0">
                <a:solidFill>
                  <a:srgbClr val="FF0000"/>
                </a:solidFill>
              </a:rPr>
              <a:t>b)</a:t>
            </a:r>
            <a:r>
              <a:rPr lang="pt-PT" sz="2000" dirty="0" smtClean="0"/>
              <a:t> A Joana e o Pedro conversam no recreio.</a:t>
            </a:r>
            <a:endParaRPr lang="pt-PT" sz="2000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1071538" y="4100460"/>
            <a:ext cx="67866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F0000"/>
              </a:buClr>
            </a:pPr>
            <a:r>
              <a:rPr lang="pt-PT" sz="2000" b="1" dirty="0" smtClean="0">
                <a:solidFill>
                  <a:srgbClr val="FF0000"/>
                </a:solidFill>
              </a:rPr>
              <a:t>c)</a:t>
            </a:r>
            <a:r>
              <a:rPr lang="pt-PT" sz="2000" dirty="0" smtClean="0"/>
              <a:t> O João está com cara de enjoado.</a:t>
            </a:r>
            <a:endParaRPr lang="pt-PT" sz="2000" dirty="0"/>
          </a:p>
        </p:txBody>
      </p:sp>
      <p:sp>
        <p:nvSpPr>
          <p:cNvPr id="19" name="CaixaDeTexto 18"/>
          <p:cNvSpPr txBox="1"/>
          <p:nvPr/>
        </p:nvSpPr>
        <p:spPr>
          <a:xfrm>
            <a:off x="1071538" y="4743402"/>
            <a:ext cx="67866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F0000"/>
              </a:buClr>
            </a:pPr>
            <a:r>
              <a:rPr lang="pt-PT" sz="2000" b="1" dirty="0" smtClean="0">
                <a:solidFill>
                  <a:srgbClr val="FF0000"/>
                </a:solidFill>
              </a:rPr>
              <a:t>d)</a:t>
            </a:r>
            <a:r>
              <a:rPr lang="pt-PT" sz="2000" dirty="0" smtClean="0"/>
              <a:t> Ouvi, hoje, na rádio, que amanhã vai chover.</a:t>
            </a:r>
            <a:endParaRPr lang="pt-PT" sz="2000" dirty="0"/>
          </a:p>
        </p:txBody>
      </p:sp>
      <p:sp>
        <p:nvSpPr>
          <p:cNvPr id="20" name="CaixaDeTexto 19"/>
          <p:cNvSpPr txBox="1"/>
          <p:nvPr/>
        </p:nvSpPr>
        <p:spPr>
          <a:xfrm>
            <a:off x="1071538" y="5386344"/>
            <a:ext cx="67866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F0000"/>
              </a:buClr>
            </a:pPr>
            <a:r>
              <a:rPr lang="pt-PT" sz="2000" b="1" dirty="0" smtClean="0">
                <a:solidFill>
                  <a:srgbClr val="FF0000"/>
                </a:solidFill>
              </a:rPr>
              <a:t>e)</a:t>
            </a:r>
            <a:r>
              <a:rPr lang="pt-PT" sz="2000" dirty="0" smtClean="0"/>
              <a:t> Ontem, vi os meus desenhos animados favoritos.</a:t>
            </a:r>
            <a:endParaRPr lang="pt-PT" sz="2000" dirty="0"/>
          </a:p>
        </p:txBody>
      </p:sp>
      <p:sp>
        <p:nvSpPr>
          <p:cNvPr id="21" name="CaixaDeTexto 20"/>
          <p:cNvSpPr txBox="1"/>
          <p:nvPr/>
        </p:nvSpPr>
        <p:spPr>
          <a:xfrm>
            <a:off x="1071538" y="5957848"/>
            <a:ext cx="67866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F0000"/>
              </a:buClr>
            </a:pPr>
            <a:r>
              <a:rPr lang="pt-PT" sz="2000" b="1" dirty="0" smtClean="0">
                <a:solidFill>
                  <a:srgbClr val="FF0000"/>
                </a:solidFill>
              </a:rPr>
              <a:t>f)</a:t>
            </a:r>
            <a:r>
              <a:rPr lang="pt-PT" sz="2000" dirty="0" smtClean="0"/>
              <a:t> A professora fez sinal para entrarmos na sala.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5" grpId="0"/>
      <p:bldP spid="17" grpId="0"/>
      <p:bldP spid="18" grpId="0"/>
      <p:bldP spid="19" grpId="0"/>
      <p:bldP spid="20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2_EM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52135" cy="6858000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785786" y="1775760"/>
            <a:ext cx="44291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b="1" dirty="0" smtClean="0"/>
              <a:t>Meios de transporte</a:t>
            </a:r>
            <a:endParaRPr lang="pt-PT" sz="6000" b="1" dirty="0"/>
          </a:p>
        </p:txBody>
      </p:sp>
    </p:spTree>
    <p:extLst>
      <p:ext uri="{BB962C8B-B14F-4D97-AF65-F5344CB8AC3E}">
        <p14:creationId xmlns:p14="http://schemas.microsoft.com/office/powerpoint/2010/main" val="1763311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1142976" y="714356"/>
            <a:ext cx="67151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 smtClean="0"/>
              <a:t>Meios de transporte terrestres</a:t>
            </a:r>
            <a:endParaRPr lang="pt-PT" sz="4000" b="1" dirty="0"/>
          </a:p>
        </p:txBody>
      </p:sp>
      <p:sp>
        <p:nvSpPr>
          <p:cNvPr id="6" name="CaixaDeTexto 5"/>
          <p:cNvSpPr txBox="1"/>
          <p:nvPr/>
        </p:nvSpPr>
        <p:spPr>
          <a:xfrm>
            <a:off x="714348" y="1454995"/>
            <a:ext cx="74295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/>
              <a:t>Os meios de </a:t>
            </a:r>
            <a:r>
              <a:rPr lang="pt-PT" sz="2400" dirty="0" smtClean="0"/>
              <a:t>transporte rodoviários são </a:t>
            </a:r>
            <a:r>
              <a:rPr lang="pt-PT" sz="2400" dirty="0" smtClean="0">
                <a:solidFill>
                  <a:srgbClr val="FF0000"/>
                </a:solidFill>
              </a:rPr>
              <a:t>terrestres</a:t>
            </a:r>
            <a:r>
              <a:rPr lang="pt-PT" sz="2400" dirty="0" smtClean="0"/>
              <a:t> porque </a:t>
            </a:r>
            <a:r>
              <a:rPr lang="pt-PT" sz="2400" dirty="0" smtClean="0"/>
              <a:t>nos permitem deslocar por terra.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428596" y="2285992"/>
            <a:ext cx="839244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/>
              <a:t>Foi a invenção da roda que permitiu ao ser humano construir este tipo de transporte:</a:t>
            </a:r>
          </a:p>
          <a:p>
            <a:pPr lvl="1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400" dirty="0" smtClean="0"/>
              <a:t> primeiro eram puxados por animais;</a:t>
            </a:r>
          </a:p>
          <a:p>
            <a:pPr lvl="1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400" dirty="0" smtClean="0"/>
              <a:t> mais tarde, foi inventado o motor a vapor;</a:t>
            </a:r>
          </a:p>
          <a:p>
            <a:pPr lvl="1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400" dirty="0" smtClean="0"/>
              <a:t> depois, o motor de combustão (com gasóleo ou gasolina);</a:t>
            </a:r>
          </a:p>
          <a:p>
            <a:pPr lvl="1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400" dirty="0" smtClean="0"/>
              <a:t> há poucos anos, inventou-se o motor elétrico (mais “amigo” do ambiente.</a:t>
            </a:r>
          </a:p>
        </p:txBody>
      </p:sp>
      <p:pic>
        <p:nvPicPr>
          <p:cNvPr id="9" name="Imagem 8" descr="20113023_PPTEM_F01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369122" y="5125706"/>
            <a:ext cx="1702812" cy="1278380"/>
          </a:xfrm>
          <a:prstGeom prst="rect">
            <a:avLst/>
          </a:prstGeom>
        </p:spPr>
      </p:pic>
      <p:pic>
        <p:nvPicPr>
          <p:cNvPr id="10" name="Imagem 9" descr="20113023_PPTEM_F01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071934" y="5000636"/>
            <a:ext cx="1200166" cy="803395"/>
          </a:xfrm>
          <a:prstGeom prst="rect">
            <a:avLst/>
          </a:prstGeom>
        </p:spPr>
      </p:pic>
      <p:pic>
        <p:nvPicPr>
          <p:cNvPr id="11" name="Imagem 10" descr="20113023_PPTEM_F016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357818" y="5214950"/>
            <a:ext cx="1835984" cy="1223533"/>
          </a:xfrm>
          <a:prstGeom prst="rect">
            <a:avLst/>
          </a:prstGeom>
        </p:spPr>
      </p:pic>
      <p:pic>
        <p:nvPicPr>
          <p:cNvPr id="13" name="Imagem 12" descr="20113023_PPTEM_F018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107653" y="4786322"/>
            <a:ext cx="1607751" cy="1000645"/>
          </a:xfrm>
          <a:prstGeom prst="rect">
            <a:avLst/>
          </a:prstGeom>
        </p:spPr>
      </p:pic>
      <p:pic>
        <p:nvPicPr>
          <p:cNvPr id="8" name="Imagem 7" descr="20113023_PPTEM_F013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28628" y="4857760"/>
            <a:ext cx="2000232" cy="1076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12" name="CaixaDeTexto 11"/>
          <p:cNvSpPr txBox="1"/>
          <p:nvPr/>
        </p:nvSpPr>
        <p:spPr>
          <a:xfrm>
            <a:off x="714348" y="1052736"/>
            <a:ext cx="76399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/>
              <a:t>Os meios de transporte </a:t>
            </a:r>
            <a:r>
              <a:rPr lang="pt-PT" sz="2400" dirty="0" smtClean="0">
                <a:solidFill>
                  <a:srgbClr val="FF0000"/>
                </a:solidFill>
              </a:rPr>
              <a:t>ferroviários </a:t>
            </a:r>
            <a:r>
              <a:rPr lang="pt-PT" sz="2400" dirty="0" smtClean="0"/>
              <a:t>são terrestres porque nos permitem deslocar por terra, sobre </a:t>
            </a:r>
            <a:r>
              <a:rPr lang="pt-PT" sz="2400" dirty="0" smtClean="0">
                <a:solidFill>
                  <a:srgbClr val="FF0000"/>
                </a:solidFill>
              </a:rPr>
              <a:t>caminhos de ferro</a:t>
            </a:r>
            <a:r>
              <a:rPr lang="pt-PT" sz="2400" dirty="0" smtClean="0"/>
              <a:t>.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714348" y="2052868"/>
            <a:ext cx="75009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/>
              <a:t>Foi a invenção da máquina a vapor, dos motores e dos combustíveis que permitiram ao ser humano </a:t>
            </a:r>
            <a:r>
              <a:rPr lang="pt-PT" sz="2400" dirty="0" smtClean="0"/>
              <a:t>criar </a:t>
            </a:r>
            <a:r>
              <a:rPr lang="pt-PT" sz="2400" dirty="0" smtClean="0"/>
              <a:t>outros transportes por via terrestre, mais rápidos e económicos.</a:t>
            </a:r>
          </a:p>
        </p:txBody>
      </p:sp>
      <p:pic>
        <p:nvPicPr>
          <p:cNvPr id="15" name="Imagem 14" descr="20113023_PPTEM_F01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11639" y="3717032"/>
            <a:ext cx="3503679" cy="2334910"/>
          </a:xfrm>
          <a:prstGeom prst="rect">
            <a:avLst/>
          </a:prstGeom>
        </p:spPr>
      </p:pic>
      <p:pic>
        <p:nvPicPr>
          <p:cNvPr id="16" name="Imagem 15" descr="20113023_PPTEM_F020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0729" y="3717032"/>
            <a:ext cx="3503679" cy="2334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1142976" y="642918"/>
            <a:ext cx="7143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 smtClean="0"/>
              <a:t>Meios de transporte aquáticos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642910" y="1383557"/>
            <a:ext cx="75724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/>
              <a:t>Os meios de transporte </a:t>
            </a:r>
            <a:r>
              <a:rPr lang="pt-PT" sz="2400" dirty="0" smtClean="0">
                <a:solidFill>
                  <a:srgbClr val="FF0000"/>
                </a:solidFill>
              </a:rPr>
              <a:t>aquáticos </a:t>
            </a:r>
            <a:r>
              <a:rPr lang="pt-PT" sz="2400" dirty="0" smtClean="0"/>
              <a:t>são os veículos que nos permitem deslocar na água (mar, rio, lago).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571472" y="2214554"/>
            <a:ext cx="8106248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 smtClean="0"/>
              <a:t>O ser humano fez algumas descobertas que permitiram desenvolver os meios de transporte </a:t>
            </a:r>
            <a:r>
              <a:rPr lang="pt-PT" sz="2200" dirty="0" smtClean="0">
                <a:solidFill>
                  <a:srgbClr val="FF0000"/>
                </a:solidFill>
              </a:rPr>
              <a:t>aquáticos</a:t>
            </a:r>
            <a:r>
              <a:rPr lang="pt-PT" sz="2200" dirty="0" smtClean="0"/>
              <a:t>:</a:t>
            </a:r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200" dirty="0" smtClean="0"/>
              <a:t> descobriu que a madeira flutua na água;</a:t>
            </a:r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200" dirty="0"/>
              <a:t> </a:t>
            </a:r>
            <a:r>
              <a:rPr lang="pt-PT" sz="2200" dirty="0" smtClean="0"/>
              <a:t>descobriu que, com a madeira, poderia construir meios para se deslocar na água</a:t>
            </a:r>
            <a:r>
              <a:rPr lang="pt-PT" sz="2200" dirty="0"/>
              <a:t>;</a:t>
            </a:r>
            <a:endParaRPr lang="pt-PT" sz="2200" dirty="0" smtClean="0"/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200" dirty="0"/>
              <a:t> </a:t>
            </a:r>
            <a:r>
              <a:rPr lang="pt-PT" sz="2200" dirty="0" smtClean="0"/>
              <a:t>descobriu que poderia aproveitar a força do vento, e que usando velas, as embarcações se movimentariam na água.</a:t>
            </a:r>
          </a:p>
        </p:txBody>
      </p:sp>
      <p:pic>
        <p:nvPicPr>
          <p:cNvPr id="10" name="Imagem 9" descr="20113023_PPTEM_F02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5786" y="4846520"/>
            <a:ext cx="2160808" cy="1440000"/>
          </a:xfrm>
          <a:prstGeom prst="rect">
            <a:avLst/>
          </a:prstGeom>
        </p:spPr>
      </p:pic>
      <p:pic>
        <p:nvPicPr>
          <p:cNvPr id="11" name="Imagem 10" descr="20113023_PPTEM_F02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929454" y="4429132"/>
            <a:ext cx="1249683" cy="1875224"/>
          </a:xfrm>
          <a:prstGeom prst="rect">
            <a:avLst/>
          </a:prstGeom>
        </p:spPr>
      </p:pic>
      <p:pic>
        <p:nvPicPr>
          <p:cNvPr id="13" name="Imagem 12" descr="20113023_PPTEM_F02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57620" y="4857760"/>
            <a:ext cx="2182807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1500166" y="642918"/>
            <a:ext cx="60722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 smtClean="0"/>
              <a:t>Meios de transporte aéreos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714348" y="1312119"/>
            <a:ext cx="80724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/>
              <a:t>Os meios de transporte </a:t>
            </a:r>
            <a:r>
              <a:rPr lang="pt-PT" sz="2400" dirty="0" smtClean="0">
                <a:solidFill>
                  <a:srgbClr val="FF0000"/>
                </a:solidFill>
              </a:rPr>
              <a:t>aéreos </a:t>
            </a:r>
            <a:r>
              <a:rPr lang="pt-PT" sz="2400" dirty="0" smtClean="0"/>
              <a:t>são os veículos que nos permitem deslocar no ar.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642910" y="2143116"/>
            <a:ext cx="796337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 smtClean="0"/>
              <a:t>O ser humano fez algumas descobertas que permitiram desenvolver os meios de transporte </a:t>
            </a:r>
            <a:r>
              <a:rPr lang="pt-PT" sz="2200" dirty="0" smtClean="0">
                <a:solidFill>
                  <a:srgbClr val="FF0000"/>
                </a:solidFill>
              </a:rPr>
              <a:t>aéreos</a:t>
            </a:r>
            <a:r>
              <a:rPr lang="pt-PT" sz="2200" dirty="0" smtClean="0"/>
              <a:t>:</a:t>
            </a:r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200" dirty="0" smtClean="0"/>
              <a:t> descobriu que o ar quente fazia elevar um balão e, mais tarde, um dirigível;</a:t>
            </a:r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200" dirty="0"/>
              <a:t> </a:t>
            </a:r>
            <a:r>
              <a:rPr lang="pt-PT" sz="2200" dirty="0" smtClean="0"/>
              <a:t>descobriu que um impulso dado por um motor fazia levantar voo um meio de transporte com asas, surgindo, posteriormente, o avião.</a:t>
            </a:r>
          </a:p>
        </p:txBody>
      </p:sp>
      <p:pic>
        <p:nvPicPr>
          <p:cNvPr id="15" name="Imagem 14" descr="20113023_PPTEM_F02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7500958" y="4500570"/>
            <a:ext cx="1077323" cy="1800000"/>
          </a:xfrm>
          <a:prstGeom prst="rect">
            <a:avLst/>
          </a:prstGeom>
        </p:spPr>
      </p:pic>
      <p:pic>
        <p:nvPicPr>
          <p:cNvPr id="16" name="Imagem 15" descr="20113023_PPTEM_F02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flipH="1">
            <a:off x="466710" y="4286256"/>
            <a:ext cx="1890712" cy="1260000"/>
          </a:xfrm>
          <a:prstGeom prst="rect">
            <a:avLst/>
          </a:prstGeom>
        </p:spPr>
      </p:pic>
      <p:pic>
        <p:nvPicPr>
          <p:cNvPr id="17" name="Imagem 16" descr="20113023_PPTEM_F026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flipH="1">
            <a:off x="2428860" y="5143512"/>
            <a:ext cx="3000394" cy="1260000"/>
          </a:xfrm>
          <a:prstGeom prst="rect">
            <a:avLst/>
          </a:prstGeom>
        </p:spPr>
      </p:pic>
      <p:pic>
        <p:nvPicPr>
          <p:cNvPr id="18" name="Imagem 17" descr="20113023_PPTEM_F027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flipH="1">
            <a:off x="5500694" y="4214818"/>
            <a:ext cx="1890712" cy="12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"/>
            <a:ext cx="9154221" cy="6866581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571472" y="857232"/>
            <a:ext cx="1428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FF0000"/>
                </a:solidFill>
              </a:rPr>
              <a:t>Exercícios</a:t>
            </a:r>
            <a:endParaRPr lang="pt-PT" sz="2400" b="1" dirty="0">
              <a:solidFill>
                <a:srgbClr val="FF0000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642910" y="1285860"/>
            <a:ext cx="800105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FF0000"/>
                </a:solidFill>
              </a:rPr>
              <a:t>1.</a:t>
            </a:r>
            <a:r>
              <a:rPr lang="pt-PT" sz="2400" b="1" dirty="0" smtClean="0">
                <a:solidFill>
                  <a:srgbClr val="FF0000"/>
                </a:solidFill>
              </a:rPr>
              <a:t> </a:t>
            </a:r>
            <a:r>
              <a:rPr lang="pt-PT" sz="2400" dirty="0" smtClean="0"/>
              <a:t>Indica os meios de transporte mais indicados para realizar as viagens descritas.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1071538" y="4600526"/>
            <a:ext cx="67866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F0000"/>
              </a:buClr>
            </a:pPr>
            <a:r>
              <a:rPr lang="pt-PT" sz="2000" b="1" dirty="0" smtClean="0">
                <a:solidFill>
                  <a:srgbClr val="FF0000"/>
                </a:solidFill>
              </a:rPr>
              <a:t>a)</a:t>
            </a:r>
            <a:r>
              <a:rPr lang="pt-PT" sz="2000" dirty="0" smtClean="0"/>
              <a:t> Fazer uma viagem de Lisboa à Madeira.</a:t>
            </a:r>
            <a:endParaRPr lang="pt-PT" sz="2000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1071538" y="5100592"/>
            <a:ext cx="67866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F0000"/>
              </a:buClr>
            </a:pPr>
            <a:r>
              <a:rPr lang="pt-PT" sz="2000" b="1" dirty="0" smtClean="0">
                <a:solidFill>
                  <a:srgbClr val="FF0000"/>
                </a:solidFill>
              </a:rPr>
              <a:t>b)</a:t>
            </a:r>
            <a:r>
              <a:rPr lang="pt-PT" sz="2000" dirty="0" smtClean="0"/>
              <a:t> Ir à mercearia que fica ao fundo da tua rua.</a:t>
            </a:r>
            <a:endParaRPr lang="pt-PT" sz="2000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1071538" y="5600658"/>
            <a:ext cx="67866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F0000"/>
              </a:buClr>
            </a:pPr>
            <a:r>
              <a:rPr lang="pt-PT" sz="2000" b="1" dirty="0" smtClean="0">
                <a:solidFill>
                  <a:srgbClr val="FF0000"/>
                </a:solidFill>
              </a:rPr>
              <a:t>c)</a:t>
            </a:r>
            <a:r>
              <a:rPr lang="pt-PT" sz="2000" dirty="0" smtClean="0"/>
              <a:t> Fazer uma viagem do Porto para Lisboa.</a:t>
            </a:r>
            <a:endParaRPr lang="pt-PT" sz="2000" dirty="0"/>
          </a:p>
        </p:txBody>
      </p:sp>
      <p:sp>
        <p:nvSpPr>
          <p:cNvPr id="19" name="CaixaDeTexto 18"/>
          <p:cNvSpPr txBox="1"/>
          <p:nvPr/>
        </p:nvSpPr>
        <p:spPr>
          <a:xfrm>
            <a:off x="1071538" y="6029286"/>
            <a:ext cx="67866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F0000"/>
              </a:buClr>
            </a:pPr>
            <a:r>
              <a:rPr lang="pt-PT" sz="2000" b="1" dirty="0" smtClean="0">
                <a:solidFill>
                  <a:srgbClr val="FF0000"/>
                </a:solidFill>
              </a:rPr>
              <a:t>d)</a:t>
            </a:r>
            <a:r>
              <a:rPr lang="pt-PT" sz="2000" dirty="0" smtClean="0"/>
              <a:t> Fazer uma viagem de Aveiro a Paris.</a:t>
            </a:r>
            <a:endParaRPr lang="pt-PT" sz="2000" dirty="0"/>
          </a:p>
        </p:txBody>
      </p:sp>
      <p:pic>
        <p:nvPicPr>
          <p:cNvPr id="11" name="Imagem 10" descr="20113023_PPTEM_F02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4348" y="2143116"/>
            <a:ext cx="1536000" cy="1152000"/>
          </a:xfrm>
          <a:prstGeom prst="rect">
            <a:avLst/>
          </a:prstGeom>
        </p:spPr>
      </p:pic>
      <p:pic>
        <p:nvPicPr>
          <p:cNvPr id="12" name="Imagem 11" descr="20113023_PPTEM_F02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071670" y="3357562"/>
            <a:ext cx="1728647" cy="1152000"/>
          </a:xfrm>
          <a:prstGeom prst="rect">
            <a:avLst/>
          </a:prstGeom>
        </p:spPr>
      </p:pic>
      <p:pic>
        <p:nvPicPr>
          <p:cNvPr id="13" name="Imagem 12" descr="20113023_PPTEM_F03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643306" y="2134124"/>
            <a:ext cx="1700084" cy="1152000"/>
          </a:xfrm>
          <a:prstGeom prst="rect">
            <a:avLst/>
          </a:prstGeom>
        </p:spPr>
      </p:pic>
      <p:pic>
        <p:nvPicPr>
          <p:cNvPr id="14" name="Imagem 13" descr="20113023_PPTEM_F031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429256" y="3286124"/>
            <a:ext cx="1757991" cy="1152000"/>
          </a:xfrm>
          <a:prstGeom prst="rect">
            <a:avLst/>
          </a:prstGeom>
        </p:spPr>
      </p:pic>
      <p:pic>
        <p:nvPicPr>
          <p:cNvPr id="16" name="Imagem 15" descr="20113023_PPTEM_F032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262504" y="2000240"/>
            <a:ext cx="1310024" cy="15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5" grpId="0"/>
      <p:bldP spid="17" grpId="0"/>
      <p:bldP spid="18" grpId="0"/>
      <p:bldP spid="19" grpId="0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396</TotalTime>
  <Words>622</Words>
  <Application>Microsoft Office PowerPoint</Application>
  <PresentationFormat>On-screen Show (4:3)</PresentationFormat>
  <Paragraphs>72</Paragraphs>
  <Slides>13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sandra</dc:creator>
  <cp:lastModifiedBy>SAlmeida</cp:lastModifiedBy>
  <cp:revision>12</cp:revision>
  <dcterms:created xsi:type="dcterms:W3CDTF">2012-02-11T15:27:13Z</dcterms:created>
  <dcterms:modified xsi:type="dcterms:W3CDTF">2012-02-15T16:24:46Z</dcterms:modified>
</cp:coreProperties>
</file>