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1079B-23D0-496E-BC3A-FDB79F0BD83C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9AF3B7-7E25-4548-AE1C-2F3A9231FAAE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68878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75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UNDO1_EM_3an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56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2_EM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1357298"/>
            <a:ext cx="49292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Funções e sistemas do corpo humano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176331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428596" y="1721544"/>
            <a:ext cx="8324258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dirty="0" smtClean="0"/>
              <a:t>Para vivermos precisamos de nos alimentar.</a:t>
            </a:r>
          </a:p>
          <a:p>
            <a:endParaRPr lang="pt-PT" sz="2600" dirty="0"/>
          </a:p>
          <a:p>
            <a:r>
              <a:rPr lang="pt-PT" sz="2600" dirty="0" smtClean="0"/>
              <a:t>A </a:t>
            </a:r>
            <a:r>
              <a:rPr lang="pt-PT" sz="2600" dirty="0" smtClean="0">
                <a:solidFill>
                  <a:srgbClr val="FF0000"/>
                </a:solidFill>
              </a:rPr>
              <a:t>função digestiva </a:t>
            </a:r>
            <a:r>
              <a:rPr lang="pt-PT" sz="2600" dirty="0" smtClean="0"/>
              <a:t>ou </a:t>
            </a:r>
            <a:r>
              <a:rPr lang="pt-PT" sz="2600" dirty="0" smtClean="0">
                <a:solidFill>
                  <a:srgbClr val="FF0000"/>
                </a:solidFill>
              </a:rPr>
              <a:t>digestão</a:t>
            </a:r>
            <a:r>
              <a:rPr lang="pt-PT" sz="2600" dirty="0" smtClean="0"/>
              <a:t> é a transformação que os alimentos que comemos sofrem no nosso corpo. </a:t>
            </a:r>
          </a:p>
          <a:p>
            <a:endParaRPr lang="pt-PT" sz="2600" dirty="0" smtClean="0"/>
          </a:p>
          <a:p>
            <a:r>
              <a:rPr lang="pt-PT" sz="2600" dirty="0" smtClean="0"/>
              <a:t>Desde que colocamos os alimentos na boca, eles vão sendo transformados em partículas muito pequenas – os </a:t>
            </a:r>
            <a:r>
              <a:rPr lang="pt-PT" sz="2600" dirty="0" smtClean="0">
                <a:solidFill>
                  <a:srgbClr val="FF0000"/>
                </a:solidFill>
              </a:rPr>
              <a:t>nutrientes</a:t>
            </a:r>
            <a:r>
              <a:rPr lang="pt-PT" sz="2600" dirty="0" smtClean="0"/>
              <a:t>.</a:t>
            </a:r>
          </a:p>
          <a:p>
            <a:endParaRPr lang="pt-PT" sz="2600" dirty="0" smtClean="0"/>
          </a:p>
          <a:p>
            <a:r>
              <a:rPr lang="pt-PT" sz="2600" dirty="0" smtClean="0"/>
              <a:t>Esses nutrientes são absorvidos pelo </a:t>
            </a:r>
            <a:r>
              <a:rPr lang="pt-PT" sz="2600" dirty="0" smtClean="0">
                <a:solidFill>
                  <a:srgbClr val="FF0000"/>
                </a:solidFill>
              </a:rPr>
              <a:t>sangue</a:t>
            </a:r>
            <a:r>
              <a:rPr lang="pt-PT" sz="2600" dirty="0" smtClean="0"/>
              <a:t> e levados a todas as partes do corpo.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2500298" y="714356"/>
            <a:ext cx="3929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Função digestiva</a:t>
            </a:r>
            <a:endParaRPr lang="pt-PT" sz="4000" b="1" dirty="0"/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500298" y="714356"/>
            <a:ext cx="3929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Sistema digestivo</a:t>
            </a:r>
            <a:endParaRPr lang="pt-PT" sz="40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1000100" y="1500174"/>
            <a:ext cx="728667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O </a:t>
            </a:r>
            <a:r>
              <a:rPr lang="pt-PT" sz="2200" dirty="0" smtClean="0">
                <a:solidFill>
                  <a:srgbClr val="FF0000"/>
                </a:solidFill>
              </a:rPr>
              <a:t>sistema digestivo </a:t>
            </a:r>
            <a:r>
              <a:rPr lang="pt-PT" sz="2200" dirty="0" smtClean="0"/>
              <a:t>é o conjunto de órgãos responsáveis pela digestão:</a:t>
            </a:r>
          </a:p>
          <a:p>
            <a:endParaRPr lang="pt-PT" sz="2200" dirty="0" smtClean="0"/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 Boca (dentes, língua e glândulas salivares)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 Faringe 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 Esófago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 Estômago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 Fígado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 Vesícula biliar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 Pâncreas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 Intestino delgado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 Intestino grosso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 Reto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 Ânus</a:t>
            </a:r>
          </a:p>
        </p:txBody>
      </p:sp>
      <p:pic>
        <p:nvPicPr>
          <p:cNvPr id="7" name="Imagem 6" descr="20113015_RPD_ID0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140" y="4774151"/>
            <a:ext cx="1940377" cy="179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285852" y="714356"/>
            <a:ext cx="6572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Transformação dos alimentos</a:t>
            </a:r>
            <a:endParaRPr lang="pt-PT" sz="40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464694" y="1465724"/>
            <a:ext cx="817870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Bolo alimentar</a:t>
            </a:r>
            <a:endParaRPr lang="pt-PT" sz="2800" b="1" dirty="0" smtClean="0"/>
          </a:p>
          <a:p>
            <a:r>
              <a:rPr lang="pt-PT" sz="2800" dirty="0" smtClean="0"/>
              <a:t>  Na </a:t>
            </a:r>
            <a:r>
              <a:rPr lang="pt-PT" sz="2800" dirty="0" smtClean="0">
                <a:solidFill>
                  <a:srgbClr val="FF0000"/>
                </a:solidFill>
              </a:rPr>
              <a:t>boca</a:t>
            </a:r>
            <a:r>
              <a:rPr lang="pt-PT" sz="2800" dirty="0" smtClean="0"/>
              <a:t>, os alimentos são </a:t>
            </a:r>
            <a:r>
              <a:rPr lang="pt-PT" sz="2800" dirty="0" smtClean="0">
                <a:solidFill>
                  <a:srgbClr val="FF0000"/>
                </a:solidFill>
              </a:rPr>
              <a:t>mastigados</a:t>
            </a:r>
            <a:r>
              <a:rPr lang="pt-PT" sz="2800" dirty="0" smtClean="0"/>
              <a:t> com a ajuda dos dentes, da língua e da saliva, formando-se o </a:t>
            </a:r>
            <a:r>
              <a:rPr lang="pt-PT" sz="2800" dirty="0" smtClean="0">
                <a:solidFill>
                  <a:srgbClr val="FF0000"/>
                </a:solidFill>
              </a:rPr>
              <a:t>bolo alimentar</a:t>
            </a:r>
            <a:r>
              <a:rPr lang="pt-PT" sz="2800" dirty="0" smtClean="0"/>
              <a:t>.</a:t>
            </a:r>
          </a:p>
          <a:p>
            <a:r>
              <a:rPr lang="pt-PT" sz="2800" dirty="0" smtClean="0"/>
              <a:t>  O bolo alimentar segue para a </a:t>
            </a:r>
            <a:r>
              <a:rPr lang="pt-PT" sz="2800" dirty="0" smtClean="0">
                <a:solidFill>
                  <a:srgbClr val="FF0000"/>
                </a:solidFill>
              </a:rPr>
              <a:t>faringe</a:t>
            </a:r>
            <a:r>
              <a:rPr lang="pt-PT" sz="2800" dirty="0" smtClean="0"/>
              <a:t>, percorre o </a:t>
            </a:r>
            <a:r>
              <a:rPr lang="pt-PT" sz="2800" dirty="0" smtClean="0">
                <a:solidFill>
                  <a:srgbClr val="FF0000"/>
                </a:solidFill>
              </a:rPr>
              <a:t>esófago</a:t>
            </a:r>
            <a:r>
              <a:rPr lang="pt-PT" sz="2800" dirty="0" smtClean="0"/>
              <a:t> e chega ao </a:t>
            </a:r>
            <a:r>
              <a:rPr lang="pt-PT" sz="2800" dirty="0" smtClean="0">
                <a:solidFill>
                  <a:srgbClr val="FF0000"/>
                </a:solidFill>
              </a:rPr>
              <a:t>estômago</a:t>
            </a:r>
            <a:r>
              <a:rPr lang="pt-PT" sz="2800" dirty="0" smtClean="0"/>
              <a:t>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536702" y="4357694"/>
            <a:ext cx="817870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Quimo</a:t>
            </a:r>
            <a:endParaRPr lang="pt-PT" sz="2800" b="1" dirty="0" smtClean="0"/>
          </a:p>
          <a:p>
            <a:r>
              <a:rPr lang="pt-PT" sz="2800" dirty="0" smtClean="0"/>
              <a:t>  No </a:t>
            </a:r>
            <a:r>
              <a:rPr lang="pt-PT" sz="2800" dirty="0" smtClean="0">
                <a:solidFill>
                  <a:srgbClr val="FF0000"/>
                </a:solidFill>
              </a:rPr>
              <a:t>estômago</a:t>
            </a:r>
            <a:r>
              <a:rPr lang="pt-PT" sz="2800" dirty="0" smtClean="0"/>
              <a:t>, o bolo alimentar mistura-se com um líquido chamado suco gástrico e transforma-se em </a:t>
            </a:r>
            <a:r>
              <a:rPr lang="pt-PT" sz="2800" dirty="0" smtClean="0">
                <a:solidFill>
                  <a:srgbClr val="FF0000"/>
                </a:solidFill>
              </a:rPr>
              <a:t>quimo</a:t>
            </a:r>
            <a:r>
              <a:rPr lang="pt-PT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36702" y="882992"/>
            <a:ext cx="810726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Quilo</a:t>
            </a:r>
            <a:endParaRPr lang="pt-PT" sz="2800" b="1" dirty="0" smtClean="0"/>
          </a:p>
          <a:p>
            <a:r>
              <a:rPr lang="pt-PT" sz="2800" dirty="0" smtClean="0"/>
              <a:t>  O quimo passa para o </a:t>
            </a:r>
            <a:r>
              <a:rPr lang="pt-PT" sz="2800" dirty="0" smtClean="0">
                <a:solidFill>
                  <a:srgbClr val="FF0000"/>
                </a:solidFill>
              </a:rPr>
              <a:t>intestino delgado</a:t>
            </a:r>
            <a:r>
              <a:rPr lang="pt-PT" sz="2800" dirty="0" smtClean="0"/>
              <a:t>, onde sofre a ação de sucos digestivos produzidos pelo </a:t>
            </a:r>
            <a:r>
              <a:rPr lang="pt-PT" sz="2800" dirty="0" smtClean="0">
                <a:solidFill>
                  <a:srgbClr val="FF0000"/>
                </a:solidFill>
              </a:rPr>
              <a:t>fígado</a:t>
            </a:r>
            <a:r>
              <a:rPr lang="pt-PT" sz="2800" dirty="0" smtClean="0"/>
              <a:t>, </a:t>
            </a:r>
            <a:r>
              <a:rPr lang="pt-PT" sz="2800" dirty="0" smtClean="0">
                <a:solidFill>
                  <a:srgbClr val="FF0000"/>
                </a:solidFill>
              </a:rPr>
              <a:t>vesícula biliar </a:t>
            </a:r>
            <a:r>
              <a:rPr lang="pt-PT" sz="2800" dirty="0" smtClean="0"/>
              <a:t>e </a:t>
            </a:r>
            <a:r>
              <a:rPr lang="pt-PT" sz="2800" dirty="0" smtClean="0">
                <a:solidFill>
                  <a:srgbClr val="FF0000"/>
                </a:solidFill>
              </a:rPr>
              <a:t>pâncreas</a:t>
            </a:r>
            <a:r>
              <a:rPr lang="pt-PT" sz="2800" dirty="0" smtClean="0"/>
              <a:t>, e transforma-se em </a:t>
            </a:r>
            <a:r>
              <a:rPr lang="pt-PT" sz="2800" dirty="0" smtClean="0">
                <a:solidFill>
                  <a:srgbClr val="FF0000"/>
                </a:solidFill>
              </a:rPr>
              <a:t>quilo</a:t>
            </a:r>
            <a:r>
              <a:rPr lang="pt-PT" sz="2800" dirty="0" smtClean="0"/>
              <a:t>.</a:t>
            </a:r>
          </a:p>
          <a:p>
            <a:r>
              <a:rPr lang="pt-PT" sz="2800" dirty="0" smtClean="0"/>
              <a:t>  Ao longo do intestino, os </a:t>
            </a:r>
            <a:r>
              <a:rPr lang="pt-PT" sz="2800" dirty="0" smtClean="0">
                <a:solidFill>
                  <a:srgbClr val="FF0000"/>
                </a:solidFill>
              </a:rPr>
              <a:t>nutrientes</a:t>
            </a:r>
            <a:r>
              <a:rPr lang="pt-PT" sz="2800" dirty="0" smtClean="0"/>
              <a:t> são absorvidos pelo sangue.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08710" y="3835320"/>
            <a:ext cx="81072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Fezes</a:t>
            </a:r>
            <a:endParaRPr lang="pt-PT" sz="2800" b="1" dirty="0" smtClean="0"/>
          </a:p>
          <a:p>
            <a:r>
              <a:rPr lang="pt-PT" sz="2800" dirty="0" smtClean="0"/>
              <a:t>  As substâncias que não são aproveitadas passam para o </a:t>
            </a:r>
            <a:r>
              <a:rPr lang="pt-PT" sz="2800" dirty="0" smtClean="0">
                <a:solidFill>
                  <a:srgbClr val="FF0000"/>
                </a:solidFill>
              </a:rPr>
              <a:t>intestino grosso</a:t>
            </a:r>
            <a:r>
              <a:rPr lang="pt-PT" sz="2800" dirty="0" smtClean="0"/>
              <a:t>, onde se transformam em </a:t>
            </a:r>
            <a:r>
              <a:rPr lang="pt-PT" sz="2800" dirty="0" smtClean="0">
                <a:solidFill>
                  <a:srgbClr val="FF0000"/>
                </a:solidFill>
              </a:rPr>
              <a:t>fezes</a:t>
            </a:r>
            <a:r>
              <a:rPr lang="pt-PT" sz="2800" dirty="0" smtClean="0"/>
              <a:t>.</a:t>
            </a:r>
          </a:p>
          <a:p>
            <a:r>
              <a:rPr lang="pt-PT" sz="2800" dirty="0" smtClean="0"/>
              <a:t>  As fezes ficam armazenadas no </a:t>
            </a:r>
            <a:r>
              <a:rPr lang="pt-PT" sz="2800" dirty="0" smtClean="0">
                <a:solidFill>
                  <a:srgbClr val="FF0000"/>
                </a:solidFill>
              </a:rPr>
              <a:t>reto</a:t>
            </a:r>
            <a:r>
              <a:rPr lang="pt-PT" sz="2800" dirty="0" smtClean="0"/>
              <a:t> até serem defecadas pelo </a:t>
            </a:r>
            <a:r>
              <a:rPr lang="pt-PT" sz="2800" dirty="0" smtClean="0">
                <a:solidFill>
                  <a:srgbClr val="FF0000"/>
                </a:solidFill>
              </a:rPr>
              <a:t>ânus</a:t>
            </a:r>
            <a:r>
              <a:rPr lang="pt-PT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714612" y="888801"/>
            <a:ext cx="3357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Bolo alimentar (boca)</a:t>
            </a:r>
            <a:endParaRPr lang="pt-PT" sz="28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2786050" y="2285992"/>
            <a:ext cx="3005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Quimo (estômago)</a:t>
            </a:r>
            <a:endParaRPr lang="pt-PT" sz="28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2357422" y="3929066"/>
            <a:ext cx="3927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Quilo (intestino delgado)</a:t>
            </a:r>
            <a:endParaRPr lang="pt-PT" sz="28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2571736" y="5500702"/>
            <a:ext cx="3668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Fezes (intestino grosso)</a:t>
            </a:r>
            <a:endParaRPr lang="pt-PT" sz="2800" dirty="0"/>
          </a:p>
        </p:txBody>
      </p:sp>
      <p:sp>
        <p:nvSpPr>
          <p:cNvPr id="11" name="Seta para baixo 10"/>
          <p:cNvSpPr/>
          <p:nvPr/>
        </p:nvSpPr>
        <p:spPr>
          <a:xfrm>
            <a:off x="3837444" y="1428736"/>
            <a:ext cx="601236" cy="857256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800"/>
          </a:p>
        </p:txBody>
      </p:sp>
      <p:sp>
        <p:nvSpPr>
          <p:cNvPr id="14" name="Seta para baixo 13"/>
          <p:cNvSpPr/>
          <p:nvPr/>
        </p:nvSpPr>
        <p:spPr>
          <a:xfrm>
            <a:off x="3857620" y="2928934"/>
            <a:ext cx="601236" cy="857256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800"/>
          </a:p>
        </p:txBody>
      </p:sp>
      <p:sp>
        <p:nvSpPr>
          <p:cNvPr id="15" name="Seta para baixo 14"/>
          <p:cNvSpPr/>
          <p:nvPr/>
        </p:nvSpPr>
        <p:spPr>
          <a:xfrm>
            <a:off x="3857620" y="4714884"/>
            <a:ext cx="601236" cy="857256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800"/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0" grpId="0"/>
      <p:bldP spid="11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42910" y="1285860"/>
            <a:ext cx="78581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1.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Legenda a figura escrevendo os nomes dos órgãos que fazem parte do sistema digestivo.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642910" y="5429264"/>
            <a:ext cx="78581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2.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Descreve o percurso e a transformação dos alimentos ao longo do corpo humano.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2843808" y="2152140"/>
            <a:ext cx="3033284" cy="3240000"/>
            <a:chOff x="2843808" y="2152140"/>
            <a:chExt cx="3033284" cy="3240000"/>
          </a:xfrm>
        </p:grpSpPr>
        <p:pic>
          <p:nvPicPr>
            <p:cNvPr id="13" name="Imagem 12" descr="20113023_PPTEM_F057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14678" y="2152140"/>
              <a:ext cx="2659119" cy="3240000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2843808" y="2943059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1</a:t>
              </a:r>
              <a:endParaRPr lang="pt-PT" sz="16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568540" y="3602863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2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906126" y="3952453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3</a:t>
              </a:r>
              <a:endParaRPr lang="pt-PT" sz="16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568540" y="4093817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4</a:t>
              </a:r>
              <a:endParaRPr lang="pt-PT" sz="16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97865" y="4509120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5</a:t>
              </a:r>
              <a:endParaRPr lang="pt-PT" sz="16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547359" y="4529781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6</a:t>
              </a:r>
              <a:endParaRPr lang="pt-PT" sz="16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547359" y="4869160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7</a:t>
              </a:r>
              <a:endParaRPr lang="pt-PT" sz="1600" dirty="0"/>
            </a:p>
          </p:txBody>
        </p:sp>
        <p:cxnSp>
          <p:nvCxnSpPr>
            <p:cNvPr id="5" name="Straight Connector 4"/>
            <p:cNvCxnSpPr/>
            <p:nvPr/>
          </p:nvCxnSpPr>
          <p:spPr>
            <a:xfrm flipH="1">
              <a:off x="3080352" y="3140968"/>
              <a:ext cx="843576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4355976" y="3802544"/>
              <a:ext cx="1224137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4493670" y="4270717"/>
              <a:ext cx="1119375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4460737" y="4699058"/>
              <a:ext cx="1119375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4355976" y="5085184"/>
              <a:ext cx="1224136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3152361" y="4121730"/>
              <a:ext cx="915583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>
              <a:off x="3131840" y="4678397"/>
              <a:ext cx="915583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500298" y="714356"/>
            <a:ext cx="44291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Função respiratória</a:t>
            </a:r>
            <a:endParaRPr lang="pt-PT" sz="40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500034" y="1571612"/>
            <a:ext cx="820231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dirty="0" smtClean="0"/>
              <a:t>Para vivermos precisamos do oxigénio que existe no ar.</a:t>
            </a:r>
          </a:p>
          <a:p>
            <a:endParaRPr lang="pt-PT" sz="3000" dirty="0" smtClean="0"/>
          </a:p>
          <a:p>
            <a:r>
              <a:rPr lang="pt-PT" sz="3000" dirty="0" smtClean="0"/>
              <a:t>A </a:t>
            </a:r>
            <a:r>
              <a:rPr lang="pt-PT" sz="3000" dirty="0" smtClean="0">
                <a:solidFill>
                  <a:srgbClr val="FF0000"/>
                </a:solidFill>
              </a:rPr>
              <a:t>função respiratória </a:t>
            </a:r>
            <a:r>
              <a:rPr lang="pt-PT" sz="3000" dirty="0" smtClean="0"/>
              <a:t>é responsável por retirar do ar o oxigénio de que o nosso corpo necessita para vivermos. </a:t>
            </a:r>
          </a:p>
          <a:p>
            <a:endParaRPr lang="pt-PT" sz="3000" dirty="0" smtClean="0"/>
          </a:p>
          <a:p>
            <a:r>
              <a:rPr lang="pt-PT" sz="3000" dirty="0" smtClean="0"/>
              <a:t>Ao respirarmos ocorrem dois movimentos: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3000" dirty="0" smtClean="0">
                <a:solidFill>
                  <a:srgbClr val="FF0000"/>
                </a:solidFill>
              </a:rPr>
              <a:t> inspiração</a:t>
            </a:r>
            <a:r>
              <a:rPr lang="pt-PT" sz="3000" dirty="0" smtClean="0"/>
              <a:t> – entrada do ar;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3000" dirty="0" smtClean="0"/>
              <a:t> </a:t>
            </a:r>
            <a:r>
              <a:rPr lang="pt-PT" sz="3000" dirty="0">
                <a:solidFill>
                  <a:srgbClr val="FF0000"/>
                </a:solidFill>
              </a:rPr>
              <a:t>e</a:t>
            </a:r>
            <a:r>
              <a:rPr lang="pt-PT" sz="3000" dirty="0" smtClean="0">
                <a:solidFill>
                  <a:srgbClr val="FF0000"/>
                </a:solidFill>
              </a:rPr>
              <a:t>xpiração</a:t>
            </a:r>
            <a:r>
              <a:rPr lang="pt-PT" sz="3000" dirty="0" smtClean="0"/>
              <a:t> – saída do ar.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500298" y="714356"/>
            <a:ext cx="45005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Sistema respiratório</a:t>
            </a:r>
            <a:endParaRPr lang="pt-PT" sz="40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857224" y="1714488"/>
            <a:ext cx="757242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dirty="0" smtClean="0"/>
              <a:t>O </a:t>
            </a:r>
            <a:r>
              <a:rPr lang="pt-PT" sz="3000" dirty="0" smtClean="0">
                <a:solidFill>
                  <a:srgbClr val="FF0000"/>
                </a:solidFill>
              </a:rPr>
              <a:t>sistema respiratório </a:t>
            </a:r>
            <a:r>
              <a:rPr lang="pt-PT" sz="3000" dirty="0" smtClean="0"/>
              <a:t>é o conjunto de órgãos do corpo responsáveis pela função respiratória:</a:t>
            </a:r>
          </a:p>
          <a:p>
            <a:endParaRPr lang="pt-PT" sz="3200" dirty="0" smtClean="0"/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Fossas nasais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Faringe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Laringe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Traqueia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Brônquios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Pulmões</a:t>
            </a:r>
          </a:p>
        </p:txBody>
      </p:sp>
      <p:pic>
        <p:nvPicPr>
          <p:cNvPr id="6" name="Imagem 5" descr="20113015_RPD_ID0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140" y="4774151"/>
            <a:ext cx="1940377" cy="179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80148" y="929684"/>
            <a:ext cx="74637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dirty="0" smtClean="0"/>
              <a:t>A </a:t>
            </a:r>
            <a:r>
              <a:rPr lang="pt-PT" sz="3000" dirty="0" smtClean="0">
                <a:solidFill>
                  <a:srgbClr val="FF0000"/>
                </a:solidFill>
              </a:rPr>
              <a:t>respiração </a:t>
            </a:r>
            <a:r>
              <a:rPr lang="pt-PT" sz="3000" dirty="0" smtClean="0"/>
              <a:t>começa nas </a:t>
            </a:r>
            <a:r>
              <a:rPr lang="pt-PT" sz="3000" dirty="0" smtClean="0">
                <a:solidFill>
                  <a:srgbClr val="FF0000"/>
                </a:solidFill>
              </a:rPr>
              <a:t>fossas nasais</a:t>
            </a:r>
            <a:r>
              <a:rPr lang="pt-PT" sz="3000" dirty="0" smtClean="0"/>
              <a:t>. O ar é inspirado pelas </a:t>
            </a:r>
            <a:r>
              <a:rPr lang="pt-PT" sz="3000" dirty="0" smtClean="0">
                <a:solidFill>
                  <a:srgbClr val="FF0000"/>
                </a:solidFill>
              </a:rPr>
              <a:t>fossas nasais</a:t>
            </a:r>
            <a:r>
              <a:rPr lang="pt-PT" sz="3000" dirty="0" smtClean="0"/>
              <a:t>,</a:t>
            </a:r>
            <a:r>
              <a:rPr lang="pt-PT" sz="3000" dirty="0" smtClean="0">
                <a:solidFill>
                  <a:srgbClr val="FF0000"/>
                </a:solidFill>
              </a:rPr>
              <a:t> </a:t>
            </a:r>
            <a:r>
              <a:rPr lang="pt-PT" sz="3000" dirty="0" smtClean="0"/>
              <a:t>onde é filtrado, humedecido e aquecido.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680148" y="2880366"/>
            <a:ext cx="72494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dirty="0" smtClean="0"/>
              <a:t>Depois passa pela </a:t>
            </a:r>
            <a:r>
              <a:rPr lang="pt-PT" sz="3000" dirty="0" smtClean="0">
                <a:solidFill>
                  <a:srgbClr val="FF0000"/>
                </a:solidFill>
              </a:rPr>
              <a:t>faringe</a:t>
            </a:r>
            <a:r>
              <a:rPr lang="pt-PT" sz="3000" dirty="0" smtClean="0"/>
              <a:t>, </a:t>
            </a:r>
            <a:r>
              <a:rPr lang="pt-PT" sz="3000" dirty="0" smtClean="0">
                <a:solidFill>
                  <a:srgbClr val="FF0000"/>
                </a:solidFill>
              </a:rPr>
              <a:t>laringe</a:t>
            </a:r>
            <a:r>
              <a:rPr lang="pt-PT" sz="3000" dirty="0" smtClean="0"/>
              <a:t>, </a:t>
            </a:r>
            <a:r>
              <a:rPr lang="pt-PT" sz="3000" dirty="0" smtClean="0">
                <a:solidFill>
                  <a:srgbClr val="FF0000"/>
                </a:solidFill>
              </a:rPr>
              <a:t>traqueia </a:t>
            </a:r>
            <a:r>
              <a:rPr lang="pt-PT" sz="3000" dirty="0" smtClean="0"/>
              <a:t>e </a:t>
            </a:r>
            <a:r>
              <a:rPr lang="pt-PT" sz="3000" dirty="0" smtClean="0">
                <a:solidFill>
                  <a:srgbClr val="FF0000"/>
                </a:solidFill>
              </a:rPr>
              <a:t>brônquios</a:t>
            </a:r>
            <a:r>
              <a:rPr lang="pt-PT" sz="3000" dirty="0" smtClean="0"/>
              <a:t>, até chegar </a:t>
            </a:r>
            <a:r>
              <a:rPr lang="pt-PT" sz="3000" dirty="0" smtClean="0">
                <a:solidFill>
                  <a:srgbClr val="FF0000"/>
                </a:solidFill>
              </a:rPr>
              <a:t>aos pulmões</a:t>
            </a:r>
            <a:r>
              <a:rPr lang="pt-PT" sz="3000" dirty="0" smtClean="0"/>
              <a:t>. 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2910" y="4452002"/>
            <a:ext cx="78581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dirty="0" smtClean="0"/>
              <a:t>Nos </a:t>
            </a:r>
            <a:r>
              <a:rPr lang="pt-PT" sz="3000" dirty="0" smtClean="0">
                <a:solidFill>
                  <a:srgbClr val="FF0000"/>
                </a:solidFill>
              </a:rPr>
              <a:t>pulmões, </a:t>
            </a:r>
            <a:r>
              <a:rPr lang="pt-PT" sz="3000" dirty="0" smtClean="0"/>
              <a:t>o sangue recebe o </a:t>
            </a:r>
            <a:r>
              <a:rPr lang="pt-PT" sz="3000" dirty="0" smtClean="0">
                <a:solidFill>
                  <a:srgbClr val="FF0000"/>
                </a:solidFill>
              </a:rPr>
              <a:t>oxigénio </a:t>
            </a:r>
            <a:r>
              <a:rPr lang="pt-PT" sz="3000" dirty="0" smtClean="0"/>
              <a:t>e liberta o </a:t>
            </a:r>
            <a:r>
              <a:rPr lang="pt-PT" sz="3000" dirty="0" smtClean="0">
                <a:solidFill>
                  <a:srgbClr val="FF0000"/>
                </a:solidFill>
              </a:rPr>
              <a:t>dióxido de carbono</a:t>
            </a:r>
            <a:r>
              <a:rPr lang="pt-PT" sz="3000" dirty="0" smtClean="0"/>
              <a:t>, que será expulso através do ar expirado pelo nariz ou pela boca. 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42910" y="1285860"/>
            <a:ext cx="78581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1.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Legenda a figura com os nomes dos órgãos que fazem parte do sistema respiratório.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642910" y="5429264"/>
            <a:ext cx="68580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2.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Descreve o percurso do ar pelos órgãos do sistema respiratório.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2771800" y="2178412"/>
            <a:ext cx="2984517" cy="3311168"/>
            <a:chOff x="2771800" y="2178412"/>
            <a:chExt cx="2984517" cy="331116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2178412"/>
              <a:ext cx="2276428" cy="3311168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2771800" y="3263989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1</a:t>
              </a:r>
              <a:endParaRPr lang="pt-PT" sz="16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336260" y="3430313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2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915816" y="3668890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3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24269" y="3923641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4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915816" y="3954542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5</a:t>
              </a:r>
              <a:endParaRPr lang="pt-PT" sz="16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468285" y="4653136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6</a:t>
              </a:r>
            </a:p>
          </p:txBody>
        </p:sp>
        <p:cxnSp>
          <p:nvCxnSpPr>
            <p:cNvPr id="8" name="Straight Connector 7"/>
            <p:cNvCxnSpPr>
              <a:stCxn id="3" idx="3"/>
            </p:cNvCxnSpPr>
            <p:nvPr/>
          </p:nvCxnSpPr>
          <p:spPr>
            <a:xfrm>
              <a:off x="3059832" y="3433266"/>
              <a:ext cx="792088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endCxn id="9" idx="1"/>
            </p:cNvCxnSpPr>
            <p:nvPr/>
          </p:nvCxnSpPr>
          <p:spPr>
            <a:xfrm flipV="1">
              <a:off x="4071934" y="3599590"/>
              <a:ext cx="1264326" cy="2953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3174612" y="3833996"/>
              <a:ext cx="965340" cy="8343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4283968" y="4097729"/>
              <a:ext cx="1062216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3203848" y="4149080"/>
              <a:ext cx="1080120" cy="282392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3203848" y="4149080"/>
              <a:ext cx="1245753" cy="262771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endCxn id="15" idx="1"/>
            </p:cNvCxnSpPr>
            <p:nvPr/>
          </p:nvCxnSpPr>
          <p:spPr>
            <a:xfrm>
              <a:off x="4139952" y="4740468"/>
              <a:ext cx="1328333" cy="81945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4577110" y="4822413"/>
              <a:ext cx="891175" cy="70455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500298" y="649412"/>
            <a:ext cx="44291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Função circulatória</a:t>
            </a:r>
            <a:endParaRPr lang="pt-PT" sz="40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679578" y="1392873"/>
            <a:ext cx="796438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O sangue é um líquido que circula por todo o nosso corpo, levando o oxigénio e os nutrientes e recebendo as impurezas que o organismo produz. A este percurso chamamos </a:t>
            </a:r>
            <a:r>
              <a:rPr lang="pt-PT" sz="2400" dirty="0" smtClean="0">
                <a:solidFill>
                  <a:srgbClr val="FF0000"/>
                </a:solidFill>
              </a:rPr>
              <a:t>circulação</a:t>
            </a:r>
            <a:r>
              <a:rPr lang="pt-PT" sz="2400" dirty="0" smtClean="0"/>
              <a:t>.</a:t>
            </a:r>
          </a:p>
          <a:p>
            <a:endParaRPr lang="pt-PT" sz="1200" dirty="0" smtClean="0"/>
          </a:p>
          <a:p>
            <a:r>
              <a:rPr lang="pt-PT" sz="2400" dirty="0" smtClean="0"/>
              <a:t>A </a:t>
            </a:r>
            <a:r>
              <a:rPr lang="pt-PT" sz="2400" dirty="0" smtClean="0">
                <a:solidFill>
                  <a:srgbClr val="FF0000"/>
                </a:solidFill>
              </a:rPr>
              <a:t>função circulatória </a:t>
            </a:r>
            <a:r>
              <a:rPr lang="pt-PT" sz="2400" dirty="0" smtClean="0"/>
              <a:t>faz o </a:t>
            </a:r>
            <a:r>
              <a:rPr lang="pt-PT" sz="2400" dirty="0" smtClean="0">
                <a:solidFill>
                  <a:srgbClr val="FF0000"/>
                </a:solidFill>
              </a:rPr>
              <a:t>coração</a:t>
            </a:r>
            <a:r>
              <a:rPr lang="pt-PT" sz="2400" dirty="0" smtClean="0"/>
              <a:t> bater e bombear o sangue para todo o corpo. </a:t>
            </a:r>
          </a:p>
          <a:p>
            <a:endParaRPr lang="pt-PT" sz="1200" dirty="0" smtClean="0"/>
          </a:p>
          <a:p>
            <a:r>
              <a:rPr lang="pt-PT" sz="2400" dirty="0" smtClean="0"/>
              <a:t>O </a:t>
            </a:r>
            <a:r>
              <a:rPr lang="pt-PT" sz="2400" dirty="0" smtClean="0">
                <a:solidFill>
                  <a:srgbClr val="FF0000"/>
                </a:solidFill>
              </a:rPr>
              <a:t>coração</a:t>
            </a:r>
            <a:r>
              <a:rPr lang="pt-PT" sz="2400" dirty="0" smtClean="0"/>
              <a:t> é um órgão vital. Ele bate mais rápido quando necessitamos de mais oxigénio no corpo, por exemplo, quando estamos a fazer exercício </a:t>
            </a:r>
            <a:r>
              <a:rPr lang="pt-PT" sz="2400" dirty="0" smtClean="0"/>
              <a:t>físico, </a:t>
            </a:r>
            <a:r>
              <a:rPr lang="pt-PT" sz="2400" dirty="0" smtClean="0"/>
              <a:t>e bate mais devagar quando estamos a descansar.</a:t>
            </a:r>
          </a:p>
          <a:p>
            <a:r>
              <a:rPr lang="pt-PT" sz="2400" dirty="0" smtClean="0"/>
              <a:t>É o coração que controla o nível de oxigénio no organismo, consoante a nossa atividade física.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500298" y="714356"/>
            <a:ext cx="45005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Sistema circulatório</a:t>
            </a:r>
            <a:endParaRPr lang="pt-PT" sz="40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1071538" y="1785926"/>
            <a:ext cx="724829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O </a:t>
            </a:r>
            <a:r>
              <a:rPr lang="pt-PT" sz="3200" dirty="0" smtClean="0">
                <a:solidFill>
                  <a:srgbClr val="FF0000"/>
                </a:solidFill>
              </a:rPr>
              <a:t>sistema circulatório </a:t>
            </a:r>
            <a:r>
              <a:rPr lang="pt-PT" sz="3200" dirty="0" smtClean="0"/>
              <a:t>é o conjunto de órgãos do corpo responsáveis pela função circulatória:</a:t>
            </a:r>
          </a:p>
          <a:p>
            <a:endParaRPr lang="pt-PT" sz="3200" dirty="0" smtClean="0"/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Coração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Vasos sanguíneos (artérias, veias e capilares)</a:t>
            </a:r>
          </a:p>
        </p:txBody>
      </p:sp>
      <p:pic>
        <p:nvPicPr>
          <p:cNvPr id="7" name="Imagem 6" descr="20113015_RPD_ID0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140" y="4774151"/>
            <a:ext cx="1940377" cy="179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642910" y="1142984"/>
            <a:ext cx="79632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O </a:t>
            </a:r>
            <a:r>
              <a:rPr lang="pt-PT" sz="2800" dirty="0" smtClean="0">
                <a:solidFill>
                  <a:srgbClr val="FF0000"/>
                </a:solidFill>
              </a:rPr>
              <a:t>coração </a:t>
            </a:r>
            <a:r>
              <a:rPr lang="pt-PT" sz="2800" dirty="0" smtClean="0"/>
              <a:t>tem o tamanho de uma mão fechada e encontra-se dividido em quatro cavidades.</a:t>
            </a:r>
          </a:p>
          <a:p>
            <a:endParaRPr lang="pt-PT" sz="2800" dirty="0" smtClean="0"/>
          </a:p>
          <a:p>
            <a:r>
              <a:rPr lang="pt-PT" sz="2800" dirty="0" smtClean="0"/>
              <a:t>É um músculo que produz </a:t>
            </a:r>
            <a:r>
              <a:rPr lang="pt-PT" sz="2800" dirty="0" smtClean="0">
                <a:solidFill>
                  <a:srgbClr val="FF0000"/>
                </a:solidFill>
              </a:rPr>
              <a:t>movimentos involuntários</a:t>
            </a:r>
            <a:r>
              <a:rPr lang="pt-PT" sz="2800" dirty="0" smtClean="0"/>
              <a:t> que bombeiam o sangue para todo o corpo.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80718" y="3857628"/>
            <a:ext cx="79632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As </a:t>
            </a:r>
            <a:r>
              <a:rPr lang="pt-PT" sz="2800" dirty="0" smtClean="0">
                <a:solidFill>
                  <a:srgbClr val="FF0000"/>
                </a:solidFill>
              </a:rPr>
              <a:t>veias </a:t>
            </a:r>
            <a:r>
              <a:rPr lang="pt-PT" sz="2800" dirty="0" smtClean="0"/>
              <a:t>são vasos sanguíneos que conduzem o sangue até ao coração.</a:t>
            </a:r>
          </a:p>
          <a:p>
            <a:endParaRPr lang="pt-PT" sz="2800" dirty="0" smtClean="0"/>
          </a:p>
          <a:p>
            <a:r>
              <a:rPr lang="pt-PT" sz="2800" dirty="0" smtClean="0"/>
              <a:t>As </a:t>
            </a:r>
            <a:r>
              <a:rPr lang="pt-PT" sz="2800" dirty="0" smtClean="0">
                <a:solidFill>
                  <a:srgbClr val="FF0000"/>
                </a:solidFill>
              </a:rPr>
              <a:t>artérias</a:t>
            </a:r>
            <a:r>
              <a:rPr lang="pt-PT" sz="2800" dirty="0" smtClean="0"/>
              <a:t> são vasos sanguíneos que levam o sangue para fora do coração. 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500298" y="714356"/>
            <a:ext cx="45005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Pequena circulação</a:t>
            </a:r>
            <a:endParaRPr lang="pt-PT" sz="40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714348" y="1357298"/>
            <a:ext cx="77153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A </a:t>
            </a:r>
            <a:r>
              <a:rPr lang="pt-PT" sz="2400" dirty="0" smtClean="0">
                <a:solidFill>
                  <a:srgbClr val="FF0000"/>
                </a:solidFill>
              </a:rPr>
              <a:t>pequena circulação </a:t>
            </a:r>
            <a:r>
              <a:rPr lang="pt-PT" sz="2400" dirty="0" smtClean="0"/>
              <a:t>é a </a:t>
            </a:r>
            <a:r>
              <a:rPr lang="pt-PT" sz="2400" dirty="0" smtClean="0">
                <a:solidFill>
                  <a:srgbClr val="FF0000"/>
                </a:solidFill>
              </a:rPr>
              <a:t>circulação pulmonar</a:t>
            </a:r>
            <a:r>
              <a:rPr lang="pt-PT" sz="2400" dirty="0" smtClean="0"/>
              <a:t>, na qual o sangue é bombeado do coração para os pulmões, para ser </a:t>
            </a:r>
            <a:r>
              <a:rPr lang="pt-PT" sz="2400" dirty="0" smtClean="0">
                <a:solidFill>
                  <a:srgbClr val="FF0000"/>
                </a:solidFill>
              </a:rPr>
              <a:t>purificado</a:t>
            </a:r>
            <a:r>
              <a:rPr lang="pt-PT" sz="2400" dirty="0" smtClean="0"/>
              <a:t>.</a:t>
            </a:r>
          </a:p>
          <a:p>
            <a:r>
              <a:rPr lang="pt-PT" sz="2400" dirty="0" smtClean="0"/>
              <a:t>Nos pulmões, o sangue liberta o </a:t>
            </a:r>
            <a:r>
              <a:rPr lang="pt-PT" sz="2400" dirty="0" smtClean="0">
                <a:solidFill>
                  <a:srgbClr val="FF0000"/>
                </a:solidFill>
              </a:rPr>
              <a:t>dióxido de carbono </a:t>
            </a:r>
            <a:r>
              <a:rPr lang="pt-PT" sz="2400" dirty="0" smtClean="0"/>
              <a:t>e recebe </a:t>
            </a:r>
            <a:r>
              <a:rPr lang="pt-PT" sz="2400" dirty="0" smtClean="0">
                <a:solidFill>
                  <a:srgbClr val="FF0000"/>
                </a:solidFill>
              </a:rPr>
              <a:t>oxigénio</a:t>
            </a:r>
            <a:r>
              <a:rPr lang="pt-PT" sz="2400" dirty="0" smtClean="0"/>
              <a:t>.</a:t>
            </a:r>
          </a:p>
          <a:p>
            <a:r>
              <a:rPr lang="pt-PT" sz="2400" dirty="0" smtClean="0"/>
              <a:t>Depois de purificado, o sangue regressa ao coração. </a:t>
            </a:r>
          </a:p>
        </p:txBody>
      </p:sp>
      <p:pic>
        <p:nvPicPr>
          <p:cNvPr id="14" name="Imagem 13" descr="20113023_PPTEM_F05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7697" y="3766520"/>
            <a:ext cx="1706915" cy="2520000"/>
          </a:xfrm>
          <a:prstGeom prst="rect">
            <a:avLst/>
          </a:prstGeom>
        </p:spPr>
      </p:pic>
      <p:pic>
        <p:nvPicPr>
          <p:cNvPr id="15" name="Imagem 14" descr="20113023_PPTEM_F05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86446" y="3929066"/>
            <a:ext cx="2866987" cy="2150240"/>
          </a:xfrm>
          <a:prstGeom prst="rect">
            <a:avLst/>
          </a:prstGeom>
        </p:spPr>
      </p:pic>
      <p:grpSp>
        <p:nvGrpSpPr>
          <p:cNvPr id="13" name="Grupo 12"/>
          <p:cNvGrpSpPr/>
          <p:nvPr/>
        </p:nvGrpSpPr>
        <p:grpSpPr>
          <a:xfrm>
            <a:off x="2928926" y="5143512"/>
            <a:ext cx="2928958" cy="1071546"/>
            <a:chOff x="2928926" y="5143512"/>
            <a:chExt cx="2928958" cy="1071546"/>
          </a:xfrm>
        </p:grpSpPr>
        <p:sp>
          <p:nvSpPr>
            <p:cNvPr id="10" name="Seta para a direita 9"/>
            <p:cNvSpPr/>
            <p:nvPr/>
          </p:nvSpPr>
          <p:spPr>
            <a:xfrm rot="10800000">
              <a:off x="2928926" y="5143512"/>
              <a:ext cx="2928958" cy="1071546"/>
            </a:xfrm>
            <a:prstGeom prst="rightArrow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400"/>
            </a:p>
          </p:txBody>
        </p:sp>
        <p:sp>
          <p:nvSpPr>
            <p:cNvPr id="11" name="CaixaDeTexto 10"/>
            <p:cNvSpPr txBox="1"/>
            <p:nvPr/>
          </p:nvSpPr>
          <p:spPr>
            <a:xfrm>
              <a:off x="3702774" y="5488560"/>
              <a:ext cx="17264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b="1" dirty="0" smtClean="0">
                  <a:solidFill>
                    <a:schemeClr val="bg1"/>
                  </a:solidFill>
                </a:rPr>
                <a:t>Sangue oxigénio</a:t>
              </a:r>
              <a:endParaRPr lang="pt-PT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upo 11"/>
          <p:cNvGrpSpPr/>
          <p:nvPr/>
        </p:nvGrpSpPr>
        <p:grpSpPr>
          <a:xfrm>
            <a:off x="2987824" y="4005064"/>
            <a:ext cx="2870060" cy="1138448"/>
            <a:chOff x="2987824" y="4005064"/>
            <a:chExt cx="2870060" cy="1138448"/>
          </a:xfrm>
        </p:grpSpPr>
        <p:sp>
          <p:nvSpPr>
            <p:cNvPr id="8" name="Seta para a direita 7"/>
            <p:cNvSpPr/>
            <p:nvPr/>
          </p:nvSpPr>
          <p:spPr>
            <a:xfrm>
              <a:off x="2987824" y="4005064"/>
              <a:ext cx="2870060" cy="1138448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400"/>
            </a:p>
          </p:txBody>
        </p:sp>
        <p:sp>
          <p:nvSpPr>
            <p:cNvPr id="9" name="CaixaDeTexto 8"/>
            <p:cNvSpPr txBox="1"/>
            <p:nvPr/>
          </p:nvSpPr>
          <p:spPr>
            <a:xfrm>
              <a:off x="3143240" y="4357694"/>
              <a:ext cx="22860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b="1" dirty="0" smtClean="0">
                  <a:solidFill>
                    <a:schemeClr val="bg1"/>
                  </a:solidFill>
                </a:rPr>
                <a:t>Sangue dióxido carbono</a:t>
              </a:r>
              <a:endParaRPr lang="pt-PT" sz="16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643174" y="642918"/>
            <a:ext cx="45005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Grande circulação</a:t>
            </a:r>
            <a:endParaRPr lang="pt-PT" sz="40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465834" y="1251410"/>
            <a:ext cx="817813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A </a:t>
            </a:r>
            <a:r>
              <a:rPr lang="pt-PT" sz="2200" dirty="0" smtClean="0">
                <a:solidFill>
                  <a:srgbClr val="FF0000"/>
                </a:solidFill>
              </a:rPr>
              <a:t>grande circulação </a:t>
            </a:r>
            <a:r>
              <a:rPr lang="pt-PT" sz="2200" dirty="0" smtClean="0"/>
              <a:t>é a </a:t>
            </a:r>
            <a:r>
              <a:rPr lang="pt-PT" sz="2200" dirty="0" smtClean="0">
                <a:solidFill>
                  <a:srgbClr val="FF0000"/>
                </a:solidFill>
              </a:rPr>
              <a:t>circulação sistémica</a:t>
            </a:r>
            <a:r>
              <a:rPr lang="pt-PT" sz="2200" dirty="0" smtClean="0"/>
              <a:t>, na qual o sangue que veio dos pulmões rico em oxigénio sai do coração, através das </a:t>
            </a:r>
            <a:r>
              <a:rPr lang="pt-PT" sz="2200" dirty="0" smtClean="0">
                <a:solidFill>
                  <a:srgbClr val="FF0000"/>
                </a:solidFill>
              </a:rPr>
              <a:t>artérias</a:t>
            </a:r>
            <a:r>
              <a:rPr lang="pt-PT" sz="2200" dirty="0" smtClean="0"/>
              <a:t>, para todo o corpo, deixando os </a:t>
            </a:r>
            <a:r>
              <a:rPr lang="pt-PT" sz="2200" dirty="0" smtClean="0">
                <a:solidFill>
                  <a:srgbClr val="FF0000"/>
                </a:solidFill>
              </a:rPr>
              <a:t>nutrientes</a:t>
            </a:r>
            <a:r>
              <a:rPr lang="pt-PT" sz="2200" dirty="0" smtClean="0"/>
              <a:t> e o </a:t>
            </a:r>
            <a:r>
              <a:rPr lang="pt-PT" sz="2200" dirty="0" smtClean="0">
                <a:solidFill>
                  <a:srgbClr val="FF0000"/>
                </a:solidFill>
              </a:rPr>
              <a:t>oxigénio</a:t>
            </a:r>
            <a:r>
              <a:rPr lang="pt-PT" sz="2200" dirty="0" smtClean="0"/>
              <a:t> e recebendo as </a:t>
            </a:r>
            <a:r>
              <a:rPr lang="pt-PT" sz="2200" dirty="0" smtClean="0">
                <a:solidFill>
                  <a:srgbClr val="FF0000"/>
                </a:solidFill>
              </a:rPr>
              <a:t>impurezas</a:t>
            </a:r>
            <a:r>
              <a:rPr lang="pt-PT" sz="2200" dirty="0" smtClean="0"/>
              <a:t>.</a:t>
            </a:r>
          </a:p>
          <a:p>
            <a:r>
              <a:rPr lang="pt-PT" sz="2200" dirty="0" smtClean="0"/>
              <a:t>No regresso ao coração, o sangue circula nas </a:t>
            </a:r>
            <a:r>
              <a:rPr lang="pt-PT" sz="2200" dirty="0" smtClean="0">
                <a:solidFill>
                  <a:srgbClr val="FF0000"/>
                </a:solidFill>
              </a:rPr>
              <a:t>veias</a:t>
            </a:r>
            <a:r>
              <a:rPr lang="pt-PT" sz="2200" dirty="0" smtClean="0"/>
              <a:t> e passa pelos </a:t>
            </a:r>
            <a:r>
              <a:rPr lang="pt-PT" sz="2200" dirty="0" smtClean="0">
                <a:solidFill>
                  <a:srgbClr val="FF0000"/>
                </a:solidFill>
              </a:rPr>
              <a:t>rins</a:t>
            </a:r>
            <a:r>
              <a:rPr lang="pt-PT" sz="2200" dirty="0" smtClean="0"/>
              <a:t>, para que as </a:t>
            </a:r>
            <a:r>
              <a:rPr lang="pt-PT" sz="2200" dirty="0" smtClean="0">
                <a:solidFill>
                  <a:srgbClr val="FF0000"/>
                </a:solidFill>
              </a:rPr>
              <a:t>impurezas</a:t>
            </a:r>
            <a:r>
              <a:rPr lang="pt-PT" sz="2200" dirty="0" smtClean="0"/>
              <a:t> sejam </a:t>
            </a:r>
            <a:r>
              <a:rPr lang="pt-PT" sz="2200" dirty="0" smtClean="0">
                <a:solidFill>
                  <a:srgbClr val="FF0000"/>
                </a:solidFill>
              </a:rPr>
              <a:t>filtradas</a:t>
            </a:r>
            <a:r>
              <a:rPr lang="pt-PT" sz="2200" dirty="0" smtClean="0"/>
              <a:t>.</a:t>
            </a:r>
          </a:p>
          <a:p>
            <a:r>
              <a:rPr lang="pt-PT" sz="2200" dirty="0" smtClean="0"/>
              <a:t>Já no coração, o sangue volta, de novo, a repetir o seu circuito.</a:t>
            </a:r>
          </a:p>
        </p:txBody>
      </p:sp>
      <p:grpSp>
        <p:nvGrpSpPr>
          <p:cNvPr id="20" name="Grupo 19"/>
          <p:cNvGrpSpPr/>
          <p:nvPr/>
        </p:nvGrpSpPr>
        <p:grpSpPr>
          <a:xfrm>
            <a:off x="3929058" y="4000504"/>
            <a:ext cx="3071834" cy="924134"/>
            <a:chOff x="2987824" y="4005064"/>
            <a:chExt cx="2870060" cy="1138448"/>
          </a:xfrm>
        </p:grpSpPr>
        <p:sp>
          <p:nvSpPr>
            <p:cNvPr id="21" name="Seta para a direita 20"/>
            <p:cNvSpPr/>
            <p:nvPr/>
          </p:nvSpPr>
          <p:spPr>
            <a:xfrm>
              <a:off x="2987824" y="4005064"/>
              <a:ext cx="2870060" cy="1138448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400"/>
            </a:p>
          </p:txBody>
        </p:sp>
        <p:sp>
          <p:nvSpPr>
            <p:cNvPr id="22" name="CaixaDeTexto 21"/>
            <p:cNvSpPr txBox="1"/>
            <p:nvPr/>
          </p:nvSpPr>
          <p:spPr>
            <a:xfrm>
              <a:off x="3000364" y="4357084"/>
              <a:ext cx="26432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b="1" dirty="0" smtClean="0">
                  <a:solidFill>
                    <a:schemeClr val="bg1"/>
                  </a:solidFill>
                </a:rPr>
                <a:t>Sangue Nutrientes Oxigénio</a:t>
              </a:r>
              <a:endParaRPr lang="pt-PT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upo 22"/>
          <p:cNvGrpSpPr/>
          <p:nvPr/>
        </p:nvGrpSpPr>
        <p:grpSpPr>
          <a:xfrm>
            <a:off x="2143108" y="5214950"/>
            <a:ext cx="4572032" cy="928670"/>
            <a:chOff x="2928926" y="5143512"/>
            <a:chExt cx="2928958" cy="1071546"/>
          </a:xfrm>
        </p:grpSpPr>
        <p:sp>
          <p:nvSpPr>
            <p:cNvPr id="24" name="Seta para a direita 23"/>
            <p:cNvSpPr/>
            <p:nvPr/>
          </p:nvSpPr>
          <p:spPr>
            <a:xfrm rot="10800000">
              <a:off x="2928926" y="5143512"/>
              <a:ext cx="2928958" cy="1071546"/>
            </a:xfrm>
            <a:prstGeom prst="rightArrow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400"/>
            </a:p>
          </p:txBody>
        </p:sp>
        <p:sp>
          <p:nvSpPr>
            <p:cNvPr id="25" name="CaixaDeTexto 24"/>
            <p:cNvSpPr txBox="1"/>
            <p:nvPr/>
          </p:nvSpPr>
          <p:spPr>
            <a:xfrm>
              <a:off x="3702774" y="5488560"/>
              <a:ext cx="17264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b="1" dirty="0" smtClean="0">
                  <a:solidFill>
                    <a:schemeClr val="bg1"/>
                  </a:solidFill>
                </a:rPr>
                <a:t>Sangue Impurezas</a:t>
              </a:r>
              <a:endParaRPr lang="pt-PT" sz="1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7" name="Imagem 26" descr="20113023_PPTEM_F05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488" y="3643314"/>
            <a:ext cx="919372" cy="1357298"/>
          </a:xfrm>
          <a:prstGeom prst="rect">
            <a:avLst/>
          </a:prstGeom>
        </p:spPr>
      </p:pic>
      <p:pic>
        <p:nvPicPr>
          <p:cNvPr id="29" name="Imagem 28" descr="20113023_PPTEM_F06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472" y="5000636"/>
            <a:ext cx="1017974" cy="1357298"/>
          </a:xfrm>
          <a:prstGeom prst="rect">
            <a:avLst/>
          </a:prstGeom>
        </p:spPr>
      </p:pic>
      <p:pic>
        <p:nvPicPr>
          <p:cNvPr id="30" name="Imagem 29" descr="20113023_PPTEM_F06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00892" y="3857628"/>
            <a:ext cx="1052438" cy="2293116"/>
          </a:xfrm>
          <a:prstGeom prst="rect">
            <a:avLst/>
          </a:prstGeom>
        </p:spPr>
      </p:pic>
      <p:grpSp>
        <p:nvGrpSpPr>
          <p:cNvPr id="26" name="Grupo 25"/>
          <p:cNvGrpSpPr/>
          <p:nvPr/>
        </p:nvGrpSpPr>
        <p:grpSpPr>
          <a:xfrm rot="3292480">
            <a:off x="1722794" y="3891511"/>
            <a:ext cx="785818" cy="1511598"/>
            <a:chOff x="642910" y="4714884"/>
            <a:chExt cx="785818" cy="1511598"/>
          </a:xfrm>
        </p:grpSpPr>
        <p:sp>
          <p:nvSpPr>
            <p:cNvPr id="18" name="Seta para a direita 17"/>
            <p:cNvSpPr/>
            <p:nvPr/>
          </p:nvSpPr>
          <p:spPr>
            <a:xfrm rot="16200000">
              <a:off x="318875" y="5038919"/>
              <a:ext cx="1433888" cy="785818"/>
            </a:xfrm>
            <a:prstGeom prst="rightArrow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400"/>
            </a:p>
          </p:txBody>
        </p:sp>
        <p:sp>
          <p:nvSpPr>
            <p:cNvPr id="19" name="CaixaDeTexto 18"/>
            <p:cNvSpPr txBox="1"/>
            <p:nvPr/>
          </p:nvSpPr>
          <p:spPr>
            <a:xfrm rot="16200000">
              <a:off x="304162" y="5244792"/>
              <a:ext cx="14401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b="1" dirty="0" smtClean="0">
                  <a:solidFill>
                    <a:schemeClr val="bg1"/>
                  </a:solidFill>
                </a:rPr>
                <a:t>Sangue </a:t>
              </a:r>
            </a:p>
            <a:p>
              <a:pPr algn="ctr"/>
              <a:r>
                <a:rPr lang="pt-PT" sz="1400" b="1" dirty="0" smtClean="0">
                  <a:solidFill>
                    <a:schemeClr val="bg1"/>
                  </a:solidFill>
                </a:rPr>
                <a:t>purificado</a:t>
              </a:r>
              <a:endParaRPr lang="pt-PT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42910" y="1285860"/>
            <a:ext cx="78581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1.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Legenda a figura com os nomes dos órgãos que fazem parte do sistema circulatório.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642910" y="5429264"/>
            <a:ext cx="792961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2.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Descreve os percursos do sangue na pequena e na grande circulações.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555776" y="2214554"/>
            <a:ext cx="3456384" cy="3240000"/>
            <a:chOff x="2555776" y="2214554"/>
            <a:chExt cx="3456384" cy="3240000"/>
          </a:xfrm>
        </p:grpSpPr>
        <p:pic>
          <p:nvPicPr>
            <p:cNvPr id="8" name="Imagem 7" descr="20113023_PPTEM_F062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86106" y="2214554"/>
              <a:ext cx="2061105" cy="3240000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5652120" y="3882534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1</a:t>
              </a:r>
              <a:endParaRPr lang="pt-PT" sz="1600" dirty="0"/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4427984" y="4077072"/>
              <a:ext cx="1260140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4391980" y="4437112"/>
              <a:ext cx="1260140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3023828" y="3717032"/>
              <a:ext cx="1260140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843808" y="4437112"/>
              <a:ext cx="1260140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5652120" y="4242574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2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771800" y="3543980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3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555776" y="4242574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500298" y="642918"/>
            <a:ext cx="44291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Função excretora</a:t>
            </a:r>
            <a:endParaRPr lang="pt-PT" sz="40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609280" y="1403323"/>
            <a:ext cx="79632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A </a:t>
            </a:r>
            <a:r>
              <a:rPr lang="pt-PT" sz="2800" dirty="0" smtClean="0">
                <a:solidFill>
                  <a:srgbClr val="FF0000"/>
                </a:solidFill>
              </a:rPr>
              <a:t>função excretora </a:t>
            </a:r>
            <a:r>
              <a:rPr lang="pt-PT" sz="2800" dirty="0" smtClean="0"/>
              <a:t>é responsável pela </a:t>
            </a:r>
            <a:r>
              <a:rPr lang="pt-PT" sz="2800" dirty="0" smtClean="0">
                <a:solidFill>
                  <a:srgbClr val="FF0000"/>
                </a:solidFill>
              </a:rPr>
              <a:t>eliminação das impurezas</a:t>
            </a:r>
            <a:r>
              <a:rPr lang="pt-PT" sz="2800" dirty="0" smtClean="0"/>
              <a:t> que o corpo acumula durante a circulação.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683262" y="2649676"/>
            <a:ext cx="3960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Sistema urinário</a:t>
            </a:r>
            <a:endParaRPr lang="pt-PT" sz="4000" b="1" dirty="0"/>
          </a:p>
        </p:txBody>
      </p:sp>
      <p:sp>
        <p:nvSpPr>
          <p:cNvPr id="9" name="CaixaDeTexto 8"/>
          <p:cNvSpPr txBox="1"/>
          <p:nvPr/>
        </p:nvSpPr>
        <p:spPr>
          <a:xfrm>
            <a:off x="751586" y="3429001"/>
            <a:ext cx="782094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dirty="0" smtClean="0"/>
              <a:t>O </a:t>
            </a:r>
            <a:r>
              <a:rPr lang="pt-PT" sz="2600" dirty="0" smtClean="0">
                <a:solidFill>
                  <a:srgbClr val="FF0000"/>
                </a:solidFill>
              </a:rPr>
              <a:t>sistema urinário </a:t>
            </a:r>
            <a:r>
              <a:rPr lang="pt-PT" sz="2600" dirty="0" smtClean="0"/>
              <a:t>é o conjunto de órgãos responsáveis por </a:t>
            </a:r>
            <a:r>
              <a:rPr lang="pt-PT" sz="2600" dirty="0" smtClean="0">
                <a:solidFill>
                  <a:srgbClr val="FF0000"/>
                </a:solidFill>
              </a:rPr>
              <a:t>filtrar o sangue</a:t>
            </a:r>
            <a:r>
              <a:rPr lang="pt-PT" sz="2600" dirty="0" smtClean="0"/>
              <a:t>, removendo as impurezas e produzindo a </a:t>
            </a:r>
            <a:r>
              <a:rPr lang="pt-PT" sz="2600" dirty="0" smtClean="0">
                <a:solidFill>
                  <a:srgbClr val="FF0000"/>
                </a:solidFill>
              </a:rPr>
              <a:t>urina</a:t>
            </a:r>
            <a:r>
              <a:rPr lang="pt-PT" sz="2600" dirty="0" smtClean="0"/>
              <a:t>: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600" dirty="0" smtClean="0"/>
              <a:t> Rins (dois, um de cada lado)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600" dirty="0" smtClean="0"/>
              <a:t> </a:t>
            </a:r>
            <a:r>
              <a:rPr lang="pt-PT" sz="2600" dirty="0" err="1" smtClean="0"/>
              <a:t>Ureteres</a:t>
            </a:r>
            <a:endParaRPr lang="pt-PT" sz="2600" dirty="0" smtClean="0"/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600" dirty="0" smtClean="0"/>
              <a:t> Bexiga</a:t>
            </a:r>
          </a:p>
          <a:p>
            <a:pPr marL="7200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600" dirty="0" smtClean="0"/>
              <a:t> Uretra </a:t>
            </a:r>
          </a:p>
        </p:txBody>
      </p:sp>
      <p:pic>
        <p:nvPicPr>
          <p:cNvPr id="7" name="Imagem 6" descr="20113015_RPD_ID0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140" y="4774151"/>
            <a:ext cx="1940377" cy="179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537842" y="984010"/>
            <a:ext cx="817756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O sangue passa pelos </a:t>
            </a:r>
            <a:r>
              <a:rPr lang="pt-PT" sz="3200" dirty="0" smtClean="0">
                <a:solidFill>
                  <a:srgbClr val="FF0000"/>
                </a:solidFill>
              </a:rPr>
              <a:t>rins</a:t>
            </a:r>
            <a:r>
              <a:rPr lang="pt-PT" sz="3200" dirty="0" smtClean="0"/>
              <a:t>, que funcionam como filtros, onde ficam depositadas as impurezas.</a:t>
            </a:r>
          </a:p>
          <a:p>
            <a:r>
              <a:rPr lang="pt-PT" sz="3200" dirty="0" smtClean="0"/>
              <a:t>Estas impurezas formam um líquido chamado </a:t>
            </a:r>
            <a:r>
              <a:rPr lang="pt-PT" sz="3200" dirty="0" smtClean="0">
                <a:solidFill>
                  <a:srgbClr val="FF0000"/>
                </a:solidFill>
              </a:rPr>
              <a:t>urina</a:t>
            </a:r>
            <a:r>
              <a:rPr lang="pt-PT" sz="3200" dirty="0" smtClean="0"/>
              <a:t>.</a:t>
            </a:r>
          </a:p>
          <a:p>
            <a:endParaRPr lang="pt-PT" sz="3200" dirty="0" smtClean="0"/>
          </a:p>
          <a:p>
            <a:r>
              <a:rPr lang="pt-PT" sz="3200" dirty="0" smtClean="0"/>
              <a:t>A urina passa pelos </a:t>
            </a:r>
            <a:r>
              <a:rPr lang="pt-PT" sz="3200" dirty="0" err="1" smtClean="0">
                <a:solidFill>
                  <a:srgbClr val="FF0000"/>
                </a:solidFill>
              </a:rPr>
              <a:t>ureteres</a:t>
            </a:r>
            <a:r>
              <a:rPr lang="pt-PT" sz="3200" dirty="0" smtClean="0"/>
              <a:t>, que são os órgãos que ligam os rins à </a:t>
            </a:r>
            <a:r>
              <a:rPr lang="pt-PT" sz="3200" dirty="0" smtClean="0">
                <a:solidFill>
                  <a:srgbClr val="FF0000"/>
                </a:solidFill>
              </a:rPr>
              <a:t>bexiga</a:t>
            </a:r>
            <a:r>
              <a:rPr lang="pt-PT" sz="3200" dirty="0" smtClean="0"/>
              <a:t>.</a:t>
            </a:r>
          </a:p>
          <a:p>
            <a:endParaRPr lang="pt-PT" sz="3200" dirty="0" smtClean="0"/>
          </a:p>
          <a:p>
            <a:r>
              <a:rPr lang="pt-PT" sz="3200" dirty="0" smtClean="0"/>
              <a:t>A </a:t>
            </a:r>
            <a:r>
              <a:rPr lang="pt-PT" sz="3200" dirty="0" smtClean="0">
                <a:solidFill>
                  <a:srgbClr val="FF0000"/>
                </a:solidFill>
              </a:rPr>
              <a:t>bexiga</a:t>
            </a:r>
            <a:r>
              <a:rPr lang="pt-PT" sz="3200" dirty="0" smtClean="0"/>
              <a:t> armazena a urina e, quando está cheia, expulsa-a para o exterior através da </a:t>
            </a:r>
            <a:r>
              <a:rPr lang="pt-PT" sz="3200" dirty="0" smtClean="0">
                <a:solidFill>
                  <a:srgbClr val="FF0000"/>
                </a:solidFill>
              </a:rPr>
              <a:t>uretra</a:t>
            </a:r>
            <a:r>
              <a:rPr lang="pt-PT" sz="32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3786182" y="714356"/>
            <a:ext cx="1571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A pele</a:t>
            </a:r>
            <a:endParaRPr lang="pt-PT" sz="4000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3071802" y="3429000"/>
            <a:ext cx="2745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Os pulmões</a:t>
            </a:r>
            <a:endParaRPr lang="pt-PT" sz="40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785786" y="1500174"/>
            <a:ext cx="77489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A </a:t>
            </a:r>
            <a:r>
              <a:rPr lang="pt-PT" sz="2800" dirty="0" smtClean="0">
                <a:solidFill>
                  <a:srgbClr val="FF0000"/>
                </a:solidFill>
              </a:rPr>
              <a:t>pele </a:t>
            </a:r>
            <a:r>
              <a:rPr lang="pt-PT" sz="2800" dirty="0" smtClean="0"/>
              <a:t>também tem uma </a:t>
            </a:r>
            <a:r>
              <a:rPr lang="pt-PT" sz="2800" dirty="0" smtClean="0">
                <a:solidFill>
                  <a:srgbClr val="FF0000"/>
                </a:solidFill>
              </a:rPr>
              <a:t>função excretora</a:t>
            </a:r>
            <a:r>
              <a:rPr lang="pt-PT" sz="2800" dirty="0" smtClean="0"/>
              <a:t>. Ela elimina algumas das impurezas do corpo através da transpiração.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680148" y="4258583"/>
            <a:ext cx="774893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Os </a:t>
            </a:r>
            <a:r>
              <a:rPr lang="pt-PT" sz="2800" dirty="0" smtClean="0">
                <a:solidFill>
                  <a:srgbClr val="FF0000"/>
                </a:solidFill>
              </a:rPr>
              <a:t>pulmões </a:t>
            </a:r>
            <a:r>
              <a:rPr lang="pt-PT" sz="2800" dirty="0" smtClean="0"/>
              <a:t>também têm uma </a:t>
            </a:r>
            <a:r>
              <a:rPr lang="pt-PT" sz="2800" dirty="0" smtClean="0">
                <a:solidFill>
                  <a:srgbClr val="FF0000"/>
                </a:solidFill>
              </a:rPr>
              <a:t>função excretora</a:t>
            </a:r>
            <a:r>
              <a:rPr lang="pt-PT" sz="2800" dirty="0" smtClean="0"/>
              <a:t>. Através da </a:t>
            </a:r>
            <a:r>
              <a:rPr lang="pt-PT" sz="2800" dirty="0" smtClean="0">
                <a:solidFill>
                  <a:srgbClr val="FF0000"/>
                </a:solidFill>
              </a:rPr>
              <a:t>expiração</a:t>
            </a:r>
            <a:r>
              <a:rPr lang="pt-PT" sz="2800" dirty="0" smtClean="0"/>
              <a:t>, os pulmões libertam a água na forma de vapor e alguns gases transportados pelo sangue.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7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42910" y="1285860"/>
            <a:ext cx="78581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1.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200" dirty="0" smtClean="0"/>
              <a:t>Legenda a figura com os nomes dos órgãos que fazem parte do sistema urinário.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642910" y="5214950"/>
            <a:ext cx="792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2.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200" dirty="0" smtClean="0"/>
              <a:t>Descreve o funcionamento do sistema urinário.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42910" y="5786454"/>
            <a:ext cx="792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3.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200" dirty="0" smtClean="0"/>
              <a:t>Explica como funciona a excreção através da pele e dos pulmões.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3500430" y="1928802"/>
            <a:ext cx="2799762" cy="3240000"/>
            <a:chOff x="3500430" y="1928802"/>
            <a:chExt cx="2799762" cy="3240000"/>
          </a:xfrm>
        </p:grpSpPr>
        <p:pic>
          <p:nvPicPr>
            <p:cNvPr id="10" name="Imagem 9" descr="20113023_PPTEM_F063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00430" y="1928802"/>
              <a:ext cx="2053069" cy="3240000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5940152" y="2852936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1</a:t>
              </a:r>
              <a:endParaRPr lang="pt-PT" sz="16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940152" y="3379525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2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940152" y="4149080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3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012160" y="4674622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4</a:t>
              </a: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4932040" y="3022213"/>
              <a:ext cx="1080120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endCxn id="11" idx="1"/>
            </p:cNvCxnSpPr>
            <p:nvPr/>
          </p:nvCxnSpPr>
          <p:spPr>
            <a:xfrm flipV="1">
              <a:off x="4749857" y="3548802"/>
              <a:ext cx="1190295" cy="17527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endCxn id="13" idx="1"/>
            </p:cNvCxnSpPr>
            <p:nvPr/>
          </p:nvCxnSpPr>
          <p:spPr>
            <a:xfrm flipV="1">
              <a:off x="4607719" y="4318357"/>
              <a:ext cx="1332433" cy="169277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544380" y="4869160"/>
              <a:ext cx="1539788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500298" y="720850"/>
            <a:ext cx="44291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Função reprodutora</a:t>
            </a:r>
            <a:endParaRPr lang="pt-PT" sz="40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857224" y="1683143"/>
            <a:ext cx="764386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A </a:t>
            </a:r>
            <a:r>
              <a:rPr lang="pt-PT" sz="3200" dirty="0" smtClean="0">
                <a:solidFill>
                  <a:srgbClr val="FF0000"/>
                </a:solidFill>
              </a:rPr>
              <a:t>função reprodutora </a:t>
            </a:r>
            <a:r>
              <a:rPr lang="pt-PT" sz="3200" dirty="0" smtClean="0"/>
              <a:t>ou</a:t>
            </a:r>
            <a:r>
              <a:rPr lang="pt-PT" sz="3200" dirty="0" smtClean="0">
                <a:solidFill>
                  <a:srgbClr val="FF0000"/>
                </a:solidFill>
              </a:rPr>
              <a:t> reprodução </a:t>
            </a:r>
            <a:r>
              <a:rPr lang="pt-PT" sz="3200" dirty="0" smtClean="0"/>
              <a:t>é a responsável pela formação de um novo ser a partir de outro da mesma espécie.</a:t>
            </a:r>
          </a:p>
          <a:p>
            <a:endParaRPr lang="pt-PT" sz="3200" dirty="0" smtClean="0"/>
          </a:p>
          <a:p>
            <a:endParaRPr lang="pt-PT" sz="3200" dirty="0" smtClean="0"/>
          </a:p>
          <a:p>
            <a:r>
              <a:rPr lang="pt-PT" sz="3200" dirty="0" smtClean="0"/>
              <a:t>A </a:t>
            </a:r>
            <a:r>
              <a:rPr lang="pt-PT" sz="3200" dirty="0" smtClean="0">
                <a:solidFill>
                  <a:srgbClr val="FF0000"/>
                </a:solidFill>
              </a:rPr>
              <a:t>reprodução</a:t>
            </a:r>
            <a:r>
              <a:rPr lang="pt-PT" sz="3200" dirty="0" smtClean="0"/>
              <a:t> consiste no acasalamento de um macho com uma fêmea, cada um com órgãos reprodutores diferentes.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500298" y="714356"/>
            <a:ext cx="45005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Sistema reprodutor</a:t>
            </a:r>
            <a:endParaRPr lang="pt-PT" sz="40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824164" y="1708840"/>
            <a:ext cx="76769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O </a:t>
            </a:r>
            <a:r>
              <a:rPr lang="pt-PT" sz="3200" dirty="0" smtClean="0">
                <a:solidFill>
                  <a:srgbClr val="FF0000"/>
                </a:solidFill>
              </a:rPr>
              <a:t>sistema reprodutor </a:t>
            </a:r>
            <a:r>
              <a:rPr lang="pt-PT" sz="3200" dirty="0" smtClean="0"/>
              <a:t>é o conjunto de órgãos responsáveis pela função reprodutora: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866656" y="3128563"/>
            <a:ext cx="349289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solidFill>
                  <a:srgbClr val="FF0000"/>
                </a:solidFill>
              </a:rPr>
              <a:t>Órgãos reprodutores </a:t>
            </a:r>
          </a:p>
          <a:p>
            <a:r>
              <a:rPr lang="pt-PT" sz="2800" dirty="0" smtClean="0">
                <a:solidFill>
                  <a:srgbClr val="FF0000"/>
                </a:solidFill>
              </a:rPr>
              <a:t>femininos</a:t>
            </a:r>
            <a:r>
              <a:rPr lang="pt-PT" sz="2800" dirty="0" smtClean="0"/>
              <a:t>: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Vagina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Útero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Trompas de Falópio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Ovários (onde estão os óvulos)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4929190" y="3128563"/>
            <a:ext cx="349289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solidFill>
                  <a:srgbClr val="FF0000"/>
                </a:solidFill>
              </a:rPr>
              <a:t>Órgãos reprodutores </a:t>
            </a:r>
          </a:p>
          <a:p>
            <a:r>
              <a:rPr lang="pt-PT" sz="2800" dirty="0" smtClean="0">
                <a:solidFill>
                  <a:srgbClr val="FF0000"/>
                </a:solidFill>
              </a:rPr>
              <a:t>masculinos</a:t>
            </a:r>
            <a:r>
              <a:rPr lang="pt-PT" sz="2800" dirty="0" smtClean="0"/>
              <a:t>: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Pénis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Uretra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Testículos (onde estão os espermatozoides)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65264" y="1000108"/>
            <a:ext cx="81066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Para se formar um </a:t>
            </a:r>
            <a:r>
              <a:rPr lang="pt-PT" sz="2800" dirty="0" smtClean="0">
                <a:solidFill>
                  <a:srgbClr val="FF0000"/>
                </a:solidFill>
              </a:rPr>
              <a:t>novo ser</a:t>
            </a:r>
            <a:r>
              <a:rPr lang="pt-PT" sz="2800" dirty="0" smtClean="0"/>
              <a:t>, é necessário que uma </a:t>
            </a:r>
            <a:r>
              <a:rPr lang="pt-PT" sz="2800" dirty="0" smtClean="0">
                <a:solidFill>
                  <a:srgbClr val="FF0000"/>
                </a:solidFill>
              </a:rPr>
              <a:t>célula masculina </a:t>
            </a:r>
            <a:r>
              <a:rPr lang="pt-PT" sz="2800" dirty="0" smtClean="0"/>
              <a:t>(espermatozoide) fecunde uma </a:t>
            </a:r>
            <a:r>
              <a:rPr lang="pt-PT" sz="2800" dirty="0" smtClean="0">
                <a:solidFill>
                  <a:srgbClr val="FF0000"/>
                </a:solidFill>
              </a:rPr>
              <a:t>célula feminina </a:t>
            </a:r>
            <a:r>
              <a:rPr lang="pt-PT" sz="2800" dirty="0" smtClean="0"/>
              <a:t>(óvulo).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537272" y="2728300"/>
            <a:ext cx="81066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A </a:t>
            </a:r>
            <a:r>
              <a:rPr lang="pt-PT" sz="2800" dirty="0" smtClean="0">
                <a:solidFill>
                  <a:srgbClr val="FF0000"/>
                </a:solidFill>
              </a:rPr>
              <a:t>fecundação</a:t>
            </a:r>
            <a:r>
              <a:rPr lang="pt-PT" sz="2800" dirty="0" smtClean="0"/>
              <a:t> dá-se quando o espermatozoide se junta com o óvulo, formando o ovo, que é a célula que se vai transformar para dar origem a uma nova vida.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537267" y="4479605"/>
            <a:ext cx="81066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O </a:t>
            </a:r>
            <a:r>
              <a:rPr lang="pt-PT" sz="2800" dirty="0" smtClean="0">
                <a:solidFill>
                  <a:srgbClr val="FF0000"/>
                </a:solidFill>
              </a:rPr>
              <a:t>ovo</a:t>
            </a:r>
            <a:r>
              <a:rPr lang="pt-PT" sz="2800" dirty="0" smtClean="0"/>
              <a:t> instala-se no útero e vai crescendo à medida que o bebé também cresce.</a:t>
            </a:r>
          </a:p>
          <a:p>
            <a:r>
              <a:rPr lang="pt-PT" sz="2800" dirty="0" smtClean="0"/>
              <a:t>A </a:t>
            </a:r>
            <a:r>
              <a:rPr lang="pt-PT" sz="2800" dirty="0" smtClean="0">
                <a:solidFill>
                  <a:srgbClr val="FF0000"/>
                </a:solidFill>
              </a:rPr>
              <a:t>gravidez</a:t>
            </a:r>
            <a:r>
              <a:rPr lang="pt-PT" sz="2800" dirty="0" smtClean="0"/>
              <a:t>, normalmente, dura 40 semanas, desde a fecundação até ao nascimento.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42910" y="1285860"/>
            <a:ext cx="78581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1.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Legenda a figura com os nomes dos órgãos que fazem parte do sistema reprodutor feminino e masculino.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642910" y="5643578"/>
            <a:ext cx="792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2.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Descreve o funcionamento do sistema reprodutor.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1357290" y="2214554"/>
            <a:ext cx="6500826" cy="3104872"/>
            <a:chOff x="1357290" y="2214554"/>
            <a:chExt cx="6500826" cy="3104872"/>
          </a:xfrm>
        </p:grpSpPr>
        <p:pic>
          <p:nvPicPr>
            <p:cNvPr id="9" name="Imagem 8" descr="20113023_PPTEM_F064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57290" y="2214554"/>
              <a:ext cx="6500826" cy="3104872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3347864" y="2564904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1</a:t>
              </a:r>
              <a:endParaRPr lang="pt-PT" sz="1600" dirty="0"/>
            </a:p>
          </p:txBody>
        </p:sp>
        <p:cxnSp>
          <p:nvCxnSpPr>
            <p:cNvPr id="5" name="Straight Connector 4"/>
            <p:cNvCxnSpPr/>
            <p:nvPr/>
          </p:nvCxnSpPr>
          <p:spPr>
            <a:xfrm flipH="1">
              <a:off x="3131840" y="2903458"/>
              <a:ext cx="370300" cy="619036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2" idx="2"/>
            </p:cNvCxnSpPr>
            <p:nvPr/>
          </p:nvCxnSpPr>
          <p:spPr>
            <a:xfrm>
              <a:off x="3502140" y="2903458"/>
              <a:ext cx="349780" cy="619036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3057470" y="3645024"/>
              <a:ext cx="298292" cy="669558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3466136" y="4149080"/>
              <a:ext cx="385784" cy="165502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851920" y="3684239"/>
              <a:ext cx="385784" cy="165502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2843808" y="3684239"/>
              <a:ext cx="239132" cy="165502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205876" y="3684239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2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535256" y="3690023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823288" y="4237615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3</a:t>
              </a:r>
              <a:endParaRPr lang="pt-PT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831400" y="4149080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4</a:t>
              </a:r>
              <a:endParaRPr lang="pt-PT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359792" y="3115707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5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6588224" y="3284984"/>
              <a:ext cx="792088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444208" y="3645024"/>
              <a:ext cx="792088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6669574" y="3979803"/>
              <a:ext cx="792088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6496319" y="4237615"/>
              <a:ext cx="792088" cy="0"/>
            </a:xfrm>
            <a:prstGeom prst="line">
              <a:avLst/>
            </a:prstGeom>
            <a:ln w="158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7236296" y="3450486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6</a:t>
              </a:r>
              <a:endParaRPr lang="pt-PT" sz="16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431800" y="3789040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7</a:t>
              </a:r>
              <a:endParaRPr lang="pt-PT" sz="16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307386" y="4073481"/>
              <a:ext cx="308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8</a:t>
              </a:r>
              <a:endParaRPr lang="pt-PT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1345</Words>
  <Application>Microsoft Office PowerPoint</Application>
  <PresentationFormat>On-screen Show (4:3)</PresentationFormat>
  <Paragraphs>203</Paragraphs>
  <Slides>26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sandra</dc:creator>
  <cp:lastModifiedBy>SAlmeida</cp:lastModifiedBy>
  <cp:revision>23</cp:revision>
  <dcterms:created xsi:type="dcterms:W3CDTF">2012-02-11T15:27:13Z</dcterms:created>
  <dcterms:modified xsi:type="dcterms:W3CDTF">2012-02-15T16:25:08Z</dcterms:modified>
</cp:coreProperties>
</file>