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1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1079B-23D0-496E-BC3A-FDB79F0BD83C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AF3B7-7E25-4548-AE1C-2F3A9231FAA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68361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75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1869C-D7E4-0546-A995-9B2319D3EE6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5104A-9A91-46EC-B68D-861309D3E6C5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5104A-9A91-46EC-B68D-861309D3E6C5}" type="datetimeFigureOut">
              <a:rPr lang="pt-PT" smtClean="0"/>
              <a:pPr/>
              <a:t>18-02-2012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F37D5-BD09-43FF-A5C7-261BA32CAEA9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.jpeg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emf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1_EM_3an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56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2_EM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2056147"/>
            <a:ext cx="38576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smtClean="0"/>
              <a:t>As plantas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1763311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486180" y="720850"/>
            <a:ext cx="18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Plantas</a:t>
            </a:r>
            <a:endParaRPr lang="pt-PT" sz="40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751586" y="1813877"/>
            <a:ext cx="753519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As </a:t>
            </a:r>
            <a:r>
              <a:rPr lang="pt-PT" sz="3200" dirty="0" smtClean="0">
                <a:solidFill>
                  <a:srgbClr val="FF0000"/>
                </a:solidFill>
              </a:rPr>
              <a:t>plantas </a:t>
            </a:r>
            <a:r>
              <a:rPr lang="pt-PT" sz="3200" dirty="0" smtClean="0"/>
              <a:t>são seres vivos. </a:t>
            </a:r>
          </a:p>
          <a:p>
            <a:endParaRPr lang="pt-PT" sz="3200" dirty="0" smtClean="0"/>
          </a:p>
          <a:p>
            <a:r>
              <a:rPr lang="pt-PT" sz="3200" dirty="0" smtClean="0"/>
              <a:t>As que dão flor designam-se por </a:t>
            </a:r>
            <a:r>
              <a:rPr lang="pt-PT" sz="3200" dirty="0" smtClean="0">
                <a:solidFill>
                  <a:srgbClr val="FF0000"/>
                </a:solidFill>
              </a:rPr>
              <a:t>plantas completas</a:t>
            </a:r>
            <a:r>
              <a:rPr lang="pt-PT" sz="3200" dirty="0" smtClean="0"/>
              <a:t>. </a:t>
            </a:r>
          </a:p>
          <a:p>
            <a:r>
              <a:rPr lang="pt-PT" sz="2800" dirty="0" smtClean="0"/>
              <a:t>Ex.: macieira, roseira, amendoeira.</a:t>
            </a:r>
          </a:p>
          <a:p>
            <a:endParaRPr lang="pt-PT" sz="3200" dirty="0" smtClean="0"/>
          </a:p>
          <a:p>
            <a:r>
              <a:rPr lang="pt-PT" sz="3200" dirty="0" smtClean="0"/>
              <a:t>As que não dão flor designam-se por </a:t>
            </a:r>
            <a:r>
              <a:rPr lang="pt-PT" sz="3200" dirty="0" smtClean="0">
                <a:solidFill>
                  <a:srgbClr val="FF0000"/>
                </a:solidFill>
              </a:rPr>
              <a:t>plantas incompletas</a:t>
            </a:r>
            <a:r>
              <a:rPr lang="pt-PT" sz="3200" dirty="0" smtClean="0"/>
              <a:t>.</a:t>
            </a:r>
          </a:p>
          <a:p>
            <a:r>
              <a:rPr lang="pt-PT" sz="2800" dirty="0" smtClean="0"/>
              <a:t>Ex.: feto, musgo, cedro.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428596" y="1071546"/>
            <a:ext cx="82123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Observa a constituição de uma </a:t>
            </a:r>
            <a:r>
              <a:rPr lang="pt-PT" sz="3200" dirty="0" smtClean="0">
                <a:solidFill>
                  <a:srgbClr val="FF0000"/>
                </a:solidFill>
              </a:rPr>
              <a:t>planta completa</a:t>
            </a:r>
            <a:r>
              <a:rPr lang="pt-PT" sz="3200" dirty="0" smtClean="0"/>
              <a:t>:</a:t>
            </a:r>
          </a:p>
        </p:txBody>
      </p:sp>
      <p:pic>
        <p:nvPicPr>
          <p:cNvPr id="7" name="Imagem 6" descr="20113023_PPTEM_F03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88" y="1714488"/>
            <a:ext cx="5470962" cy="4560421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928662" y="1928802"/>
            <a:ext cx="1000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Flores</a:t>
            </a:r>
            <a:endParaRPr lang="pt-PT" sz="24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928662" y="2643182"/>
            <a:ext cx="1000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Frutos</a:t>
            </a:r>
            <a:endParaRPr lang="pt-PT" sz="24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928662" y="3357562"/>
            <a:ext cx="1000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Folhas</a:t>
            </a:r>
            <a:endParaRPr lang="pt-PT" sz="2400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928662" y="4143380"/>
            <a:ext cx="1000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Caule</a:t>
            </a:r>
            <a:endParaRPr lang="pt-PT" sz="24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1000100" y="4786322"/>
            <a:ext cx="1000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/>
              <a:t>Raiz</a:t>
            </a:r>
            <a:endParaRPr lang="pt-PT" sz="2400" dirty="0"/>
          </a:p>
        </p:txBody>
      </p:sp>
      <p:cxnSp>
        <p:nvCxnSpPr>
          <p:cNvPr id="14" name="Conexão recta 13"/>
          <p:cNvCxnSpPr>
            <a:stCxn id="8" idx="3"/>
          </p:cNvCxnSpPr>
          <p:nvPr/>
        </p:nvCxnSpPr>
        <p:spPr>
          <a:xfrm>
            <a:off x="1928794" y="2159635"/>
            <a:ext cx="3357586" cy="26923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xão recta 14"/>
          <p:cNvCxnSpPr/>
          <p:nvPr/>
        </p:nvCxnSpPr>
        <p:spPr>
          <a:xfrm>
            <a:off x="1928794" y="2928934"/>
            <a:ext cx="3000396" cy="28575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cta 16"/>
          <p:cNvCxnSpPr/>
          <p:nvPr/>
        </p:nvCxnSpPr>
        <p:spPr>
          <a:xfrm>
            <a:off x="1928794" y="3643314"/>
            <a:ext cx="2357454" cy="214314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xão recta 18"/>
          <p:cNvCxnSpPr/>
          <p:nvPr/>
        </p:nvCxnSpPr>
        <p:spPr>
          <a:xfrm>
            <a:off x="1785918" y="4429132"/>
            <a:ext cx="3571900" cy="500066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xão recta 20"/>
          <p:cNvCxnSpPr/>
          <p:nvPr/>
        </p:nvCxnSpPr>
        <p:spPr>
          <a:xfrm>
            <a:off x="1714480" y="5072074"/>
            <a:ext cx="4286280" cy="857256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428992" y="2571744"/>
            <a:ext cx="22145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Tamanho</a:t>
            </a:r>
            <a:endParaRPr lang="pt-PT" sz="40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714348" y="928670"/>
            <a:ext cx="7715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As plantas diferenciam-se segundo algumas características, tais como o local onde vivem, o tamanho, o tipo de folha, o tipo de raiz, etc.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752156" y="3140968"/>
            <a:ext cx="75346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Relativamente ao tamanho, as plantas podem classificar-se em:</a:t>
            </a:r>
          </a:p>
        </p:txBody>
      </p:sp>
      <p:pic>
        <p:nvPicPr>
          <p:cNvPr id="7" name="Imagem 6" descr="20113023_PPTEM_F03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7224" y="4143380"/>
            <a:ext cx="2151173" cy="1440000"/>
          </a:xfrm>
          <a:prstGeom prst="rect">
            <a:avLst/>
          </a:prstGeom>
        </p:spPr>
      </p:pic>
      <p:pic>
        <p:nvPicPr>
          <p:cNvPr id="8" name="Imagem 7" descr="20113023_PPTEM_F03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00430" y="4132140"/>
            <a:ext cx="2125107" cy="1440000"/>
          </a:xfrm>
          <a:prstGeom prst="rect">
            <a:avLst/>
          </a:prstGeom>
        </p:spPr>
      </p:pic>
      <p:pic>
        <p:nvPicPr>
          <p:cNvPr id="9" name="Imagem 8" descr="20113023_PPTEM_F03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72198" y="4143380"/>
            <a:ext cx="2133632" cy="1440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1428728" y="5572140"/>
            <a:ext cx="983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Árvores</a:t>
            </a:r>
            <a:endParaRPr lang="pt-PT" sz="2000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4000496" y="5572140"/>
            <a:ext cx="11475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Arbustos</a:t>
            </a:r>
            <a:endParaRPr lang="pt-PT" sz="20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6715140" y="5572140"/>
            <a:ext cx="928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dirty="0" smtClean="0"/>
              <a:t>Ervas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3843370" y="720850"/>
            <a:ext cx="10858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Raiz</a:t>
            </a:r>
            <a:endParaRPr lang="pt-PT" sz="40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571472" y="1374521"/>
            <a:ext cx="800105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A raiz é a parte da planta que a fixa à terra e absorve a água e minerais.</a:t>
            </a:r>
          </a:p>
          <a:p>
            <a:endParaRPr lang="pt-PT" sz="3000" dirty="0" smtClean="0"/>
          </a:p>
          <a:p>
            <a:r>
              <a:rPr lang="pt-PT" sz="3000" dirty="0" smtClean="0"/>
              <a:t>Conforme o </a:t>
            </a:r>
            <a:r>
              <a:rPr lang="pt-PT" sz="3000" dirty="0" smtClean="0">
                <a:solidFill>
                  <a:srgbClr val="FF0000"/>
                </a:solidFill>
              </a:rPr>
              <a:t>local</a:t>
            </a:r>
            <a:r>
              <a:rPr lang="pt-PT" sz="3000" dirty="0" smtClean="0"/>
              <a:t> onde se desenvolve, a raiz pode ser:</a:t>
            </a:r>
          </a:p>
        </p:txBody>
      </p:sp>
      <p:pic>
        <p:nvPicPr>
          <p:cNvPr id="9" name="Imagem 8" descr="20113023_PPTEM_F03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71934" y="3843578"/>
            <a:ext cx="1463415" cy="1800000"/>
          </a:xfrm>
          <a:prstGeom prst="rect">
            <a:avLst/>
          </a:prstGeom>
        </p:spPr>
      </p:pic>
      <p:pic>
        <p:nvPicPr>
          <p:cNvPr id="10" name="Imagem 9" descr="20113023_PPTEM_F03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72264" y="3843578"/>
            <a:ext cx="1350844" cy="18000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81101" y="3824303"/>
            <a:ext cx="1647825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CaixaDeTexto 10"/>
          <p:cNvSpPr txBox="1"/>
          <p:nvPr/>
        </p:nvSpPr>
        <p:spPr>
          <a:xfrm>
            <a:off x="1357290" y="5600658"/>
            <a:ext cx="150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Subterrânea</a:t>
            </a:r>
            <a:endParaRPr lang="pt-PT" sz="20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4071934" y="5643578"/>
            <a:ext cx="150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dirty="0" smtClean="0"/>
              <a:t>Aquática</a:t>
            </a:r>
            <a:endParaRPr lang="pt-PT" sz="20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6500826" y="5643578"/>
            <a:ext cx="150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dirty="0" smtClean="0"/>
              <a:t>Aérea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609280" y="842279"/>
            <a:ext cx="56057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smtClean="0"/>
              <a:t>Quanto à </a:t>
            </a:r>
            <a:r>
              <a:rPr lang="pt-PT" sz="3200" dirty="0" smtClean="0">
                <a:solidFill>
                  <a:srgbClr val="FF0000"/>
                </a:solidFill>
              </a:rPr>
              <a:t>forma</a:t>
            </a:r>
            <a:r>
              <a:rPr lang="pt-PT" sz="3200" dirty="0" smtClean="0"/>
              <a:t>, a raiz pode ser: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2214546" y="1500174"/>
            <a:ext cx="62151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rgbClr val="FF0000"/>
                </a:solidFill>
              </a:rPr>
              <a:t>Aprumada</a:t>
            </a:r>
            <a:r>
              <a:rPr lang="pt-PT" sz="2400" dirty="0" smtClean="0"/>
              <a:t> – constituída por uma raiz principal e outras secundárias.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4071934" y="3000372"/>
            <a:ext cx="46805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rgbClr val="FF0000"/>
                </a:solidFill>
              </a:rPr>
              <a:t>Fasciculada</a:t>
            </a:r>
            <a:r>
              <a:rPr lang="pt-PT" sz="2400" dirty="0" smtClean="0"/>
              <a:t> – formada por um conjunto de raízes de tamanho semelhante.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2357422" y="4929198"/>
            <a:ext cx="61436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rgbClr val="FF0000"/>
                </a:solidFill>
              </a:rPr>
              <a:t>Tuberculosa</a:t>
            </a:r>
            <a:r>
              <a:rPr lang="pt-PT" sz="2400" dirty="0" smtClean="0"/>
              <a:t> – composta por uma única parte que é espessa e que serve como reserva de alimentos.</a:t>
            </a:r>
          </a:p>
        </p:txBody>
      </p:sp>
      <p:pic>
        <p:nvPicPr>
          <p:cNvPr id="17" name="Imagem 16" descr="20113023_PPTEM_F0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8631" y="1485926"/>
            <a:ext cx="1212121" cy="1800000"/>
          </a:xfrm>
          <a:prstGeom prst="rect">
            <a:avLst/>
          </a:prstGeom>
        </p:spPr>
      </p:pic>
      <p:pic>
        <p:nvPicPr>
          <p:cNvPr id="18" name="Imagem 17" descr="20113023_PPTEM_F04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488" y="2786058"/>
            <a:ext cx="1220339" cy="1800000"/>
          </a:xfrm>
          <a:prstGeom prst="rect">
            <a:avLst/>
          </a:prstGeom>
        </p:spPr>
      </p:pic>
      <p:pic>
        <p:nvPicPr>
          <p:cNvPr id="19" name="Imagem 18" descr="20113023_PPTEM_F04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28662" y="4357694"/>
            <a:ext cx="1220339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14" name="CaixaDeTexto 13"/>
          <p:cNvSpPr txBox="1"/>
          <p:nvPr/>
        </p:nvSpPr>
        <p:spPr>
          <a:xfrm>
            <a:off x="428596" y="1500174"/>
            <a:ext cx="828680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O </a:t>
            </a:r>
            <a:r>
              <a:rPr lang="pt-PT" sz="2800" dirty="0" smtClean="0">
                <a:solidFill>
                  <a:srgbClr val="FF0000"/>
                </a:solidFill>
              </a:rPr>
              <a:t>caule</a:t>
            </a:r>
            <a:r>
              <a:rPr lang="pt-PT" sz="2800" dirty="0" smtClean="0"/>
              <a:t> serve para conduzir água e sais minerais da raiz até às folhas. No caso de plantas de grande porte, o caule designa-se por </a:t>
            </a:r>
            <a:r>
              <a:rPr lang="pt-PT" sz="2800" dirty="0" smtClean="0">
                <a:solidFill>
                  <a:srgbClr val="FF0000"/>
                </a:solidFill>
              </a:rPr>
              <a:t>tronco</a:t>
            </a:r>
            <a:r>
              <a:rPr lang="pt-PT" sz="2800" dirty="0" smtClean="0"/>
              <a:t>.</a:t>
            </a:r>
          </a:p>
          <a:p>
            <a:endParaRPr lang="pt-PT" sz="2800" dirty="0" smtClean="0"/>
          </a:p>
          <a:p>
            <a:r>
              <a:rPr lang="pt-PT" sz="2800" dirty="0" smtClean="0"/>
              <a:t>Conforme o </a:t>
            </a:r>
            <a:r>
              <a:rPr lang="pt-PT" sz="2800" dirty="0" smtClean="0">
                <a:solidFill>
                  <a:srgbClr val="FF0000"/>
                </a:solidFill>
              </a:rPr>
              <a:t>meio</a:t>
            </a:r>
            <a:r>
              <a:rPr lang="pt-PT" sz="2800" dirty="0" smtClean="0"/>
              <a:t> onde se desenvolve, o caule pode ser: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3730134" y="708086"/>
            <a:ext cx="1413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Caule</a:t>
            </a:r>
            <a:endParaRPr lang="pt-PT" sz="4000" b="1" dirty="0"/>
          </a:p>
        </p:txBody>
      </p:sp>
      <p:pic>
        <p:nvPicPr>
          <p:cNvPr id="16" name="Imagem 15" descr="20113023_PPTEM_F04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4414" y="3786190"/>
            <a:ext cx="1374046" cy="1800000"/>
          </a:xfrm>
          <a:prstGeom prst="rect">
            <a:avLst/>
          </a:prstGeom>
        </p:spPr>
      </p:pic>
      <p:pic>
        <p:nvPicPr>
          <p:cNvPr id="17" name="Imagem 16" descr="20113023_PPTEM_F04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43306" y="3786190"/>
            <a:ext cx="1395349" cy="1800000"/>
          </a:xfrm>
          <a:prstGeom prst="rect">
            <a:avLst/>
          </a:prstGeom>
        </p:spPr>
      </p:pic>
      <p:pic>
        <p:nvPicPr>
          <p:cNvPr id="18" name="Imagem 17" descr="20113023_PPTEM_F04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3636" y="3786190"/>
            <a:ext cx="1800000" cy="1800000"/>
          </a:xfrm>
          <a:prstGeom prst="rect">
            <a:avLst/>
          </a:prstGeom>
        </p:spPr>
      </p:pic>
      <p:sp>
        <p:nvSpPr>
          <p:cNvPr id="19" name="CaixaDeTexto 18"/>
          <p:cNvSpPr txBox="1"/>
          <p:nvPr/>
        </p:nvSpPr>
        <p:spPr>
          <a:xfrm>
            <a:off x="1142976" y="5600658"/>
            <a:ext cx="150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Subterrâneo</a:t>
            </a:r>
            <a:endParaRPr lang="pt-PT" sz="2000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3571868" y="5572140"/>
            <a:ext cx="150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dirty="0" smtClean="0"/>
              <a:t>Aquático</a:t>
            </a:r>
            <a:endParaRPr lang="pt-PT" sz="2000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6286512" y="5572140"/>
            <a:ext cx="150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dirty="0" smtClean="0"/>
              <a:t>Aéreo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2"/>
            <a:ext cx="9154221" cy="6866581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680148" y="1454428"/>
            <a:ext cx="832100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dirty="0" smtClean="0"/>
              <a:t>A </a:t>
            </a:r>
            <a:r>
              <a:rPr lang="pt-PT" sz="2800" dirty="0" smtClean="0">
                <a:solidFill>
                  <a:srgbClr val="FF0000"/>
                </a:solidFill>
              </a:rPr>
              <a:t>folha</a:t>
            </a:r>
            <a:r>
              <a:rPr lang="pt-PT" sz="2800" dirty="0" smtClean="0"/>
              <a:t> produz o alimento da planta, transformando a água e os sais minerais absorvidos pela raiz. Durante essa transformação, as folhas libertam oxigénio. As plantas respiram e transpiram pelas folhas.</a:t>
            </a:r>
          </a:p>
          <a:p>
            <a:endParaRPr lang="pt-PT" sz="2800" dirty="0" smtClean="0"/>
          </a:p>
          <a:p>
            <a:r>
              <a:rPr lang="pt-PT" sz="2800" dirty="0" smtClean="0"/>
              <a:t>As plantas de </a:t>
            </a:r>
            <a:r>
              <a:rPr lang="pt-PT" sz="2800" dirty="0" smtClean="0">
                <a:solidFill>
                  <a:srgbClr val="FF0000"/>
                </a:solidFill>
              </a:rPr>
              <a:t>folha caduca </a:t>
            </a:r>
            <a:r>
              <a:rPr lang="pt-PT" sz="2800" dirty="0" smtClean="0"/>
              <a:t>são as que perdem a folha em determinadas épocas do ano. Ex.: plátano.</a:t>
            </a:r>
          </a:p>
          <a:p>
            <a:endParaRPr lang="pt-PT" sz="2800" dirty="0" smtClean="0"/>
          </a:p>
          <a:p>
            <a:r>
              <a:rPr lang="pt-PT" sz="2800" dirty="0" smtClean="0"/>
              <a:t>As plantas de </a:t>
            </a:r>
            <a:r>
              <a:rPr lang="pt-PT" sz="2800" dirty="0" smtClean="0">
                <a:solidFill>
                  <a:srgbClr val="FF0000"/>
                </a:solidFill>
              </a:rPr>
              <a:t>folha persistente </a:t>
            </a:r>
            <a:r>
              <a:rPr lang="pt-PT" sz="2800" dirty="0" smtClean="0"/>
              <a:t>ou </a:t>
            </a:r>
            <a:r>
              <a:rPr lang="pt-PT" sz="2800" dirty="0" smtClean="0">
                <a:solidFill>
                  <a:srgbClr val="FF0000"/>
                </a:solidFill>
              </a:rPr>
              <a:t>perene</a:t>
            </a:r>
            <a:r>
              <a:rPr lang="pt-PT" sz="2800" dirty="0" smtClean="0"/>
              <a:t> são as que têm folha durante todo o ano, pois as folhas que vão caindo vão sendo substituídas por outras. Ex.: oliveira.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3857620" y="720850"/>
            <a:ext cx="1376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Folha</a:t>
            </a:r>
            <a:endParaRPr lang="pt-PT" sz="4000" b="1" dirty="0"/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4221" cy="686658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80148" y="1704322"/>
            <a:ext cx="77495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000" dirty="0" smtClean="0"/>
              <a:t>A </a:t>
            </a:r>
            <a:r>
              <a:rPr lang="pt-PT" sz="3000" dirty="0" smtClean="0">
                <a:solidFill>
                  <a:srgbClr val="FF0000"/>
                </a:solidFill>
              </a:rPr>
              <a:t>flor</a:t>
            </a:r>
            <a:r>
              <a:rPr lang="pt-PT" sz="3000" dirty="0" smtClean="0"/>
              <a:t> permite a reprodução das plantas, dando origem ao </a:t>
            </a:r>
            <a:r>
              <a:rPr lang="pt-PT" sz="3000" dirty="0" smtClean="0">
                <a:solidFill>
                  <a:srgbClr val="FF0000"/>
                </a:solidFill>
              </a:rPr>
              <a:t>fruto</a:t>
            </a:r>
            <a:r>
              <a:rPr lang="pt-PT" sz="3000" dirty="0" smtClean="0"/>
              <a:t>. Este contém as sementes </a:t>
            </a:r>
            <a:r>
              <a:rPr lang="pt-PT" sz="2800" dirty="0" smtClean="0"/>
              <a:t>que</a:t>
            </a:r>
            <a:r>
              <a:rPr lang="pt-PT" sz="3000" dirty="0" smtClean="0"/>
              <a:t>, quando caem no solo, podem dar origem a uma nova planta.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3195868" y="730956"/>
            <a:ext cx="2662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Flor e fruto</a:t>
            </a:r>
            <a:endParaRPr lang="pt-PT" sz="4000" b="1" dirty="0"/>
          </a:p>
        </p:txBody>
      </p:sp>
      <p:pic>
        <p:nvPicPr>
          <p:cNvPr id="1026" name="Picture 2" descr="\\10.10.0.12\Ficheiros\Bloco Grafico\Pre-Impressao\Imagem\Area-comum\Div_Editorial_Escolar\Daniela Rasteiro\20113023_2012_02_16\20113023_RPD_F3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662" y="3643314"/>
            <a:ext cx="1811129" cy="267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10.10.0.12\Ficheiros\Bloco Grafico\Pre-Impressao\Imagem\Area-comum\Div_Editorial_Escolar\Daniela Rasteiro\20113023_2012_02_16\20113023_RPD_F3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648502"/>
            <a:ext cx="1800200" cy="2656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81"/>
            <a:ext cx="9154221" cy="6866581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428596" y="720850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4000" b="1" dirty="0" smtClean="0"/>
              <a:t>Plantas comestíveis e não comestíveis</a:t>
            </a:r>
            <a:endParaRPr lang="pt-PT" sz="4000" b="1" dirty="0"/>
          </a:p>
        </p:txBody>
      </p:sp>
      <p:pic>
        <p:nvPicPr>
          <p:cNvPr id="12" name="Imagem 11" descr="20113023_PPTEM_F04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388384">
            <a:off x="5895882" y="1776539"/>
            <a:ext cx="1271525" cy="1908000"/>
          </a:xfrm>
          <a:prstGeom prst="rect">
            <a:avLst/>
          </a:prstGeom>
        </p:spPr>
      </p:pic>
      <p:pic>
        <p:nvPicPr>
          <p:cNvPr id="13" name="Imagem 12" descr="20113023_PPTEM_F04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2910" y="2174955"/>
            <a:ext cx="1720939" cy="1152000"/>
          </a:xfrm>
          <a:prstGeom prst="rect">
            <a:avLst/>
          </a:prstGeom>
        </p:spPr>
      </p:pic>
      <p:pic>
        <p:nvPicPr>
          <p:cNvPr id="14" name="Imagem 13" descr="20113023_PPTEM_F05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43174" y="2389269"/>
            <a:ext cx="1190469" cy="828000"/>
          </a:xfrm>
          <a:prstGeom prst="rect">
            <a:avLst/>
          </a:prstGeom>
        </p:spPr>
      </p:pic>
      <p:pic>
        <p:nvPicPr>
          <p:cNvPr id="15" name="Imagem 14" descr="20113023_PPTEM_F05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71934" y="2174955"/>
            <a:ext cx="1728000" cy="1296000"/>
          </a:xfrm>
          <a:prstGeom prst="rect">
            <a:avLst/>
          </a:prstGeom>
        </p:spPr>
      </p:pic>
      <p:pic>
        <p:nvPicPr>
          <p:cNvPr id="16" name="Imagem 15" descr="20113023_PPTEM_F052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1799776">
            <a:off x="7254856" y="1756980"/>
            <a:ext cx="1264050" cy="1908000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642910" y="3571876"/>
            <a:ext cx="78752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As plantas que não podemos comer designam-se por plantas não comestíveis. Algumas destas plantas são usadas no fabrico de mobiliário, de medicamentos, de tecidos, etc. </a:t>
            </a:r>
          </a:p>
          <a:p>
            <a:r>
              <a:rPr lang="pt-PT" sz="2200" dirty="0" smtClean="0"/>
              <a:t>Exemplos:</a:t>
            </a:r>
          </a:p>
        </p:txBody>
      </p:sp>
      <p:pic>
        <p:nvPicPr>
          <p:cNvPr id="17" name="Imagem 16" descr="20113023_PPTEM_F053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57224" y="5026520"/>
            <a:ext cx="1920732" cy="1260000"/>
          </a:xfrm>
          <a:prstGeom prst="rect">
            <a:avLst/>
          </a:prstGeom>
        </p:spPr>
      </p:pic>
      <p:pic>
        <p:nvPicPr>
          <p:cNvPr id="18" name="Imagem 17" descr="20113023_PPTEM_F054.ep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2132" y="5026520"/>
            <a:ext cx="855608" cy="1260000"/>
          </a:xfrm>
          <a:prstGeom prst="rect">
            <a:avLst/>
          </a:prstGeom>
        </p:spPr>
      </p:pic>
      <p:pic>
        <p:nvPicPr>
          <p:cNvPr id="19" name="Imagem 18" descr="20113023_PPTEM_F055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214678" y="5026520"/>
            <a:ext cx="1888589" cy="1260000"/>
          </a:xfrm>
          <a:prstGeom prst="rect">
            <a:avLst/>
          </a:prstGeom>
        </p:spPr>
      </p:pic>
      <p:pic>
        <p:nvPicPr>
          <p:cNvPr id="20" name="Imagem 19" descr="20113023_PPTEM_F056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6929454" y="5026520"/>
            <a:ext cx="945000" cy="1260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571472" y="1527864"/>
            <a:ext cx="81439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/>
              <a:t>As plantas que podemos comer designam-se por plantas comestíveis.</a:t>
            </a:r>
          </a:p>
          <a:p>
            <a:r>
              <a:rPr lang="pt-PT" sz="2200" dirty="0"/>
              <a:t>E</a:t>
            </a:r>
            <a:r>
              <a:rPr lang="pt-PT" sz="2200" dirty="0" smtClean="0"/>
              <a:t>xemplos:</a:t>
            </a:r>
          </a:p>
        </p:txBody>
      </p: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4"/>
            <a:ext cx="9154221" cy="6866581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FF0000"/>
                </a:solidFill>
              </a:rPr>
              <a:t>Exercícios</a:t>
            </a:r>
            <a:endParaRPr lang="pt-PT" sz="2400" b="1" dirty="0">
              <a:solidFill>
                <a:srgbClr val="FF0000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642910" y="1285860"/>
            <a:ext cx="78581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1. </a:t>
            </a:r>
            <a:r>
              <a:rPr lang="pt-PT" sz="2400" dirty="0" smtClean="0"/>
              <a:t>Legenda a figura com os nomes das partes que constituem uma planta completa.</a:t>
            </a:r>
          </a:p>
        </p:txBody>
      </p:sp>
      <p:pic>
        <p:nvPicPr>
          <p:cNvPr id="9" name="Imagem 6" descr="20113023_PPTEM_F03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488" y="2024637"/>
            <a:ext cx="5098888" cy="4250272"/>
          </a:xfrm>
          <a:prstGeom prst="rect">
            <a:avLst/>
          </a:prstGeom>
        </p:spPr>
      </p:pic>
      <p:sp>
        <p:nvSpPr>
          <p:cNvPr id="10" name="CaixaDeTexto 7"/>
          <p:cNvSpPr txBox="1"/>
          <p:nvPr/>
        </p:nvSpPr>
        <p:spPr>
          <a:xfrm>
            <a:off x="1594593" y="2236802"/>
            <a:ext cx="2661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1</a:t>
            </a:r>
          </a:p>
        </p:txBody>
      </p:sp>
      <p:sp>
        <p:nvSpPr>
          <p:cNvPr id="11" name="CaixaDeTexto 8"/>
          <p:cNvSpPr txBox="1"/>
          <p:nvPr/>
        </p:nvSpPr>
        <p:spPr>
          <a:xfrm>
            <a:off x="1594593" y="2884874"/>
            <a:ext cx="3131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2</a:t>
            </a:r>
            <a:endParaRPr lang="pt-PT" sz="2000" dirty="0"/>
          </a:p>
        </p:txBody>
      </p:sp>
      <p:sp>
        <p:nvSpPr>
          <p:cNvPr id="12" name="CaixaDeTexto 9"/>
          <p:cNvSpPr txBox="1"/>
          <p:nvPr/>
        </p:nvSpPr>
        <p:spPr>
          <a:xfrm>
            <a:off x="1641521" y="3534107"/>
            <a:ext cx="266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3</a:t>
            </a:r>
          </a:p>
        </p:txBody>
      </p:sp>
      <p:sp>
        <p:nvSpPr>
          <p:cNvPr id="13" name="CaixaDeTexto 10"/>
          <p:cNvSpPr txBox="1"/>
          <p:nvPr/>
        </p:nvSpPr>
        <p:spPr>
          <a:xfrm>
            <a:off x="1403648" y="4365104"/>
            <a:ext cx="2568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4</a:t>
            </a:r>
            <a:endParaRPr lang="pt-PT" sz="2000" dirty="0"/>
          </a:p>
        </p:txBody>
      </p:sp>
      <p:sp>
        <p:nvSpPr>
          <p:cNvPr id="14" name="CaixaDeTexto 11"/>
          <p:cNvSpPr txBox="1"/>
          <p:nvPr/>
        </p:nvSpPr>
        <p:spPr>
          <a:xfrm>
            <a:off x="1403648" y="4851335"/>
            <a:ext cx="248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5</a:t>
            </a:r>
            <a:endParaRPr lang="pt-PT" sz="2000" dirty="0"/>
          </a:p>
        </p:txBody>
      </p:sp>
      <p:cxnSp>
        <p:nvCxnSpPr>
          <p:cNvPr id="15" name="Conexão recta 13"/>
          <p:cNvCxnSpPr>
            <a:stCxn id="10" idx="3"/>
          </p:cNvCxnSpPr>
          <p:nvPr/>
        </p:nvCxnSpPr>
        <p:spPr>
          <a:xfrm>
            <a:off x="1860775" y="2436857"/>
            <a:ext cx="3425605" cy="25494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xão recta 14"/>
          <p:cNvCxnSpPr/>
          <p:nvPr/>
        </p:nvCxnSpPr>
        <p:spPr>
          <a:xfrm>
            <a:off x="1928794" y="3143248"/>
            <a:ext cx="3000396" cy="28575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xão recta 16"/>
          <p:cNvCxnSpPr/>
          <p:nvPr/>
        </p:nvCxnSpPr>
        <p:spPr>
          <a:xfrm>
            <a:off x="1928794" y="3774796"/>
            <a:ext cx="2357454" cy="214314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xão recta 18"/>
          <p:cNvCxnSpPr/>
          <p:nvPr/>
        </p:nvCxnSpPr>
        <p:spPr>
          <a:xfrm>
            <a:off x="1648172" y="4605793"/>
            <a:ext cx="3571900" cy="500066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xão recta 20"/>
          <p:cNvCxnSpPr/>
          <p:nvPr/>
        </p:nvCxnSpPr>
        <p:spPr>
          <a:xfrm>
            <a:off x="1714480" y="5092024"/>
            <a:ext cx="4286280" cy="857256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UNDO3_EM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21" y="0"/>
            <a:ext cx="9154221" cy="6866581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714348" y="1071546"/>
            <a:ext cx="771530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2. </a:t>
            </a:r>
            <a:r>
              <a:rPr lang="pt-PT" sz="2400" dirty="0" smtClean="0"/>
              <a:t>Observa a imagem. Classifica a planta quanto ao tipo de raiz e de caule.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42910" y="5072074"/>
            <a:ext cx="792961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 smtClean="0">
                <a:solidFill>
                  <a:srgbClr val="FF0000"/>
                </a:solidFill>
              </a:rPr>
              <a:t>3. </a:t>
            </a:r>
            <a:r>
              <a:rPr lang="pt-PT" sz="2400" dirty="0" smtClean="0"/>
              <a:t>Faz a distinção entre: plantas de folha caduca e plantas de folha persistente; plantas comestíveis e plantas não comestíveis.</a:t>
            </a:r>
          </a:p>
        </p:txBody>
      </p:sp>
      <p:pic>
        <p:nvPicPr>
          <p:cNvPr id="11" name="Imagem 10" descr="20113023_PPTEM_F04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488" y="1928802"/>
            <a:ext cx="2143140" cy="280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89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9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482</Words>
  <Application>Microsoft Office PowerPoint</Application>
  <PresentationFormat>On-screen Show (4:3)</PresentationFormat>
  <Paragraphs>74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sandra</dc:creator>
  <cp:lastModifiedBy>DRasteiro</cp:lastModifiedBy>
  <cp:revision>13</cp:revision>
  <dcterms:created xsi:type="dcterms:W3CDTF">2012-02-11T15:27:13Z</dcterms:created>
  <dcterms:modified xsi:type="dcterms:W3CDTF">2012-02-18T12:02:13Z</dcterms:modified>
</cp:coreProperties>
</file>