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652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5786" y="2199023"/>
            <a:ext cx="4071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Os animais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286116" y="714356"/>
            <a:ext cx="2000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Animais</a:t>
            </a:r>
            <a:endParaRPr lang="pt-PT" sz="4000" b="1" dirty="0"/>
          </a:p>
        </p:txBody>
      </p:sp>
      <p:sp>
        <p:nvSpPr>
          <p:cNvPr id="6" name="Rectângulo 5"/>
          <p:cNvSpPr/>
          <p:nvPr/>
        </p:nvSpPr>
        <p:spPr>
          <a:xfrm>
            <a:off x="714348" y="5429264"/>
            <a:ext cx="778674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600" dirty="0" smtClean="0"/>
              <a:t>Os animais vertebrados e invertebrados pertencem a diferentes classes, de acordo com as suas características.</a:t>
            </a:r>
          </a:p>
        </p:txBody>
      </p:sp>
      <p:sp>
        <p:nvSpPr>
          <p:cNvPr id="7" name="Seta para baixo 6"/>
          <p:cNvSpPr/>
          <p:nvPr/>
        </p:nvSpPr>
        <p:spPr>
          <a:xfrm>
            <a:off x="2285984" y="2857496"/>
            <a:ext cx="216024" cy="432048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para baixo 7"/>
          <p:cNvSpPr/>
          <p:nvPr/>
        </p:nvSpPr>
        <p:spPr>
          <a:xfrm>
            <a:off x="5929322" y="2857496"/>
            <a:ext cx="216024" cy="432048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 descr="20113023_PPTEM_F0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3714752"/>
            <a:ext cx="1399415" cy="1500173"/>
          </a:xfrm>
          <a:prstGeom prst="rect">
            <a:avLst/>
          </a:prstGeom>
        </p:spPr>
      </p:pic>
      <p:pic>
        <p:nvPicPr>
          <p:cNvPr id="10" name="Imagem 9" descr="20113023_PPTEM_F06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4000504"/>
            <a:ext cx="1785950" cy="11901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42910" y="1578952"/>
            <a:ext cx="80346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Os </a:t>
            </a:r>
            <a:r>
              <a:rPr lang="pt-PT" sz="2600" dirty="0" smtClean="0">
                <a:solidFill>
                  <a:srgbClr val="FF0000"/>
                </a:solidFill>
              </a:rPr>
              <a:t>animais </a:t>
            </a:r>
            <a:r>
              <a:rPr lang="pt-PT" sz="2600" dirty="0" smtClean="0"/>
              <a:t>são seres vivos e podem classificar-se em dois grupos: </a:t>
            </a:r>
          </a:p>
          <a:p>
            <a:r>
              <a:rPr lang="pt-PT" sz="2600" dirty="0" smtClean="0">
                <a:solidFill>
                  <a:srgbClr val="FF0000"/>
                </a:solidFill>
              </a:rPr>
              <a:t>	vertebrados</a:t>
            </a:r>
            <a:r>
              <a:rPr lang="pt-PT" sz="2600" dirty="0" smtClean="0"/>
              <a:t> 			</a:t>
            </a:r>
            <a:r>
              <a:rPr lang="pt-PT" sz="2600" dirty="0" smtClean="0">
                <a:solidFill>
                  <a:srgbClr val="FF0000"/>
                </a:solidFill>
              </a:rPr>
              <a:t>invertebrados</a:t>
            </a:r>
            <a:r>
              <a:rPr lang="pt-PT" sz="2600" dirty="0" smtClean="0"/>
              <a:t>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357290" y="3286124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Possuem esqueleto interno</a:t>
            </a:r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143504" y="3286124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Não possuem esqueleto interno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8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087216" y="693047"/>
            <a:ext cx="4627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Animais vertebrados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00034" y="1357298"/>
            <a:ext cx="764086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dos mamíferos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Nascem do ventre materno.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Alimentam-se de leite enquanto são bebés.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Respiram por pulmões.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Deslocam-se nadando ou andando sobre patas ou pernas.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Têm o corpo coberto de pelos.</a:t>
            </a:r>
            <a:endParaRPr lang="pt-PT" sz="3200" dirty="0" smtClean="0"/>
          </a:p>
        </p:txBody>
      </p:sp>
      <p:pic>
        <p:nvPicPr>
          <p:cNvPr id="13" name="Imagem 12" descr="20113023_PPTEM_F0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3714752"/>
            <a:ext cx="4786346" cy="266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42910" y="1142984"/>
            <a:ext cx="77495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dos peixes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Nascem de ovos.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Respiram por guelras.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Deslocam-se nadando com a ajuda de barbatanas.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Têm o corpo coberto de escamas.		</a:t>
            </a:r>
          </a:p>
        </p:txBody>
      </p:sp>
      <p:pic>
        <p:nvPicPr>
          <p:cNvPr id="7" name="Imagem 6" descr="20113023_PPTEM_F0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043" y="3406520"/>
            <a:ext cx="3689469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71472" y="1071546"/>
            <a:ext cx="8106694" cy="2677656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das aves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Nascem de ovos.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Respiram por pulmões.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Deslocam-se voando com a ajuda das </a:t>
            </a:r>
            <a:r>
              <a:rPr lang="pt-PT" sz="2800" dirty="0" smtClean="0"/>
              <a:t>asas </a:t>
            </a:r>
            <a:r>
              <a:rPr lang="pt-PT" sz="2800" dirty="0" smtClean="0"/>
              <a:t>ou </a:t>
            </a:r>
            <a:r>
              <a:rPr lang="pt-PT" sz="2800" dirty="0" smtClean="0"/>
              <a:t>andando </a:t>
            </a:r>
            <a:r>
              <a:rPr lang="pt-PT" sz="2800" dirty="0" smtClean="0"/>
              <a:t>com duas patas.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Têm o corpo coberto de penas.			</a:t>
            </a:r>
          </a:p>
        </p:txBody>
      </p:sp>
      <p:pic>
        <p:nvPicPr>
          <p:cNvPr id="8" name="Imagem 7" descr="20113023_PPTEM_F0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8795" y="3714752"/>
            <a:ext cx="4879088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08710" y="1037096"/>
            <a:ext cx="7678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dos répteis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Nascem de ovos.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Respiram por pulmões.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Deslocam-se rastejando ou caminhando muito devagar.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Têm o corpo coberto de escamas.		</a:t>
            </a:r>
          </a:p>
        </p:txBody>
      </p:sp>
      <p:pic>
        <p:nvPicPr>
          <p:cNvPr id="7" name="Imagem 6" descr="20113023_PPTEM_F0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14985" y="3657958"/>
            <a:ext cx="3385775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42910" y="1182231"/>
            <a:ext cx="76780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dos anfíbios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Nascem de ovos.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Respiram por pulmões e pela pele nua e húmida.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Na água, deslocam-se nadando; em terra, deslocam-se saltando com quatro patas.		</a:t>
            </a:r>
          </a:p>
        </p:txBody>
      </p:sp>
      <p:pic>
        <p:nvPicPr>
          <p:cNvPr id="8" name="Imagem 7" descr="20113023_PPTEM_F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8926" y="3429000"/>
            <a:ext cx="2925714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158654" y="693047"/>
            <a:ext cx="5056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Animais invertebrados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42910" y="1643050"/>
            <a:ext cx="53548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dos insetos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Deslocam-se voando ou andando.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Têm três pares de patas e duas antenas.</a:t>
            </a:r>
            <a:endParaRPr lang="pt-PT" sz="3200" dirty="0" smtClean="0"/>
          </a:p>
        </p:txBody>
      </p:sp>
      <p:pic>
        <p:nvPicPr>
          <p:cNvPr id="9" name="Imagem 8" descr="20113023_PPTEM_F0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3143248"/>
            <a:ext cx="289246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85786" y="1214422"/>
            <a:ext cx="73581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Classe dos moluscos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Têm o corpo mole.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Alguns têm o corpo protegido por uma concha.</a:t>
            </a:r>
          </a:p>
        </p:txBody>
      </p:sp>
      <p:pic>
        <p:nvPicPr>
          <p:cNvPr id="10" name="Imagem 9" descr="20113023_PPTEM_F07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2714620"/>
            <a:ext cx="3615495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667740" y="693047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Alimentação dos animais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03040" y="1500174"/>
            <a:ext cx="7497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Conforme o tipo de alimentação que </a:t>
            </a:r>
            <a:r>
              <a:rPr lang="pt-PT" sz="3000" dirty="0" smtClean="0"/>
              <a:t>têm, </a:t>
            </a:r>
            <a:r>
              <a:rPr lang="pt-PT" sz="3000" dirty="0" smtClean="0"/>
              <a:t>os animais podem classificar-se em: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910" y="4429132"/>
            <a:ext cx="4896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solidFill>
                  <a:srgbClr val="FF0000"/>
                </a:solidFill>
              </a:rPr>
              <a:t>Insetívoros</a:t>
            </a:r>
            <a:endParaRPr lang="pt-PT" sz="2800" dirty="0" smtClean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Alimentam-se de insetos e, por isso, fazem parte do grupo dos animais carnívoros.</a:t>
            </a:r>
            <a:endParaRPr lang="pt-PT" sz="3200" dirty="0" smtClean="0"/>
          </a:p>
        </p:txBody>
      </p:sp>
      <p:pic>
        <p:nvPicPr>
          <p:cNvPr id="11" name="Imagem 10" descr="20113023_PPTEM_F0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2928934"/>
            <a:ext cx="1440000" cy="1440000"/>
          </a:xfrm>
          <a:prstGeom prst="rect">
            <a:avLst/>
          </a:prstGeom>
        </p:spPr>
      </p:pic>
      <p:pic>
        <p:nvPicPr>
          <p:cNvPr id="12" name="Imagem 11" descr="20113023_PPTEM_F0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00826" y="2357430"/>
            <a:ext cx="1661642" cy="1800000"/>
          </a:xfrm>
          <a:prstGeom prst="rect">
            <a:avLst/>
          </a:prstGeom>
        </p:spPr>
      </p:pic>
      <p:pic>
        <p:nvPicPr>
          <p:cNvPr id="13" name="Imagem 12" descr="20113023_PPTEM_F07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72134" y="5072074"/>
            <a:ext cx="1327704" cy="1080000"/>
          </a:xfrm>
          <a:prstGeom prst="rect">
            <a:avLst/>
          </a:prstGeom>
        </p:spPr>
      </p:pic>
      <p:pic>
        <p:nvPicPr>
          <p:cNvPr id="14" name="Imagem 13" descr="20113023_PPTEM_F07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86644" y="4500570"/>
            <a:ext cx="1415821" cy="1800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2571744"/>
            <a:ext cx="44291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Carnívoros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Alimentam-se de carne e outros animais.</a:t>
            </a:r>
            <a:endParaRPr lang="pt-PT" sz="3200" dirty="0" smtClean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714348" y="2428868"/>
            <a:ext cx="5400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Granívoros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Alimentam-se de grãos e, por isso, fazem parte do grupo dos animais herbívoros.</a:t>
            </a:r>
            <a:endParaRPr lang="pt-PT" sz="3200" dirty="0" smtClean="0"/>
          </a:p>
        </p:txBody>
      </p:sp>
      <p:sp>
        <p:nvSpPr>
          <p:cNvPr id="16" name="CaixaDeTexto 15"/>
          <p:cNvSpPr txBox="1"/>
          <p:nvPr/>
        </p:nvSpPr>
        <p:spPr>
          <a:xfrm>
            <a:off x="785786" y="4714884"/>
            <a:ext cx="46085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Omnívoros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Alimentam-se de plantas e de carne de outros animais.</a:t>
            </a:r>
            <a:endParaRPr lang="pt-PT" sz="3200" dirty="0" smtClean="0"/>
          </a:p>
        </p:txBody>
      </p:sp>
      <p:sp>
        <p:nvSpPr>
          <p:cNvPr id="17" name="CaixaDeTexto 16"/>
          <p:cNvSpPr txBox="1"/>
          <p:nvPr/>
        </p:nvSpPr>
        <p:spPr>
          <a:xfrm>
            <a:off x="714348" y="857232"/>
            <a:ext cx="3571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Herbívoros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Alimentam-se de plantas.</a:t>
            </a:r>
            <a:endParaRPr lang="pt-PT" sz="3200" dirty="0" smtClean="0"/>
          </a:p>
        </p:txBody>
      </p:sp>
      <p:pic>
        <p:nvPicPr>
          <p:cNvPr id="18" name="Imagem 17" descr="20113023_PPTEM_F0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857232"/>
            <a:ext cx="1775162" cy="1440000"/>
          </a:xfrm>
          <a:prstGeom prst="rect">
            <a:avLst/>
          </a:prstGeom>
        </p:spPr>
      </p:pic>
      <p:pic>
        <p:nvPicPr>
          <p:cNvPr id="19" name="Imagem 18" descr="20113023_PPTEM_F0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1000108"/>
            <a:ext cx="1580898" cy="1260000"/>
          </a:xfrm>
          <a:prstGeom prst="rect">
            <a:avLst/>
          </a:prstGeom>
        </p:spPr>
      </p:pic>
      <p:pic>
        <p:nvPicPr>
          <p:cNvPr id="20" name="Imagem 19" descr="20113023_PPTEM_F0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2714620"/>
            <a:ext cx="1448655" cy="1440000"/>
          </a:xfrm>
          <a:prstGeom prst="rect">
            <a:avLst/>
          </a:prstGeom>
        </p:spPr>
      </p:pic>
      <p:pic>
        <p:nvPicPr>
          <p:cNvPr id="21" name="Imagem 20" descr="20113023_PPTEM_F08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6578" y="4143380"/>
            <a:ext cx="1242810" cy="2160000"/>
          </a:xfrm>
          <a:prstGeom prst="rect">
            <a:avLst/>
          </a:prstGeom>
        </p:spPr>
      </p:pic>
      <p:pic>
        <p:nvPicPr>
          <p:cNvPr id="22" name="Imagem 21" descr="20113023_PPTEM_F08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629" y="5204764"/>
            <a:ext cx="1428760" cy="95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226102" y="693047"/>
            <a:ext cx="4489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Cadeias alimentares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17354" y="1571612"/>
            <a:ext cx="76408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Ao contrário das </a:t>
            </a:r>
            <a:r>
              <a:rPr lang="pt-PT" sz="2800" dirty="0" smtClean="0">
                <a:solidFill>
                  <a:srgbClr val="FF0000"/>
                </a:solidFill>
              </a:rPr>
              <a:t>plantas</a:t>
            </a:r>
            <a:r>
              <a:rPr lang="pt-PT" sz="2800" dirty="0" smtClean="0"/>
              <a:t>, que </a:t>
            </a:r>
            <a:r>
              <a:rPr lang="pt-PT" sz="2800" dirty="0" smtClean="0">
                <a:solidFill>
                  <a:srgbClr val="FF0000"/>
                </a:solidFill>
              </a:rPr>
              <a:t>produzem</a:t>
            </a:r>
            <a:r>
              <a:rPr lang="pt-PT" sz="2800" dirty="0" smtClean="0"/>
              <a:t> o seu alimento, os </a:t>
            </a:r>
            <a:r>
              <a:rPr lang="pt-PT" sz="2800" dirty="0" smtClean="0">
                <a:solidFill>
                  <a:srgbClr val="FF0000"/>
                </a:solidFill>
              </a:rPr>
              <a:t>animais</a:t>
            </a:r>
            <a:r>
              <a:rPr lang="pt-PT" sz="2800" dirty="0" smtClean="0"/>
              <a:t> são </a:t>
            </a:r>
            <a:r>
              <a:rPr lang="pt-PT" sz="2800" dirty="0" smtClean="0">
                <a:solidFill>
                  <a:srgbClr val="FF0000"/>
                </a:solidFill>
              </a:rPr>
              <a:t>consumidores</a:t>
            </a:r>
            <a:r>
              <a:rPr lang="pt-PT" sz="2800" dirty="0" smtClean="0"/>
              <a:t> da energia que os alimentos contêm.</a:t>
            </a:r>
          </a:p>
          <a:p>
            <a:endParaRPr lang="pt-PT" sz="2800" dirty="0" smtClean="0"/>
          </a:p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cadeia alimentar </a:t>
            </a:r>
            <a:r>
              <a:rPr lang="pt-PT" sz="2800" dirty="0" smtClean="0"/>
              <a:t>é a passagem de energia de uns seres vivos para outros, através da alimentação. </a:t>
            </a:r>
          </a:p>
        </p:txBody>
      </p:sp>
      <p:pic>
        <p:nvPicPr>
          <p:cNvPr id="77" name="Imagem 76" descr="20113023_PPTEM_F0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3702" y="4143380"/>
            <a:ext cx="1242806" cy="2160000"/>
          </a:xfrm>
          <a:prstGeom prst="rect">
            <a:avLst/>
          </a:prstGeom>
        </p:spPr>
      </p:pic>
      <p:pic>
        <p:nvPicPr>
          <p:cNvPr id="79" name="Imagem 78" descr="20113023_PPTEM_F08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4480" y="5000636"/>
            <a:ext cx="1305814" cy="874116"/>
          </a:xfrm>
          <a:prstGeom prst="rect">
            <a:avLst/>
          </a:prstGeom>
        </p:spPr>
      </p:pic>
      <p:pic>
        <p:nvPicPr>
          <p:cNvPr id="80" name="Imagem 79" descr="20113023_PPTEM_F08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9124" y="4929198"/>
            <a:ext cx="905876" cy="1373161"/>
          </a:xfrm>
          <a:prstGeom prst="rect">
            <a:avLst/>
          </a:prstGeom>
        </p:spPr>
      </p:pic>
      <p:sp>
        <p:nvSpPr>
          <p:cNvPr id="81" name="Seta para a direita 80"/>
          <p:cNvSpPr/>
          <p:nvPr/>
        </p:nvSpPr>
        <p:spPr>
          <a:xfrm>
            <a:off x="3143240" y="5357826"/>
            <a:ext cx="1143008" cy="42862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2" name="Seta para a direita 81"/>
          <p:cNvSpPr/>
          <p:nvPr/>
        </p:nvSpPr>
        <p:spPr>
          <a:xfrm>
            <a:off x="5500694" y="5357826"/>
            <a:ext cx="1143008" cy="42862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1" grpId="0" animBg="1"/>
      <p:bldP spid="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861370" y="714356"/>
            <a:ext cx="7496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Formas de deslocação dos animais</a:t>
            </a:r>
            <a:endParaRPr lang="pt-PT" sz="4000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00100" y="1714488"/>
            <a:ext cx="75724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animais movimentam-se no seu </a:t>
            </a:r>
            <a:r>
              <a:rPr lang="pt-PT" sz="2800" dirty="0" smtClean="0">
                <a:solidFill>
                  <a:srgbClr val="FF0000"/>
                </a:solidFill>
              </a:rPr>
              <a:t>habitat</a:t>
            </a:r>
            <a:r>
              <a:rPr lang="pt-PT" sz="2800" dirty="0" smtClean="0"/>
              <a:t> para: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procurarem alimento; 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/>
              <a:t> </a:t>
            </a:r>
            <a:r>
              <a:rPr lang="pt-PT" sz="2800" dirty="0" smtClean="0"/>
              <a:t>para se protegerem;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para procurarem outros seres vivos da mesma espécie e acasalarem.</a:t>
            </a:r>
          </a:p>
          <a:p>
            <a:endParaRPr lang="pt-PT" sz="2800" dirty="0" smtClean="0"/>
          </a:p>
          <a:p>
            <a:r>
              <a:rPr lang="pt-PT" sz="2800" dirty="0" smtClean="0"/>
              <a:t>Os animais deslocam-se: andando, correndo, nadando, voando, saltando e rastejando.</a:t>
            </a:r>
          </a:p>
          <a:p>
            <a:r>
              <a:rPr lang="pt-PT" sz="2800" dirty="0" smtClean="0"/>
              <a:t>Um animal pode ter mais do que uma forma de locomoção. Por exemplo, o cavalo marcha e corre.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357422" y="714356"/>
            <a:ext cx="4429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Animais migratórios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5786" y="1428736"/>
            <a:ext cx="7783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animais migratórios são os que se deslocam (migram) para outros locais à procura de melhores condições de vida, de reprodução e de criação. </a:t>
            </a:r>
            <a:endParaRPr lang="pt-PT" sz="2800" dirty="0" smtClean="0"/>
          </a:p>
          <a:p>
            <a:r>
              <a:rPr lang="pt-PT" sz="2800" dirty="0" smtClean="0"/>
              <a:t>Ex</a:t>
            </a:r>
            <a:r>
              <a:rPr lang="pt-PT" sz="2800" dirty="0" smtClean="0"/>
              <a:t>.: andorinha.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643042" y="3357562"/>
            <a:ext cx="6300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Animais em vias de extinção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857224" y="4071942"/>
            <a:ext cx="77153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animais em vias de extinção são aqueles cuja espécie corre o risco de desaparecimento.</a:t>
            </a:r>
          </a:p>
          <a:p>
            <a:r>
              <a:rPr lang="pt-PT" sz="2800" dirty="0" smtClean="0"/>
              <a:t>Isto deve-se, em muitos casos, à intervenção pouco responsável do Homem na Natureza: incêndios, poluição, pesca e caça excessiva, etc.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49292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Classifica os animais ao lado quanto ao tipo de esqueleto, à classe, ao tipo de alimentação e à forma de deslocação.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71472" y="3714752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Completa as duas cadeias alimentares que se seguem.</a:t>
            </a:r>
          </a:p>
        </p:txBody>
      </p:sp>
      <p:pic>
        <p:nvPicPr>
          <p:cNvPr id="8" name="Imagem 7" descr="20113023_PPTEM_F0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1500174"/>
            <a:ext cx="1242802" cy="2160000"/>
          </a:xfrm>
          <a:prstGeom prst="rect">
            <a:avLst/>
          </a:prstGeom>
        </p:spPr>
      </p:pic>
      <p:pic>
        <p:nvPicPr>
          <p:cNvPr id="10" name="Imagem 9" descr="20113023_PPTEM_F0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44" y="5429264"/>
            <a:ext cx="1143008" cy="766839"/>
          </a:xfrm>
          <a:prstGeom prst="rect">
            <a:avLst/>
          </a:prstGeom>
        </p:spPr>
      </p:pic>
      <p:pic>
        <p:nvPicPr>
          <p:cNvPr id="14" name="Imagem 13" descr="20113023_PPTEM_F0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29454" y="1714488"/>
            <a:ext cx="1340597" cy="1800000"/>
          </a:xfrm>
          <a:prstGeom prst="rect">
            <a:avLst/>
          </a:prstGeom>
        </p:spPr>
      </p:pic>
      <p:sp>
        <p:nvSpPr>
          <p:cNvPr id="16" name="Seta para a direita 15"/>
          <p:cNvSpPr/>
          <p:nvPr/>
        </p:nvSpPr>
        <p:spPr>
          <a:xfrm>
            <a:off x="2500298" y="5643578"/>
            <a:ext cx="1071570" cy="28575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Seta para a direita 16"/>
          <p:cNvSpPr/>
          <p:nvPr/>
        </p:nvSpPr>
        <p:spPr>
          <a:xfrm>
            <a:off x="4929190" y="5643578"/>
            <a:ext cx="1071570" cy="28575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Seta para a direita 17"/>
          <p:cNvSpPr/>
          <p:nvPr/>
        </p:nvSpPr>
        <p:spPr>
          <a:xfrm>
            <a:off x="5286380" y="4429132"/>
            <a:ext cx="1071570" cy="28575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Seta para a direita 18"/>
          <p:cNvSpPr/>
          <p:nvPr/>
        </p:nvSpPr>
        <p:spPr>
          <a:xfrm>
            <a:off x="2571736" y="4429132"/>
            <a:ext cx="1071570" cy="28575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9"/>
          <p:cNvSpPr/>
          <p:nvPr/>
        </p:nvSpPr>
        <p:spPr>
          <a:xfrm>
            <a:off x="3714744" y="4214818"/>
            <a:ext cx="1428760" cy="85725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6429388" y="4214818"/>
            <a:ext cx="1428760" cy="85725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6143636" y="5357826"/>
            <a:ext cx="1428760" cy="85725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1000100" y="5357826"/>
            <a:ext cx="1428760" cy="85725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oup 2"/>
          <p:cNvGrpSpPr/>
          <p:nvPr/>
        </p:nvGrpSpPr>
        <p:grpSpPr>
          <a:xfrm>
            <a:off x="1303048" y="4419120"/>
            <a:ext cx="748672" cy="396024"/>
            <a:chOff x="1303048" y="4419120"/>
            <a:chExt cx="748672" cy="396024"/>
          </a:xfrm>
        </p:grpSpPr>
        <p:pic>
          <p:nvPicPr>
            <p:cNvPr id="24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0166" y="4714884"/>
              <a:ext cx="100166" cy="90000"/>
            </a:xfrm>
            <a:prstGeom prst="rect">
              <a:avLst/>
            </a:prstGeom>
          </p:spPr>
        </p:pic>
        <p:pic>
          <p:nvPicPr>
            <p:cNvPr id="25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94388" y="4487314"/>
              <a:ext cx="100166" cy="90000"/>
            </a:xfrm>
            <a:prstGeom prst="rect">
              <a:avLst/>
            </a:prstGeom>
          </p:spPr>
        </p:pic>
        <p:pic>
          <p:nvPicPr>
            <p:cNvPr id="26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3048" y="4598446"/>
              <a:ext cx="100166" cy="90000"/>
            </a:xfrm>
            <a:prstGeom prst="rect">
              <a:avLst/>
            </a:prstGeom>
          </p:spPr>
        </p:pic>
        <p:pic>
          <p:nvPicPr>
            <p:cNvPr id="27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50146" y="4598446"/>
              <a:ext cx="100166" cy="90000"/>
            </a:xfrm>
            <a:prstGeom prst="rect">
              <a:avLst/>
            </a:prstGeom>
          </p:spPr>
        </p:pic>
        <p:pic>
          <p:nvPicPr>
            <p:cNvPr id="28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5656" y="4491128"/>
              <a:ext cx="100166" cy="90000"/>
            </a:xfrm>
            <a:prstGeom prst="rect">
              <a:avLst/>
            </a:prstGeom>
          </p:spPr>
        </p:pic>
        <p:pic>
          <p:nvPicPr>
            <p:cNvPr id="29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3688" y="4725144"/>
              <a:ext cx="100166" cy="90000"/>
            </a:xfrm>
            <a:prstGeom prst="rect">
              <a:avLst/>
            </a:prstGeom>
          </p:spPr>
        </p:pic>
        <p:pic>
          <p:nvPicPr>
            <p:cNvPr id="30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1680" y="4419120"/>
              <a:ext cx="100166" cy="90000"/>
            </a:xfrm>
            <a:prstGeom prst="rect">
              <a:avLst/>
            </a:prstGeom>
          </p:spPr>
        </p:pic>
        <p:pic>
          <p:nvPicPr>
            <p:cNvPr id="31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3482" y="4437112"/>
              <a:ext cx="100166" cy="90000"/>
            </a:xfrm>
            <a:prstGeom prst="rect">
              <a:avLst/>
            </a:prstGeom>
          </p:spPr>
        </p:pic>
        <p:pic>
          <p:nvPicPr>
            <p:cNvPr id="32" name="Imagem 23" descr="20113023_PPTEM_F12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51554" y="4635144"/>
              <a:ext cx="100166" cy="9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580</Words>
  <Application>Microsoft Office PowerPoint</Application>
  <PresentationFormat>On-screen Show (4:3)</PresentationFormat>
  <Paragraphs>89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SAlmeida</cp:lastModifiedBy>
  <cp:revision>12</cp:revision>
  <dcterms:created xsi:type="dcterms:W3CDTF">2012-02-11T15:27:13Z</dcterms:created>
  <dcterms:modified xsi:type="dcterms:W3CDTF">2012-02-15T16:34:24Z</dcterms:modified>
</cp:coreProperties>
</file>