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079B-23D0-496E-BC3A-FDB79F0BD83C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AF3B7-7E25-4548-AE1C-2F3A9231FAA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1908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5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5104A-9A91-46EC-B68D-861309D3E6C5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EM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056147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As rochas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591248" y="720850"/>
            <a:ext cx="1838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Rochas</a:t>
            </a:r>
            <a:endParaRPr lang="pt-PT" sz="40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14348" y="1643050"/>
            <a:ext cx="778674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Das várias camadas que compõem a Terra, a </a:t>
            </a:r>
            <a:r>
              <a:rPr lang="pt-PT" sz="2800" dirty="0" smtClean="0">
                <a:solidFill>
                  <a:srgbClr val="FF0000"/>
                </a:solidFill>
              </a:rPr>
              <a:t>crusta terrestre</a:t>
            </a:r>
            <a:r>
              <a:rPr lang="pt-PT" sz="2800" dirty="0" smtClean="0"/>
              <a:t> é a camada mais superficial, é o chão que pisamos. </a:t>
            </a:r>
          </a:p>
          <a:p>
            <a:endParaRPr lang="pt-PT" sz="2800" dirty="0" smtClean="0"/>
          </a:p>
          <a:p>
            <a:r>
              <a:rPr lang="pt-PT" sz="2800" dirty="0" smtClean="0"/>
              <a:t>A crusta terrestre é formada, essencialmente, por rochas que, por vezes, estão visíveis.</a:t>
            </a:r>
          </a:p>
          <a:p>
            <a:endParaRPr lang="pt-PT" sz="2800" dirty="0" smtClean="0"/>
          </a:p>
          <a:p>
            <a:r>
              <a:rPr lang="pt-PT" sz="2800" dirty="0" smtClean="0"/>
              <a:t>As rochas distinguem-se pelas características que apresentam: cor, dureza, textura e cheiro (em alguns casos).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785918" y="720850"/>
            <a:ext cx="5715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Características das rochas</a:t>
            </a:r>
            <a:endParaRPr lang="pt-PT" sz="4000" b="1" dirty="0"/>
          </a:p>
        </p:txBody>
      </p:sp>
      <p:pic>
        <p:nvPicPr>
          <p:cNvPr id="5" name="Imagem 4" descr="20113023_PPTEM_F12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86" y="2500306"/>
            <a:ext cx="7858148" cy="3571352"/>
          </a:xfrm>
          <a:prstGeom prst="rect">
            <a:avLst/>
          </a:prstGeom>
        </p:spPr>
      </p:pic>
      <p:pic>
        <p:nvPicPr>
          <p:cNvPr id="6" name="Imagem 5" descr="20113015_RPD_ID02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206" y="1071546"/>
            <a:ext cx="1357322" cy="170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226102" y="720850"/>
            <a:ext cx="45604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Utilidade das rochas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859090" y="1665873"/>
            <a:ext cx="67841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Granito, calcário, ardósia, argila, mármore</a:t>
            </a:r>
          </a:p>
          <a:p>
            <a:r>
              <a:rPr lang="pt-PT" sz="2800" dirty="0" smtClean="0"/>
              <a:t>Usados em construções.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859090" y="2760645"/>
            <a:ext cx="67841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Argila</a:t>
            </a:r>
          </a:p>
          <a:p>
            <a:r>
              <a:rPr lang="pt-PT" sz="2800" dirty="0" smtClean="0"/>
              <a:t>Usada no fabrico de louça (cerâmica).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859660" y="4000504"/>
            <a:ext cx="67841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Granito, calcário, basalto</a:t>
            </a:r>
          </a:p>
          <a:p>
            <a:r>
              <a:rPr lang="pt-PT" sz="2800" dirty="0" smtClean="0"/>
              <a:t>Usados na pavimentação de passeios e ruas.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857224" y="5286388"/>
            <a:ext cx="67841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Mármore, calcário, granito</a:t>
            </a:r>
          </a:p>
          <a:p>
            <a:r>
              <a:rPr lang="pt-PT" sz="2800" dirty="0" smtClean="0"/>
              <a:t>Usados na construção de estátuas.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056147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Os solos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766647" y="714356"/>
            <a:ext cx="1162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Solo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857224" y="1382990"/>
            <a:ext cx="764386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O solo é a camada de terra que cobre a maior parte das rochas e onde as plantas se desenvolvem. </a:t>
            </a:r>
          </a:p>
          <a:p>
            <a:endParaRPr lang="pt-PT" sz="2200" dirty="0" smtClean="0"/>
          </a:p>
          <a:p>
            <a:r>
              <a:rPr lang="pt-PT" sz="2200" dirty="0" smtClean="0"/>
              <a:t>O solo é constituído por:</a:t>
            </a:r>
          </a:p>
          <a:p>
            <a:r>
              <a:rPr lang="pt-PT" sz="2200" dirty="0" smtClean="0">
                <a:solidFill>
                  <a:srgbClr val="FF0000"/>
                </a:solidFill>
              </a:rPr>
              <a:t>Parte mineral </a:t>
            </a:r>
            <a:r>
              <a:rPr lang="pt-PT" sz="2200" dirty="0"/>
              <a:t>–  </a:t>
            </a:r>
            <a:r>
              <a:rPr lang="pt-PT" sz="2200" dirty="0" smtClean="0"/>
              <a:t>restos de rochas que sofreram erosão, ou seja, foram sendo decompostas pela ação do vento, da temperatura e da água.</a:t>
            </a:r>
          </a:p>
          <a:p>
            <a:endParaRPr lang="pt-PT" sz="2200" dirty="0" smtClean="0"/>
          </a:p>
          <a:p>
            <a:r>
              <a:rPr lang="pt-PT" sz="2200" dirty="0" smtClean="0">
                <a:solidFill>
                  <a:srgbClr val="FF0000"/>
                </a:solidFill>
              </a:rPr>
              <a:t>Parte orgânica </a:t>
            </a:r>
            <a:r>
              <a:rPr lang="pt-PT" sz="2200" dirty="0" smtClean="0"/>
              <a:t>– restos de animais e de plantas em decomposição. A esta camada superior chamamos </a:t>
            </a:r>
            <a:r>
              <a:rPr lang="pt-PT" sz="2200" dirty="0" smtClean="0">
                <a:solidFill>
                  <a:srgbClr val="FF0000"/>
                </a:solidFill>
              </a:rPr>
              <a:t>húmus</a:t>
            </a:r>
            <a:r>
              <a:rPr lang="pt-PT" sz="2200" dirty="0" smtClean="0"/>
              <a:t>, que é o que torna o solo próprio para a agricultura.</a:t>
            </a:r>
          </a:p>
          <a:p>
            <a:endParaRPr lang="pt-PT" sz="2200" dirty="0" smtClean="0"/>
          </a:p>
          <a:p>
            <a:r>
              <a:rPr lang="pt-PT" sz="2200" dirty="0" smtClean="0"/>
              <a:t>O solo contém ar e água em quantidades variáveis, conforme a localização.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928926" y="1214422"/>
            <a:ext cx="3000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Tipos de solo</a:t>
            </a:r>
            <a:endParaRPr lang="pt-PT" sz="4000" b="1" dirty="0"/>
          </a:p>
        </p:txBody>
      </p:sp>
      <p:pic>
        <p:nvPicPr>
          <p:cNvPr id="8" name="Imagem 7" descr="20113023_PPTEM_F08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69" y="2192814"/>
            <a:ext cx="8244035" cy="287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073248" y="706376"/>
            <a:ext cx="6999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Utilização do solo na agricultura</a:t>
            </a:r>
            <a:endParaRPr lang="pt-PT" sz="40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571472" y="1643050"/>
            <a:ext cx="80010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Um solo adequado à agricultura deve conter </a:t>
            </a:r>
            <a:r>
              <a:rPr lang="pt-PT" sz="3000" dirty="0" smtClean="0">
                <a:solidFill>
                  <a:srgbClr val="FF0000"/>
                </a:solidFill>
              </a:rPr>
              <a:t>humidade</a:t>
            </a:r>
            <a:r>
              <a:rPr lang="pt-PT" sz="3000" dirty="0" smtClean="0"/>
              <a:t>, </a:t>
            </a:r>
            <a:r>
              <a:rPr lang="pt-PT" sz="3000" dirty="0" smtClean="0">
                <a:solidFill>
                  <a:srgbClr val="FF0000"/>
                </a:solidFill>
              </a:rPr>
              <a:t>húmus</a:t>
            </a:r>
            <a:r>
              <a:rPr lang="pt-PT" sz="3000" dirty="0" smtClean="0"/>
              <a:t> e </a:t>
            </a:r>
            <a:r>
              <a:rPr lang="pt-PT" sz="3000" dirty="0" smtClean="0">
                <a:solidFill>
                  <a:srgbClr val="FF0000"/>
                </a:solidFill>
              </a:rPr>
              <a:t>sais minerais </a:t>
            </a:r>
            <a:r>
              <a:rPr lang="pt-PT" sz="3000" dirty="0" smtClean="0"/>
              <a:t>em quantidades equilibradas. A este tipo de solo chamamos </a:t>
            </a:r>
            <a:r>
              <a:rPr lang="pt-PT" sz="3000" dirty="0" smtClean="0">
                <a:solidFill>
                  <a:srgbClr val="FF0000"/>
                </a:solidFill>
              </a:rPr>
              <a:t>solo fértil</a:t>
            </a:r>
            <a:r>
              <a:rPr lang="pt-PT" sz="3000" dirty="0" smtClean="0"/>
              <a:t>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71472" y="4091322"/>
            <a:ext cx="8104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Um solo que não contenha estes elementos em quantidades equilibradas é um </a:t>
            </a:r>
            <a:r>
              <a:rPr lang="pt-PT" sz="3000" dirty="0" smtClean="0">
                <a:solidFill>
                  <a:srgbClr val="FF0000"/>
                </a:solidFill>
              </a:rPr>
              <a:t>solo estéril</a:t>
            </a:r>
            <a:r>
              <a:rPr lang="pt-PT" sz="3000" dirty="0" smtClean="0"/>
              <a:t>, pois </a:t>
            </a:r>
            <a:r>
              <a:rPr lang="pt-PT" sz="3000" dirty="0" smtClean="0"/>
              <a:t>nele as </a:t>
            </a:r>
            <a:r>
              <a:rPr lang="pt-PT" sz="3000" dirty="0" smtClean="0"/>
              <a:t>plantas têm dificuldade em desenvolver-se.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056147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O relevo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664428" y="707516"/>
            <a:ext cx="1693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Relevo</a:t>
            </a:r>
            <a:endParaRPr lang="pt-PT" sz="40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857224" y="1571612"/>
            <a:ext cx="707236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 </a:t>
            </a:r>
            <a:r>
              <a:rPr lang="pt-PT" sz="2800" dirty="0" smtClean="0">
                <a:solidFill>
                  <a:srgbClr val="FF0000"/>
                </a:solidFill>
              </a:rPr>
              <a:t>relevo</a:t>
            </a:r>
            <a:r>
              <a:rPr lang="pt-PT" sz="2800" dirty="0" smtClean="0"/>
              <a:t> é o conjunto das formas existentes na superfície da Terra.</a:t>
            </a:r>
          </a:p>
          <a:p>
            <a:endParaRPr lang="pt-PT" sz="800" dirty="0" smtClean="0"/>
          </a:p>
          <a:p>
            <a:r>
              <a:rPr lang="pt-PT" sz="2800" dirty="0" smtClean="0">
                <a:solidFill>
                  <a:srgbClr val="FF0000"/>
                </a:solidFill>
              </a:rPr>
              <a:t>Formas de relevo</a:t>
            </a:r>
            <a:r>
              <a:rPr lang="pt-PT" sz="2800" dirty="0" smtClean="0"/>
              <a:t>:</a:t>
            </a:r>
          </a:p>
        </p:txBody>
      </p:sp>
      <p:pic>
        <p:nvPicPr>
          <p:cNvPr id="10" name="Imagem 9" descr="20113023_PPTEM_F08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0100" y="3060570"/>
            <a:ext cx="2155978" cy="1440000"/>
          </a:xfrm>
          <a:prstGeom prst="rect">
            <a:avLst/>
          </a:prstGeom>
        </p:spPr>
      </p:pic>
      <p:pic>
        <p:nvPicPr>
          <p:cNvPr id="11" name="Imagem 10" descr="20113023_PPTEM_F08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3504" y="3060570"/>
            <a:ext cx="1442153" cy="1440000"/>
          </a:xfrm>
          <a:prstGeom prst="rect">
            <a:avLst/>
          </a:prstGeom>
        </p:spPr>
      </p:pic>
      <p:pic>
        <p:nvPicPr>
          <p:cNvPr id="12" name="Imagem 11" descr="20113023_PPTEM_F08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0100" y="4846520"/>
            <a:ext cx="2200228" cy="1440000"/>
          </a:xfrm>
          <a:prstGeom prst="rect">
            <a:avLst/>
          </a:prstGeom>
        </p:spPr>
      </p:pic>
      <p:pic>
        <p:nvPicPr>
          <p:cNvPr id="13" name="Imagem 12" descr="20113023_PPTEM_F09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43504" y="4775082"/>
            <a:ext cx="2125110" cy="144000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3143240" y="3489198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Montanha</a:t>
            </a:r>
            <a:endParaRPr lang="pt-PT" sz="20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572264" y="3489198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Vale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143240" y="5346586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Planalto</a:t>
            </a:r>
            <a:endParaRPr lang="pt-PT" sz="20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215206" y="5275148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Planície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537874" y="962488"/>
            <a:ext cx="78917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Montanha</a:t>
            </a:r>
          </a:p>
          <a:p>
            <a:r>
              <a:rPr lang="pt-PT" sz="2400" dirty="0" smtClean="0"/>
              <a:t>É uma grande elevação de terreno. Quando a elevação de terreno não é muito grande, denomina-se </a:t>
            </a:r>
            <a:r>
              <a:rPr lang="pt-PT" sz="2400" dirty="0" smtClean="0">
                <a:solidFill>
                  <a:srgbClr val="FF0000"/>
                </a:solidFill>
              </a:rPr>
              <a:t>outeiro</a:t>
            </a:r>
            <a:r>
              <a:rPr lang="pt-PT" sz="2400" dirty="0" smtClean="0"/>
              <a:t> ou </a:t>
            </a:r>
            <a:r>
              <a:rPr lang="pt-PT" sz="2400" dirty="0" smtClean="0">
                <a:solidFill>
                  <a:srgbClr val="FF0000"/>
                </a:solidFill>
              </a:rPr>
              <a:t>colina</a:t>
            </a:r>
            <a:r>
              <a:rPr lang="pt-PT" sz="2400" dirty="0" smtClean="0"/>
              <a:t>. Um conjunto de montanhas designa-se por </a:t>
            </a:r>
            <a:r>
              <a:rPr lang="pt-PT" sz="2400" dirty="0" smtClean="0">
                <a:solidFill>
                  <a:srgbClr val="FF0000"/>
                </a:solidFill>
              </a:rPr>
              <a:t>serra</a:t>
            </a:r>
            <a:r>
              <a:rPr lang="pt-PT" sz="2400" dirty="0" smtClean="0"/>
              <a:t>.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537874" y="2715648"/>
            <a:ext cx="78917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Vale</a:t>
            </a:r>
          </a:p>
          <a:p>
            <a:r>
              <a:rPr lang="pt-PT" sz="2400" dirty="0" smtClean="0"/>
              <a:t>É uma extensão de terreno situado entre montanhas.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537874" y="3795768"/>
            <a:ext cx="78917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Planalto</a:t>
            </a:r>
          </a:p>
          <a:p>
            <a:r>
              <a:rPr lang="pt-PT" sz="2400" dirty="0" smtClean="0"/>
              <a:t>É uma extensão de terreno plano, situado a grande altitude.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537874" y="4822464"/>
            <a:ext cx="789177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rgbClr val="FF0000"/>
                </a:solidFill>
              </a:rPr>
              <a:t>Planície</a:t>
            </a:r>
          </a:p>
          <a:p>
            <a:r>
              <a:rPr lang="pt-PT" sz="2400" dirty="0" smtClean="0"/>
              <a:t>É uma grande extensão de terreno plano, situado a baixa altitude.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857364"/>
            <a:ext cx="33575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Os meios aquáticos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735734" y="707516"/>
            <a:ext cx="3693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Meios aquáticos</a:t>
            </a:r>
            <a:endParaRPr lang="pt-PT" sz="40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642910" y="1428736"/>
            <a:ext cx="78795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Na Terra, a água encontra-se nos oceanos, que são grandes massas de água salgada, ou nos continentes, sob a forma de rios, ribeiros, lagos, lagoas, que contêm água doce.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2910" y="2786058"/>
            <a:ext cx="77867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O </a:t>
            </a:r>
            <a:r>
              <a:rPr lang="pt-PT" sz="2400" dirty="0" smtClean="0">
                <a:solidFill>
                  <a:srgbClr val="FF0000"/>
                </a:solidFill>
              </a:rPr>
              <a:t>mar</a:t>
            </a:r>
            <a:r>
              <a:rPr lang="pt-PT" sz="2400" dirty="0" smtClean="0"/>
              <a:t> é uma grande extensão de água salgada. Os mares unem-se e formam os oceanos.</a:t>
            </a:r>
          </a:p>
          <a:p>
            <a:endParaRPr lang="pt-PT" sz="2400" dirty="0" smtClean="0"/>
          </a:p>
          <a:p>
            <a:r>
              <a:rPr lang="pt-PT" sz="2400" dirty="0" smtClean="0"/>
              <a:t>O </a:t>
            </a:r>
            <a:r>
              <a:rPr lang="pt-PT" sz="2400" dirty="0" smtClean="0">
                <a:solidFill>
                  <a:srgbClr val="FF0000"/>
                </a:solidFill>
              </a:rPr>
              <a:t>rio</a:t>
            </a:r>
            <a:r>
              <a:rPr lang="pt-PT" sz="2400" dirty="0" smtClean="0"/>
              <a:t> é uma corrente permanente de água doce.</a:t>
            </a:r>
          </a:p>
          <a:p>
            <a:endParaRPr lang="pt-PT" sz="2400" dirty="0" smtClean="0"/>
          </a:p>
          <a:p>
            <a:r>
              <a:rPr lang="pt-PT" sz="2400" dirty="0" smtClean="0"/>
              <a:t>A </a:t>
            </a:r>
            <a:r>
              <a:rPr lang="pt-PT" sz="2400" dirty="0" smtClean="0">
                <a:solidFill>
                  <a:srgbClr val="FF0000"/>
                </a:solidFill>
              </a:rPr>
              <a:t>ribeira</a:t>
            </a:r>
            <a:r>
              <a:rPr lang="pt-PT" sz="2400" dirty="0" smtClean="0"/>
              <a:t> é um curso de água doce mais pequeno que um rio.</a:t>
            </a:r>
          </a:p>
          <a:p>
            <a:endParaRPr lang="pt-PT" sz="2400" dirty="0" smtClean="0"/>
          </a:p>
          <a:p>
            <a:r>
              <a:rPr lang="pt-PT" sz="2400" dirty="0" smtClean="0"/>
              <a:t>O </a:t>
            </a:r>
            <a:r>
              <a:rPr lang="pt-PT" sz="2400" dirty="0" smtClean="0">
                <a:solidFill>
                  <a:srgbClr val="FF0000"/>
                </a:solidFill>
              </a:rPr>
              <a:t>lago</a:t>
            </a:r>
            <a:r>
              <a:rPr lang="pt-PT" sz="2400" dirty="0" smtClean="0"/>
              <a:t> é uma extensão de água doce parada. Uma </a:t>
            </a:r>
            <a:r>
              <a:rPr lang="pt-PT" sz="2400" dirty="0" smtClean="0">
                <a:solidFill>
                  <a:srgbClr val="FF0000"/>
                </a:solidFill>
              </a:rPr>
              <a:t>lagoa</a:t>
            </a:r>
            <a:r>
              <a:rPr lang="pt-PT" sz="2400" dirty="0" smtClean="0"/>
              <a:t> é menor do que um lago.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635896" y="708086"/>
            <a:ext cx="1721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Os rios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714348" y="1500174"/>
            <a:ext cx="72866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A </a:t>
            </a:r>
            <a:r>
              <a:rPr lang="pt-PT" sz="3200" dirty="0" smtClean="0">
                <a:solidFill>
                  <a:srgbClr val="FF0000"/>
                </a:solidFill>
              </a:rPr>
              <a:t>água dos rios </a:t>
            </a:r>
            <a:r>
              <a:rPr lang="pt-PT" sz="3200" dirty="0" smtClean="0"/>
              <a:t>é utilizada:</a:t>
            </a:r>
          </a:p>
          <a:p>
            <a:endParaRPr lang="pt-PT" sz="3200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3200" dirty="0" smtClean="0"/>
              <a:t> na agricultura, para a rega dos campos;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3200" dirty="0" smtClean="0"/>
              <a:t> na produção de energia nas barragens (depois transformada em eletricidade);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3200" dirty="0" smtClean="0"/>
              <a:t> na alimentação e na higiene, depois de tratada e armazenada.</a:t>
            </a:r>
          </a:p>
        </p:txBody>
      </p:sp>
      <p:pic>
        <p:nvPicPr>
          <p:cNvPr id="5" name="Imagem 4" descr="20113015_RPD_ID0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4578" y="4429132"/>
            <a:ext cx="1872264" cy="23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51520" y="928670"/>
            <a:ext cx="853532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    O rio é constituído pelos seguintes elementos:</a:t>
            </a:r>
          </a:p>
          <a:p>
            <a:endParaRPr lang="pt-PT" sz="2400" dirty="0" smtClean="0"/>
          </a:p>
          <a:p>
            <a:r>
              <a:rPr lang="pt-PT" sz="2400" dirty="0" smtClean="0"/>
              <a:t>	</a:t>
            </a:r>
            <a:r>
              <a:rPr lang="pt-PT" sz="2400" dirty="0"/>
              <a:t>1 –</a:t>
            </a:r>
            <a:r>
              <a:rPr lang="pt-PT" sz="2400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>
                <a:solidFill>
                  <a:srgbClr val="FF0000"/>
                </a:solidFill>
              </a:rPr>
              <a:t>Nascente</a:t>
            </a:r>
            <a:r>
              <a:rPr lang="pt-PT" sz="2400" dirty="0" smtClean="0"/>
              <a:t>: local onde nasce o rio.</a:t>
            </a:r>
          </a:p>
          <a:p>
            <a:r>
              <a:rPr lang="pt-PT" sz="2400" dirty="0" smtClean="0"/>
              <a:t>	</a:t>
            </a:r>
            <a:r>
              <a:rPr lang="pt-PT" sz="2400" dirty="0"/>
              <a:t>2 –</a:t>
            </a:r>
            <a:r>
              <a:rPr lang="pt-PT" sz="2400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>
                <a:solidFill>
                  <a:srgbClr val="FF0000"/>
                </a:solidFill>
              </a:rPr>
              <a:t>Leito</a:t>
            </a:r>
            <a:r>
              <a:rPr lang="pt-PT" sz="2400" dirty="0" smtClean="0"/>
              <a:t>: terreno por onde corre o rio.</a:t>
            </a:r>
          </a:p>
          <a:p>
            <a:r>
              <a:rPr lang="pt-PT" sz="2400" dirty="0" smtClean="0"/>
              <a:t>	</a:t>
            </a:r>
            <a:r>
              <a:rPr lang="pt-PT" sz="2400" dirty="0"/>
              <a:t>3 –</a:t>
            </a:r>
            <a:r>
              <a:rPr lang="pt-PT" sz="2400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>
                <a:solidFill>
                  <a:srgbClr val="FF0000"/>
                </a:solidFill>
              </a:rPr>
              <a:t>Margens</a:t>
            </a:r>
            <a:r>
              <a:rPr lang="pt-PT" sz="2400" dirty="0" smtClean="0"/>
              <a:t>: terrenos dos lados do rio.</a:t>
            </a:r>
          </a:p>
          <a:p>
            <a:r>
              <a:rPr lang="pt-PT" sz="2400" dirty="0" smtClean="0"/>
              <a:t>	</a:t>
            </a:r>
            <a:r>
              <a:rPr lang="pt-PT" sz="2400" dirty="0"/>
              <a:t>4 –</a:t>
            </a:r>
            <a:r>
              <a:rPr lang="pt-PT" sz="2400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>
                <a:solidFill>
                  <a:srgbClr val="FF0000"/>
                </a:solidFill>
              </a:rPr>
              <a:t>Foz</a:t>
            </a:r>
            <a:r>
              <a:rPr lang="pt-PT" sz="2400" dirty="0" smtClean="0"/>
              <a:t>: local onde o rio desagua (termina).</a:t>
            </a:r>
          </a:p>
          <a:p>
            <a:r>
              <a:rPr lang="pt-PT" sz="2400" dirty="0" smtClean="0"/>
              <a:t>	</a:t>
            </a:r>
            <a:r>
              <a:rPr lang="pt-PT" sz="2400" dirty="0"/>
              <a:t>5 –</a:t>
            </a:r>
            <a:r>
              <a:rPr lang="pt-PT" sz="2400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>
                <a:solidFill>
                  <a:srgbClr val="FF0000"/>
                </a:solidFill>
              </a:rPr>
              <a:t>Afluente</a:t>
            </a:r>
            <a:r>
              <a:rPr lang="pt-PT" sz="2400" dirty="0" smtClean="0"/>
              <a:t>: rio de menor corrente que desagua noutro rio.</a:t>
            </a:r>
          </a:p>
        </p:txBody>
      </p:sp>
      <p:pic>
        <p:nvPicPr>
          <p:cNvPr id="7" name="Imagem 6" descr="20113023_PPTEM_F0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3643314"/>
            <a:ext cx="4968302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39344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Observa as imagens e indica que tipo de rochas poderão ter sido usadas nas seguintes </a:t>
            </a:r>
            <a:r>
              <a:rPr lang="pt-PT" sz="2400" dirty="0" smtClean="0"/>
              <a:t>construções:</a:t>
            </a:r>
            <a:endParaRPr lang="pt-PT" sz="2400" dirty="0" smtClean="0"/>
          </a:p>
        </p:txBody>
      </p:sp>
      <p:pic>
        <p:nvPicPr>
          <p:cNvPr id="8" name="Imagem 7" descr="20113023_PPTEM_F0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482" y="2909264"/>
            <a:ext cx="3785642" cy="2520000"/>
          </a:xfrm>
          <a:prstGeom prst="rect">
            <a:avLst/>
          </a:prstGeom>
        </p:spPr>
      </p:pic>
      <p:pic>
        <p:nvPicPr>
          <p:cNvPr id="10" name="Imagem 9" descr="20113023_PPTEM_F09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9674" y="2909264"/>
            <a:ext cx="3781416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642910" y="1142984"/>
            <a:ext cx="79296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Observa as imagens. Legenda-as com a palavra fértil e estéril.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2910" y="5079697"/>
            <a:ext cx="79296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b="1" dirty="0" smtClean="0">
                <a:solidFill>
                  <a:srgbClr val="FF0000"/>
                </a:solidFill>
              </a:rPr>
              <a:t>2.1. </a:t>
            </a:r>
            <a:r>
              <a:rPr lang="pt-PT" sz="2200" dirty="0" smtClean="0"/>
              <a:t>Observa as imagens. Legenda-as com a palavra fértil e estéril.</a:t>
            </a:r>
          </a:p>
        </p:txBody>
      </p:sp>
      <p:pic>
        <p:nvPicPr>
          <p:cNvPr id="9" name="Imagem 8" descr="20113023_PPTEM_F09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2374884"/>
            <a:ext cx="3512700" cy="2340000"/>
          </a:xfrm>
          <a:prstGeom prst="rect">
            <a:avLst/>
          </a:prstGeom>
        </p:spPr>
      </p:pic>
      <p:pic>
        <p:nvPicPr>
          <p:cNvPr id="10" name="Imagem 9" descr="20113023_PPTEM_F09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562" y="2374884"/>
            <a:ext cx="4011430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642910" y="1000108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3.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Legenda a imagem.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714348" y="4572008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4.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O que são oceanos?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714348" y="5143512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5.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Em que situações é usada a água dos rios?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714348" y="5715016"/>
            <a:ext cx="792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6.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Indica e define os elementos que constituem um rio.</a:t>
            </a:r>
          </a:p>
        </p:txBody>
      </p:sp>
      <p:pic>
        <p:nvPicPr>
          <p:cNvPr id="15" name="Imagem 14" descr="20113023_PPTEM_F09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5988" y="1571612"/>
            <a:ext cx="4430767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630</Words>
  <Application>Microsoft Office PowerPoint</Application>
  <PresentationFormat>On-screen Show (4:3)</PresentationFormat>
  <Paragraphs>98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</dc:creator>
  <cp:lastModifiedBy>SAlmeida</cp:lastModifiedBy>
  <cp:revision>11</cp:revision>
  <dcterms:created xsi:type="dcterms:W3CDTF">2012-02-11T15:27:13Z</dcterms:created>
  <dcterms:modified xsi:type="dcterms:W3CDTF">2012-02-15T16:36:28Z</dcterms:modified>
</cp:coreProperties>
</file>