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4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B1079B-23D0-496E-BC3A-FDB79F0BD83C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9AF3B7-7E25-4548-AE1C-2F3A9231FAAE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44062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755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F5104A-9A91-46EC-B68D-861309D3E6C5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3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FUNDO1_EM_3an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565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2_EM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52135" cy="6858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785786" y="1775760"/>
            <a:ext cx="41434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 smtClean="0"/>
              <a:t>Atividades económicas</a:t>
            </a:r>
            <a:endParaRPr lang="pt-PT" sz="6000" b="1" dirty="0"/>
          </a:p>
        </p:txBody>
      </p:sp>
    </p:spTree>
    <p:extLst>
      <p:ext uri="{BB962C8B-B14F-4D97-AF65-F5344CB8AC3E}">
        <p14:creationId xmlns:p14="http://schemas.microsoft.com/office/powerpoint/2010/main" val="1763311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3214678" y="714356"/>
            <a:ext cx="25717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Agricultura</a:t>
            </a:r>
            <a:endParaRPr lang="pt-PT" sz="4000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642910" y="1500174"/>
            <a:ext cx="6643734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000" dirty="0" smtClean="0"/>
              <a:t>A </a:t>
            </a:r>
            <a:r>
              <a:rPr lang="pt-PT" sz="3000" dirty="0" smtClean="0">
                <a:solidFill>
                  <a:srgbClr val="FF0000"/>
                </a:solidFill>
              </a:rPr>
              <a:t>agricultura</a:t>
            </a:r>
            <a:r>
              <a:rPr lang="pt-PT" sz="3000" dirty="0" smtClean="0"/>
              <a:t> é a </a:t>
            </a:r>
            <a:r>
              <a:rPr lang="pt-PT" sz="3000" dirty="0" err="1" smtClean="0"/>
              <a:t>atividade</a:t>
            </a:r>
            <a:r>
              <a:rPr lang="pt-PT" sz="3000" dirty="0" smtClean="0"/>
              <a:t> que consiste em cultivar a terra para dela obter alimentos.</a:t>
            </a:r>
          </a:p>
          <a:p>
            <a:endParaRPr lang="pt-PT" sz="1200" dirty="0" smtClean="0"/>
          </a:p>
          <a:p>
            <a:r>
              <a:rPr lang="pt-PT" sz="3000" dirty="0" smtClean="0"/>
              <a:t>A agricultura depende de vários </a:t>
            </a:r>
            <a:r>
              <a:rPr lang="pt-PT" sz="3000" dirty="0" err="1" smtClean="0"/>
              <a:t>fatores</a:t>
            </a:r>
            <a:r>
              <a:rPr lang="pt-PT" sz="3000" dirty="0" smtClean="0"/>
              <a:t>: </a:t>
            </a:r>
            <a:r>
              <a:rPr lang="pt-PT" sz="3000" dirty="0" smtClean="0">
                <a:solidFill>
                  <a:srgbClr val="FF0000"/>
                </a:solidFill>
              </a:rPr>
              <a:t>clima</a:t>
            </a:r>
            <a:r>
              <a:rPr lang="pt-PT" sz="3000" dirty="0" smtClean="0"/>
              <a:t>, </a:t>
            </a:r>
            <a:r>
              <a:rPr lang="pt-PT" sz="3000" dirty="0" smtClean="0">
                <a:solidFill>
                  <a:srgbClr val="FF0000"/>
                </a:solidFill>
              </a:rPr>
              <a:t>relevo</a:t>
            </a:r>
            <a:r>
              <a:rPr lang="pt-PT" sz="3000" dirty="0" smtClean="0"/>
              <a:t>, </a:t>
            </a:r>
            <a:r>
              <a:rPr lang="pt-PT" sz="3000" dirty="0" smtClean="0">
                <a:solidFill>
                  <a:srgbClr val="FF0000"/>
                </a:solidFill>
              </a:rPr>
              <a:t>tipo de solo </a:t>
            </a:r>
            <a:r>
              <a:rPr lang="pt-PT" sz="3000" dirty="0" smtClean="0"/>
              <a:t>e </a:t>
            </a:r>
            <a:r>
              <a:rPr lang="pt-PT" sz="3000" dirty="0" smtClean="0">
                <a:solidFill>
                  <a:srgbClr val="FF0000"/>
                </a:solidFill>
              </a:rPr>
              <a:t>quantidade de água</a:t>
            </a:r>
            <a:r>
              <a:rPr lang="pt-PT" sz="3000" dirty="0" smtClean="0"/>
              <a:t>. </a:t>
            </a:r>
          </a:p>
          <a:p>
            <a:endParaRPr lang="pt-PT" sz="1200" dirty="0" smtClean="0"/>
          </a:p>
          <a:p>
            <a:r>
              <a:rPr lang="pt-PT" sz="3000" dirty="0" smtClean="0"/>
              <a:t>São estes </a:t>
            </a:r>
            <a:r>
              <a:rPr lang="pt-PT" sz="3000" dirty="0" err="1" smtClean="0"/>
              <a:t>fatores</a:t>
            </a:r>
            <a:r>
              <a:rPr lang="pt-PT" sz="3000" dirty="0" smtClean="0"/>
              <a:t> que determinam a variedade de produtos agrícolas de região para região.</a:t>
            </a:r>
          </a:p>
        </p:txBody>
      </p:sp>
      <p:pic>
        <p:nvPicPr>
          <p:cNvPr id="6" name="Imagem 5" descr="20113015_RPD_ID02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16" y="4000504"/>
            <a:ext cx="1682024" cy="250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537272" y="1061380"/>
            <a:ext cx="8035256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000" dirty="0" smtClean="0"/>
              <a:t>Os </a:t>
            </a:r>
            <a:r>
              <a:rPr lang="pt-PT" sz="3000" dirty="0" smtClean="0">
                <a:solidFill>
                  <a:srgbClr val="FF0000"/>
                </a:solidFill>
              </a:rPr>
              <a:t>agricultores</a:t>
            </a:r>
            <a:r>
              <a:rPr lang="pt-PT" sz="3000" dirty="0" smtClean="0"/>
              <a:t> são as pessoas que trabalham nos campos.</a:t>
            </a:r>
          </a:p>
          <a:p>
            <a:endParaRPr lang="pt-PT" sz="800" dirty="0" smtClean="0"/>
          </a:p>
          <a:p>
            <a:r>
              <a:rPr lang="pt-PT" sz="3000" dirty="0" smtClean="0"/>
              <a:t>O trabalho de um agricultor envolve várias tarefas:</a:t>
            </a:r>
          </a:p>
        </p:txBody>
      </p:sp>
      <p:pic>
        <p:nvPicPr>
          <p:cNvPr id="7" name="Imagem 6" descr="20113023_PPTEM_F09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28662" y="2714620"/>
            <a:ext cx="2122776" cy="1440000"/>
          </a:xfrm>
          <a:prstGeom prst="rect">
            <a:avLst/>
          </a:prstGeom>
        </p:spPr>
      </p:pic>
      <p:pic>
        <p:nvPicPr>
          <p:cNvPr id="8" name="Imagem 7" descr="20113023_PPTEM_F098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2066" y="2703380"/>
            <a:ext cx="2197180" cy="1440000"/>
          </a:xfrm>
          <a:prstGeom prst="rect">
            <a:avLst/>
          </a:prstGeom>
        </p:spPr>
      </p:pic>
      <p:pic>
        <p:nvPicPr>
          <p:cNvPr id="9" name="Imagem 8" descr="20113023_PPTEM_F09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28662" y="4429132"/>
            <a:ext cx="2122776" cy="1440000"/>
          </a:xfrm>
          <a:prstGeom prst="rect">
            <a:avLst/>
          </a:prstGeom>
        </p:spPr>
      </p:pic>
      <p:pic>
        <p:nvPicPr>
          <p:cNvPr id="10" name="Imagem 9" descr="20113023_PPTEM_F100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072066" y="4429132"/>
            <a:ext cx="2197180" cy="1440000"/>
          </a:xfrm>
          <a:prstGeom prst="rect">
            <a:avLst/>
          </a:prstGeom>
        </p:spPr>
      </p:pic>
      <p:sp>
        <p:nvSpPr>
          <p:cNvPr id="11" name="CaixaDeTexto 10"/>
          <p:cNvSpPr txBox="1"/>
          <p:nvPr/>
        </p:nvSpPr>
        <p:spPr>
          <a:xfrm>
            <a:off x="3000364" y="3286124"/>
            <a:ext cx="1000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/>
              <a:t>Lavrar</a:t>
            </a:r>
            <a:endParaRPr lang="pt-PT" sz="2400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3000364" y="4857760"/>
            <a:ext cx="1143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/>
              <a:t>Semear</a:t>
            </a:r>
            <a:endParaRPr lang="pt-PT" sz="2400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7215206" y="3071810"/>
            <a:ext cx="1143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/>
              <a:t>Adubar</a:t>
            </a:r>
            <a:endParaRPr lang="pt-PT" sz="2400" dirty="0"/>
          </a:p>
        </p:txBody>
      </p:sp>
      <p:sp>
        <p:nvSpPr>
          <p:cNvPr id="14" name="CaixaDeTexto 13"/>
          <p:cNvSpPr txBox="1"/>
          <p:nvPr/>
        </p:nvSpPr>
        <p:spPr>
          <a:xfrm>
            <a:off x="7215206" y="4857760"/>
            <a:ext cx="1000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/>
              <a:t>Regar</a:t>
            </a:r>
            <a:endParaRPr lang="pt-PT" sz="2400" dirty="0"/>
          </a:p>
        </p:txBody>
      </p: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15" name="CaixaDeTexto 14"/>
          <p:cNvSpPr txBox="1"/>
          <p:nvPr/>
        </p:nvSpPr>
        <p:spPr>
          <a:xfrm>
            <a:off x="537272" y="984577"/>
            <a:ext cx="81781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000" dirty="0" smtClean="0"/>
              <a:t>Os </a:t>
            </a:r>
            <a:r>
              <a:rPr lang="pt-PT" sz="3000" dirty="0" smtClean="0">
                <a:solidFill>
                  <a:srgbClr val="FF0000"/>
                </a:solidFill>
              </a:rPr>
              <a:t>agricultores</a:t>
            </a:r>
            <a:r>
              <a:rPr lang="pt-PT" sz="3000" dirty="0" smtClean="0"/>
              <a:t> têm várias técnicas para vencerem as dificuldades do relevo e do clima: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4574850" y="2424270"/>
            <a:ext cx="35283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400" dirty="0" smtClean="0"/>
              <a:t> Constroem </a:t>
            </a:r>
            <a:r>
              <a:rPr lang="pt-PT" sz="2400" dirty="0" smtClean="0"/>
              <a:t>estufas para protegerem as plantas do clima rigoroso.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4572000" y="4216794"/>
            <a:ext cx="36724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400" dirty="0" smtClean="0"/>
              <a:t> Constroem </a:t>
            </a:r>
            <a:r>
              <a:rPr lang="pt-PT" sz="2400" dirty="0" smtClean="0"/>
              <a:t>socalcos que permitem a agricultura em terrenos com grande inclinação.</a:t>
            </a:r>
          </a:p>
        </p:txBody>
      </p:sp>
      <p:pic>
        <p:nvPicPr>
          <p:cNvPr id="18" name="Imagem 17" descr="20113023_PPTEM_F101.eps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0023" y="2071678"/>
            <a:ext cx="2704787" cy="1800000"/>
          </a:xfrm>
          <a:prstGeom prst="rect">
            <a:avLst/>
          </a:prstGeom>
        </p:spPr>
      </p:pic>
      <p:pic>
        <p:nvPicPr>
          <p:cNvPr id="19" name="Imagem 18" descr="20113023_PPTEM_F10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67170" y="4143380"/>
            <a:ext cx="2647640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574478" y="857232"/>
            <a:ext cx="792661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 smtClean="0"/>
              <a:t>Os </a:t>
            </a:r>
            <a:r>
              <a:rPr lang="pt-PT" sz="2200" dirty="0" smtClean="0">
                <a:solidFill>
                  <a:srgbClr val="FF0000"/>
                </a:solidFill>
              </a:rPr>
              <a:t>agricultores</a:t>
            </a:r>
            <a:r>
              <a:rPr lang="pt-PT" sz="2200" dirty="0" smtClean="0"/>
              <a:t> usam vários instrumentos que os auxiliam no cultivo da terra:</a:t>
            </a:r>
          </a:p>
          <a:p>
            <a:pPr lvl="1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200" dirty="0" smtClean="0"/>
              <a:t> uns mais tradicionais, como a enxada, o arado, a grade, a charrua, etc.;</a:t>
            </a:r>
          </a:p>
          <a:p>
            <a:pPr lvl="1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200" dirty="0" smtClean="0"/>
              <a:t> outros mais modernos, como as máquina ceifeiras, as máquinas semeadoras e debulhadoras, etc.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536702" y="3071810"/>
            <a:ext cx="803582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 smtClean="0"/>
              <a:t>Os agricultores tornam a terra mais fértil através do uso de </a:t>
            </a:r>
            <a:r>
              <a:rPr lang="pt-PT" sz="2200" dirty="0" smtClean="0">
                <a:solidFill>
                  <a:srgbClr val="FF0000"/>
                </a:solidFill>
              </a:rPr>
              <a:t>fertilizantes</a:t>
            </a:r>
            <a:r>
              <a:rPr lang="pt-PT" sz="2200" dirty="0" smtClean="0"/>
              <a:t> e </a:t>
            </a:r>
            <a:r>
              <a:rPr lang="pt-PT" sz="2200" dirty="0" smtClean="0">
                <a:solidFill>
                  <a:srgbClr val="FF0000"/>
                </a:solidFill>
              </a:rPr>
              <a:t>químicos</a:t>
            </a:r>
            <a:r>
              <a:rPr lang="pt-PT" sz="2200" dirty="0" smtClean="0"/>
              <a:t>.</a:t>
            </a:r>
          </a:p>
          <a:p>
            <a:endParaRPr lang="pt-PT" sz="1400" dirty="0" smtClean="0"/>
          </a:p>
          <a:p>
            <a:r>
              <a:rPr lang="pt-PT" sz="2200" dirty="0" smtClean="0"/>
              <a:t>Usam também </a:t>
            </a:r>
            <a:r>
              <a:rPr lang="pt-PT" sz="2200" dirty="0" smtClean="0">
                <a:solidFill>
                  <a:srgbClr val="FF0000"/>
                </a:solidFill>
              </a:rPr>
              <a:t>pesticidas</a:t>
            </a:r>
            <a:r>
              <a:rPr lang="pt-PT" sz="2200" dirty="0" smtClean="0"/>
              <a:t> e </a:t>
            </a:r>
            <a:r>
              <a:rPr lang="pt-PT" sz="2200" dirty="0" smtClean="0">
                <a:solidFill>
                  <a:srgbClr val="FF0000"/>
                </a:solidFill>
              </a:rPr>
              <a:t>herbicidas</a:t>
            </a:r>
            <a:r>
              <a:rPr lang="pt-PT" sz="2200" dirty="0" smtClean="0"/>
              <a:t> para matar pequenos </a:t>
            </a:r>
            <a:r>
              <a:rPr lang="pt-PT" sz="2200" dirty="0" err="1" smtClean="0"/>
              <a:t>insetos</a:t>
            </a:r>
            <a:r>
              <a:rPr lang="pt-PT" sz="2200" dirty="0" smtClean="0"/>
              <a:t> e queimar as ervas daninhas.</a:t>
            </a:r>
          </a:p>
          <a:p>
            <a:endParaRPr lang="pt-PT" sz="1400" dirty="0" smtClean="0"/>
          </a:p>
          <a:p>
            <a:r>
              <a:rPr lang="pt-PT" sz="2200" dirty="0" smtClean="0"/>
              <a:t>A </a:t>
            </a:r>
            <a:r>
              <a:rPr lang="pt-PT" sz="2200" dirty="0" smtClean="0">
                <a:solidFill>
                  <a:srgbClr val="FF0000"/>
                </a:solidFill>
              </a:rPr>
              <a:t>agricultura biológica </a:t>
            </a:r>
            <a:r>
              <a:rPr lang="pt-PT" sz="2200" dirty="0" smtClean="0"/>
              <a:t>utiliza adubos naturais ou orgânicos (estrume) para tratar a terra e as plantações.</a:t>
            </a:r>
          </a:p>
        </p:txBody>
      </p:sp>
      <p:pic>
        <p:nvPicPr>
          <p:cNvPr id="5" name="Imagem 4" descr="20113015_RPD_ID019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99540" y="5387868"/>
            <a:ext cx="1644012" cy="1255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714612" y="676925"/>
            <a:ext cx="403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Criação de gado</a:t>
            </a:r>
            <a:endParaRPr lang="pt-PT" sz="4000" b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714348" y="1500174"/>
            <a:ext cx="750099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A </a:t>
            </a:r>
            <a:r>
              <a:rPr lang="pt-PT" sz="2800" dirty="0" smtClean="0">
                <a:solidFill>
                  <a:srgbClr val="FF0000"/>
                </a:solidFill>
              </a:rPr>
              <a:t>criação de gado </a:t>
            </a:r>
            <a:r>
              <a:rPr lang="pt-PT" sz="2800" dirty="0" smtClean="0"/>
              <a:t>ou</a:t>
            </a:r>
            <a:r>
              <a:rPr lang="pt-PT" sz="2800" dirty="0" smtClean="0">
                <a:solidFill>
                  <a:srgbClr val="FF0000"/>
                </a:solidFill>
              </a:rPr>
              <a:t> pecuária </a:t>
            </a:r>
            <a:r>
              <a:rPr lang="pt-PT" sz="2800" dirty="0" smtClean="0"/>
              <a:t>é a </a:t>
            </a:r>
            <a:r>
              <a:rPr lang="pt-PT" sz="2800" dirty="0" err="1" smtClean="0"/>
              <a:t>atividade</a:t>
            </a:r>
            <a:r>
              <a:rPr lang="pt-PT" sz="2800" dirty="0" smtClean="0"/>
              <a:t> que consiste em criar animais com o </a:t>
            </a:r>
            <a:r>
              <a:rPr lang="pt-PT" sz="2800" dirty="0" err="1" smtClean="0"/>
              <a:t>objetivo</a:t>
            </a:r>
            <a:r>
              <a:rPr lang="pt-PT" sz="2800" dirty="0" smtClean="0"/>
              <a:t> de obter produtos para a nossa alimentação ou para outras utilizações.</a:t>
            </a:r>
          </a:p>
          <a:p>
            <a:endParaRPr lang="pt-PT" sz="1200" dirty="0" smtClean="0"/>
          </a:p>
          <a:p>
            <a:r>
              <a:rPr lang="pt-PT" sz="2800" dirty="0" smtClean="0"/>
              <a:t>A </a:t>
            </a:r>
            <a:r>
              <a:rPr lang="pt-PT" sz="2800" dirty="0" smtClean="0">
                <a:solidFill>
                  <a:srgbClr val="FF0000"/>
                </a:solidFill>
              </a:rPr>
              <a:t>pecuária familiar </a:t>
            </a:r>
            <a:r>
              <a:rPr lang="pt-PT" sz="2800" dirty="0" smtClean="0"/>
              <a:t>é destinada ao consumo da famílias ou a vendas em feiras.</a:t>
            </a:r>
          </a:p>
          <a:p>
            <a:endParaRPr lang="pt-PT" sz="1200" dirty="0" smtClean="0"/>
          </a:p>
          <a:p>
            <a:r>
              <a:rPr lang="pt-PT" sz="2800" dirty="0" smtClean="0"/>
              <a:t>A </a:t>
            </a:r>
            <a:r>
              <a:rPr lang="pt-PT" sz="2800" dirty="0" smtClean="0">
                <a:solidFill>
                  <a:srgbClr val="FF0000"/>
                </a:solidFill>
              </a:rPr>
              <a:t>pecuária industrial </a:t>
            </a:r>
            <a:r>
              <a:rPr lang="pt-PT" sz="2800" dirty="0" smtClean="0"/>
              <a:t>é feita em grandes explorações: pocilgas, vacarias, aviários.</a:t>
            </a:r>
          </a:p>
        </p:txBody>
      </p:sp>
      <p:pic>
        <p:nvPicPr>
          <p:cNvPr id="7" name="Imagem 6" descr="20113015_RPD_ID02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5027" y="4774151"/>
            <a:ext cx="1940377" cy="1798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1"/>
            <a:ext cx="9154221" cy="6866581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714348" y="1000108"/>
            <a:ext cx="77153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dirty="0" smtClean="0"/>
              <a:t>A </a:t>
            </a:r>
            <a:r>
              <a:rPr lang="pt-PT" sz="3200" dirty="0" smtClean="0">
                <a:solidFill>
                  <a:srgbClr val="FF0000"/>
                </a:solidFill>
              </a:rPr>
              <a:t>criação de gado</a:t>
            </a:r>
            <a:r>
              <a:rPr lang="pt-PT" sz="3200" dirty="0" smtClean="0"/>
              <a:t> fornece também </a:t>
            </a:r>
            <a:r>
              <a:rPr lang="pt-PT" sz="3200" dirty="0" err="1" smtClean="0"/>
              <a:t>matéria-</a:t>
            </a:r>
            <a:endParaRPr lang="pt-PT" sz="3200" dirty="0" smtClean="0"/>
          </a:p>
          <a:p>
            <a:r>
              <a:rPr lang="pt-PT" sz="3200" dirty="0" smtClean="0"/>
              <a:t>-prima para várias indústrias.</a:t>
            </a:r>
          </a:p>
        </p:txBody>
      </p:sp>
      <p:pic>
        <p:nvPicPr>
          <p:cNvPr id="8" name="Imagem 7" descr="20113023_PPTEM_F10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10" y="3143248"/>
            <a:ext cx="7786710" cy="2969410"/>
          </a:xfrm>
          <a:prstGeom prst="rect">
            <a:avLst/>
          </a:prstGeom>
        </p:spPr>
      </p:pic>
      <p:pic>
        <p:nvPicPr>
          <p:cNvPr id="5" name="Imagem 4" descr="20113015_RPD_ID02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1486" y="1643050"/>
            <a:ext cx="1469003" cy="1849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500298" y="714356"/>
            <a:ext cx="45627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Exploração florestal</a:t>
            </a:r>
            <a:endParaRPr lang="pt-PT" sz="4000" b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571472" y="1571612"/>
            <a:ext cx="8001056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dirty="0" smtClean="0"/>
              <a:t>A </a:t>
            </a:r>
            <a:r>
              <a:rPr lang="pt-PT" sz="3200" dirty="0" smtClean="0">
                <a:solidFill>
                  <a:srgbClr val="FF0000"/>
                </a:solidFill>
              </a:rPr>
              <a:t>exploração florestal </a:t>
            </a:r>
            <a:r>
              <a:rPr lang="pt-PT" sz="3200" dirty="0" smtClean="0"/>
              <a:t>é a </a:t>
            </a:r>
            <a:r>
              <a:rPr lang="pt-PT" sz="3200" dirty="0" err="1" smtClean="0"/>
              <a:t>atividade</a:t>
            </a:r>
            <a:r>
              <a:rPr lang="pt-PT" sz="3200" dirty="0" smtClean="0"/>
              <a:t> que consiste em plantar árvores e tratá-las para depois extrair produtos como </a:t>
            </a:r>
            <a:r>
              <a:rPr lang="pt-PT" sz="3200" dirty="0" smtClean="0">
                <a:solidFill>
                  <a:srgbClr val="FF0000"/>
                </a:solidFill>
              </a:rPr>
              <a:t>madeira</a:t>
            </a:r>
            <a:r>
              <a:rPr lang="pt-PT" sz="3200" dirty="0" smtClean="0"/>
              <a:t>, </a:t>
            </a:r>
            <a:r>
              <a:rPr lang="pt-PT" sz="3200" dirty="0" smtClean="0">
                <a:solidFill>
                  <a:srgbClr val="FF0000"/>
                </a:solidFill>
              </a:rPr>
              <a:t>resina</a:t>
            </a:r>
            <a:r>
              <a:rPr lang="pt-PT" sz="3200" dirty="0" smtClean="0"/>
              <a:t> e </a:t>
            </a:r>
            <a:r>
              <a:rPr lang="pt-PT" sz="3200" dirty="0" smtClean="0">
                <a:solidFill>
                  <a:srgbClr val="FF0000"/>
                </a:solidFill>
              </a:rPr>
              <a:t>cortiça</a:t>
            </a:r>
            <a:r>
              <a:rPr lang="pt-PT" sz="3200" dirty="0" smtClean="0"/>
              <a:t>.</a:t>
            </a:r>
          </a:p>
          <a:p>
            <a:endParaRPr lang="pt-PT" sz="1200" dirty="0" smtClean="0"/>
          </a:p>
          <a:p>
            <a:r>
              <a:rPr lang="pt-PT" sz="3200" dirty="0" smtClean="0"/>
              <a:t>Estes produtos servem de </a:t>
            </a:r>
            <a:r>
              <a:rPr lang="pt-PT" sz="3200" dirty="0" smtClean="0">
                <a:solidFill>
                  <a:srgbClr val="FF0000"/>
                </a:solidFill>
              </a:rPr>
              <a:t>matérias-primas </a:t>
            </a:r>
            <a:r>
              <a:rPr lang="pt-PT" sz="3200" dirty="0" smtClean="0"/>
              <a:t>para as </a:t>
            </a:r>
            <a:r>
              <a:rPr lang="pt-PT" sz="3200" dirty="0" smtClean="0">
                <a:solidFill>
                  <a:srgbClr val="FF0000"/>
                </a:solidFill>
              </a:rPr>
              <a:t>indústrias</a:t>
            </a:r>
            <a:r>
              <a:rPr lang="pt-PT" sz="3200" dirty="0" smtClean="0"/>
              <a:t>.</a:t>
            </a:r>
          </a:p>
        </p:txBody>
      </p:sp>
      <p:pic>
        <p:nvPicPr>
          <p:cNvPr id="7" name="Imagem 6" descr="20113015_RPD_ID02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8816" y="4221544"/>
            <a:ext cx="1722471" cy="235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642910" y="1000108"/>
            <a:ext cx="7786742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000" dirty="0" smtClean="0"/>
              <a:t>Nos últimos tempos, o Homem tem </a:t>
            </a:r>
            <a:r>
              <a:rPr lang="pt-PT" sz="3000" dirty="0" smtClean="0">
                <a:solidFill>
                  <a:srgbClr val="FF0000"/>
                </a:solidFill>
              </a:rPr>
              <a:t>destruído as florestas</a:t>
            </a:r>
            <a:r>
              <a:rPr lang="pt-PT" sz="3000" dirty="0" smtClean="0"/>
              <a:t> para utilizar os solos para a agricultura, para a construção de estradas e pontes ou para o crescimento das cidades.</a:t>
            </a:r>
          </a:p>
          <a:p>
            <a:endParaRPr lang="pt-PT" sz="1400" dirty="0" smtClean="0"/>
          </a:p>
          <a:p>
            <a:r>
              <a:rPr lang="pt-PT" sz="3000" dirty="0" smtClean="0"/>
              <a:t>As </a:t>
            </a:r>
            <a:r>
              <a:rPr lang="pt-PT" sz="3000" dirty="0" smtClean="0">
                <a:solidFill>
                  <a:srgbClr val="FF0000"/>
                </a:solidFill>
              </a:rPr>
              <a:t>árvores</a:t>
            </a:r>
            <a:r>
              <a:rPr lang="pt-PT" sz="3000" dirty="0" smtClean="0"/>
              <a:t> são muito importantes porque fornecem húmus, ajudam na retenção da água das chuvas e na fixação dos solos, evitando derrocadas.</a:t>
            </a:r>
          </a:p>
        </p:txBody>
      </p:sp>
      <p:pic>
        <p:nvPicPr>
          <p:cNvPr id="5" name="Imagem 4" descr="20113015_RPD_ID02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5140" y="4774151"/>
            <a:ext cx="1940377" cy="1798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214546" y="689708"/>
            <a:ext cx="45005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Atividade piscatória</a:t>
            </a:r>
            <a:endParaRPr lang="pt-PT" sz="4000" b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500034" y="1500174"/>
            <a:ext cx="8150202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000" dirty="0" smtClean="0"/>
              <a:t>A </a:t>
            </a:r>
            <a:r>
              <a:rPr lang="pt-PT" sz="3000" dirty="0" err="1" smtClean="0">
                <a:solidFill>
                  <a:srgbClr val="FF0000"/>
                </a:solidFill>
              </a:rPr>
              <a:t>atividade</a:t>
            </a:r>
            <a:r>
              <a:rPr lang="pt-PT" sz="3000" dirty="0" smtClean="0">
                <a:solidFill>
                  <a:srgbClr val="FF0000"/>
                </a:solidFill>
              </a:rPr>
              <a:t> piscatória </a:t>
            </a:r>
            <a:r>
              <a:rPr lang="pt-PT" sz="3000" dirty="0" smtClean="0"/>
              <a:t>ou </a:t>
            </a:r>
            <a:r>
              <a:rPr lang="pt-PT" sz="3000" dirty="0" smtClean="0">
                <a:solidFill>
                  <a:srgbClr val="FF0000"/>
                </a:solidFill>
              </a:rPr>
              <a:t>pesca</a:t>
            </a:r>
            <a:r>
              <a:rPr lang="pt-PT" sz="3000" dirty="0" smtClean="0"/>
              <a:t> consiste na captura de peixes realizada no mar, nos rios, nos lagos e nas albufeiras.</a:t>
            </a:r>
          </a:p>
          <a:p>
            <a:endParaRPr lang="pt-PT" sz="1400" dirty="0" smtClean="0"/>
          </a:p>
          <a:p>
            <a:r>
              <a:rPr lang="pt-PT" sz="3000" dirty="0" smtClean="0"/>
              <a:t>A </a:t>
            </a:r>
            <a:r>
              <a:rPr lang="pt-PT" sz="3000" dirty="0" smtClean="0">
                <a:solidFill>
                  <a:srgbClr val="FF0000"/>
                </a:solidFill>
              </a:rPr>
              <a:t>pesca artesanal </a:t>
            </a:r>
            <a:r>
              <a:rPr lang="pt-PT" sz="3000" dirty="0" smtClean="0"/>
              <a:t>é feita junto à costa, em pequenas embarcações.</a:t>
            </a:r>
          </a:p>
          <a:p>
            <a:endParaRPr lang="pt-PT" sz="1400" dirty="0" smtClean="0"/>
          </a:p>
          <a:p>
            <a:r>
              <a:rPr lang="pt-PT" sz="3000" dirty="0" smtClean="0"/>
              <a:t>A </a:t>
            </a:r>
            <a:r>
              <a:rPr lang="pt-PT" sz="3000" dirty="0" smtClean="0">
                <a:solidFill>
                  <a:srgbClr val="FF0000"/>
                </a:solidFill>
              </a:rPr>
              <a:t>pesca industrial </a:t>
            </a:r>
            <a:r>
              <a:rPr lang="pt-PT" sz="3000" dirty="0" smtClean="0"/>
              <a:t>é feita longe da costa, em grandes barcos.</a:t>
            </a:r>
          </a:p>
        </p:txBody>
      </p:sp>
      <p:pic>
        <p:nvPicPr>
          <p:cNvPr id="7" name="Imagem 6" descr="20113015_RPD_ID02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644" y="4000504"/>
            <a:ext cx="1682024" cy="250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571472" y="901560"/>
            <a:ext cx="799805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000" dirty="0" smtClean="0"/>
              <a:t>O </a:t>
            </a:r>
            <a:r>
              <a:rPr lang="pt-PT" sz="3000" dirty="0" smtClean="0">
                <a:solidFill>
                  <a:srgbClr val="FF0000"/>
                </a:solidFill>
              </a:rPr>
              <a:t>peixe</a:t>
            </a:r>
            <a:r>
              <a:rPr lang="pt-PT" sz="3000" dirty="0" smtClean="0"/>
              <a:t> pode ser consumido fresco, congelado, enlatado e em conserva.</a:t>
            </a:r>
          </a:p>
          <a:p>
            <a:endParaRPr lang="pt-PT" sz="3000" dirty="0" smtClean="0"/>
          </a:p>
          <a:p>
            <a:r>
              <a:rPr lang="pt-PT" sz="3000" dirty="0" smtClean="0"/>
              <a:t>A </a:t>
            </a:r>
            <a:r>
              <a:rPr lang="pt-PT" sz="3000" dirty="0" smtClean="0">
                <a:solidFill>
                  <a:srgbClr val="FF0000"/>
                </a:solidFill>
              </a:rPr>
              <a:t>aquicultura</a:t>
            </a:r>
            <a:r>
              <a:rPr lang="pt-PT" sz="3000" dirty="0" smtClean="0"/>
              <a:t> é a criação de peixes em viveiros construídos no rio e no mar pelo ser humano.</a:t>
            </a:r>
          </a:p>
          <a:p>
            <a:r>
              <a:rPr lang="pt-PT" sz="3000" dirty="0" smtClean="0"/>
              <a:t>Este tipo de atividade surgiu pelo facto de muitas espécies de peixe estarem a desaparecer devido à poluição das águas e à pesca excessiva.</a:t>
            </a:r>
          </a:p>
          <a:p>
            <a:endParaRPr lang="pt-PT" sz="3000" dirty="0" smtClean="0"/>
          </a:p>
          <a:p>
            <a:r>
              <a:rPr lang="pt-PT" sz="3000" dirty="0" smtClean="0"/>
              <a:t>Junto à costa também se faz a </a:t>
            </a:r>
            <a:r>
              <a:rPr lang="pt-PT" sz="3000" dirty="0" smtClean="0">
                <a:solidFill>
                  <a:srgbClr val="FF0000"/>
                </a:solidFill>
              </a:rPr>
              <a:t>extração de sal </a:t>
            </a:r>
            <a:r>
              <a:rPr lang="pt-PT" sz="3000" dirty="0" smtClean="0"/>
              <a:t>e a </a:t>
            </a:r>
            <a:r>
              <a:rPr lang="pt-PT" sz="3000" dirty="0" smtClean="0">
                <a:solidFill>
                  <a:srgbClr val="FF0000"/>
                </a:solidFill>
              </a:rPr>
              <a:t>apanha de algas</a:t>
            </a:r>
            <a:r>
              <a:rPr lang="pt-PT" sz="30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357422" y="714356"/>
            <a:ext cx="43577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Exploração mineral</a:t>
            </a:r>
            <a:endParaRPr lang="pt-PT" sz="4000" b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642910" y="1500174"/>
            <a:ext cx="785818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A </a:t>
            </a:r>
            <a:r>
              <a:rPr lang="pt-PT" sz="2800" dirty="0" smtClean="0">
                <a:solidFill>
                  <a:srgbClr val="FF0000"/>
                </a:solidFill>
              </a:rPr>
              <a:t>exploração mineral </a:t>
            </a:r>
            <a:r>
              <a:rPr lang="pt-PT" sz="2800" dirty="0" smtClean="0"/>
              <a:t>consiste em extrair </a:t>
            </a:r>
            <a:r>
              <a:rPr lang="pt-PT" sz="2800" dirty="0" err="1" smtClean="0"/>
              <a:t>matérias-</a:t>
            </a:r>
            <a:endParaRPr lang="pt-PT" sz="2800" dirty="0" smtClean="0"/>
          </a:p>
          <a:p>
            <a:r>
              <a:rPr lang="pt-PT" sz="2800" dirty="0" smtClean="0"/>
              <a:t>-primas da superfície da Terra e do seu interior. </a:t>
            </a:r>
          </a:p>
          <a:p>
            <a:endParaRPr lang="pt-PT" sz="1400" dirty="0" smtClean="0"/>
          </a:p>
          <a:p>
            <a:r>
              <a:rPr lang="pt-PT" sz="2800" b="1" dirty="0" smtClean="0">
                <a:solidFill>
                  <a:srgbClr val="FF0000"/>
                </a:solidFill>
              </a:rPr>
              <a:t>Superfície da Terra</a:t>
            </a:r>
          </a:p>
          <a:p>
            <a:r>
              <a:rPr lang="pt-PT" sz="2800" dirty="0" smtClean="0"/>
              <a:t>Nas pedreiras extraem-se rochas: granito, mármore, calcário, basalto.</a:t>
            </a:r>
          </a:p>
          <a:p>
            <a:r>
              <a:rPr lang="pt-PT" sz="2800" dirty="0" smtClean="0"/>
              <a:t>Nas margens dos rios extrai-se areia.</a:t>
            </a:r>
          </a:p>
          <a:p>
            <a:endParaRPr lang="pt-PT" sz="1400" dirty="0" smtClean="0"/>
          </a:p>
          <a:p>
            <a:r>
              <a:rPr lang="pt-PT" sz="2800" b="1" dirty="0" smtClean="0">
                <a:solidFill>
                  <a:srgbClr val="FF0000"/>
                </a:solidFill>
              </a:rPr>
              <a:t>Interior da Terra</a:t>
            </a:r>
          </a:p>
          <a:p>
            <a:r>
              <a:rPr lang="pt-PT" sz="2800" dirty="0" smtClean="0"/>
              <a:t>Nas minas extraem-se minérios: ferro, cobre, ouro, zinco, volfrâmio, urânio, prata, etc.</a:t>
            </a:r>
          </a:p>
        </p:txBody>
      </p: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574478" y="1000108"/>
            <a:ext cx="799805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Muitos produtos extraídos da superfície da Terra e do seu interior são </a:t>
            </a:r>
            <a:r>
              <a:rPr lang="pt-PT" sz="2800" dirty="0" smtClean="0">
                <a:solidFill>
                  <a:srgbClr val="FF0000"/>
                </a:solidFill>
              </a:rPr>
              <a:t>matérias-primas </a:t>
            </a:r>
            <a:r>
              <a:rPr lang="pt-PT" sz="2800" dirty="0" smtClean="0"/>
              <a:t>utilizadas para </a:t>
            </a:r>
            <a:r>
              <a:rPr lang="pt-PT" sz="2800" dirty="0" smtClean="0">
                <a:solidFill>
                  <a:srgbClr val="FF0000"/>
                </a:solidFill>
              </a:rPr>
              <a:t>indústrias</a:t>
            </a:r>
            <a:r>
              <a:rPr lang="pt-PT" sz="2800" dirty="0" smtClean="0"/>
              <a:t>: construção civil, indústria videira, siderurgia, metalúrgica e joalharia.</a:t>
            </a:r>
          </a:p>
          <a:p>
            <a:endParaRPr lang="pt-PT" sz="1400" dirty="0" smtClean="0"/>
          </a:p>
          <a:p>
            <a:r>
              <a:rPr lang="pt-PT" sz="2800" dirty="0" smtClean="0"/>
              <a:t>A </a:t>
            </a:r>
            <a:r>
              <a:rPr lang="pt-PT" sz="2800" dirty="0" smtClean="0">
                <a:solidFill>
                  <a:srgbClr val="FF0000"/>
                </a:solidFill>
              </a:rPr>
              <a:t>exploração mineira pode provocar destruição </a:t>
            </a:r>
            <a:r>
              <a:rPr lang="pt-PT" sz="2800" dirty="0" smtClean="0"/>
              <a:t>de habitats, derrube de árvores, contaminação da água, ruídos, poeiras, etc.</a:t>
            </a:r>
          </a:p>
          <a:p>
            <a:endParaRPr lang="pt-PT" sz="1400" dirty="0" smtClean="0"/>
          </a:p>
          <a:p>
            <a:r>
              <a:rPr lang="pt-PT" sz="2800" dirty="0" smtClean="0"/>
              <a:t>Para além disso, pode </a:t>
            </a:r>
            <a:r>
              <a:rPr lang="pt-PT" sz="2800" dirty="0" smtClean="0">
                <a:solidFill>
                  <a:srgbClr val="FF0000"/>
                </a:solidFill>
              </a:rPr>
              <a:t>provocar doenças </a:t>
            </a:r>
            <a:r>
              <a:rPr lang="pt-PT" sz="2800" dirty="0" smtClean="0"/>
              <a:t>no ser humano, como, por exemplo, doenças pulmonares. </a:t>
            </a:r>
          </a:p>
        </p:txBody>
      </p:sp>
      <p:pic>
        <p:nvPicPr>
          <p:cNvPr id="5" name="Imagem 4" descr="20113015_RPD_ID019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99540" y="5387868"/>
            <a:ext cx="1644012" cy="1255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3309486" y="709226"/>
            <a:ext cx="21197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Indústria</a:t>
            </a:r>
            <a:endParaRPr lang="pt-PT" sz="4000" b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571472" y="1454428"/>
            <a:ext cx="800105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A </a:t>
            </a:r>
            <a:r>
              <a:rPr lang="pt-PT" sz="2800" dirty="0" smtClean="0">
                <a:solidFill>
                  <a:srgbClr val="FF0000"/>
                </a:solidFill>
              </a:rPr>
              <a:t>indústria </a:t>
            </a:r>
            <a:r>
              <a:rPr lang="pt-PT" sz="2800" dirty="0" smtClean="0"/>
              <a:t>consiste em </a:t>
            </a:r>
            <a:r>
              <a:rPr lang="pt-PT" sz="2800" dirty="0" smtClean="0">
                <a:solidFill>
                  <a:srgbClr val="FF0000"/>
                </a:solidFill>
              </a:rPr>
              <a:t>transformar as </a:t>
            </a:r>
            <a:r>
              <a:rPr lang="pt-PT" sz="2800" dirty="0" smtClean="0">
                <a:solidFill>
                  <a:srgbClr val="FF0000"/>
                </a:solidFill>
              </a:rPr>
              <a:t>matérias-</a:t>
            </a:r>
          </a:p>
          <a:p>
            <a:r>
              <a:rPr lang="pt-PT" sz="2800" dirty="0">
                <a:solidFill>
                  <a:srgbClr val="FF0000"/>
                </a:solidFill>
              </a:rPr>
              <a:t>-</a:t>
            </a:r>
            <a:r>
              <a:rPr lang="pt-PT" sz="2800" dirty="0" smtClean="0">
                <a:solidFill>
                  <a:srgbClr val="FF0000"/>
                </a:solidFill>
              </a:rPr>
              <a:t>primas</a:t>
            </a:r>
            <a:r>
              <a:rPr lang="pt-PT" sz="2800" dirty="0" smtClean="0"/>
              <a:t> </a:t>
            </a:r>
            <a:r>
              <a:rPr lang="pt-PT" sz="2800" dirty="0" smtClean="0"/>
              <a:t>em outros produtos. Ou seja, transforma a matéria de origem animal, vegetal ou mineral em produtos acabados que passam por diferentes etapas de transformação. </a:t>
            </a:r>
          </a:p>
          <a:p>
            <a:endParaRPr lang="pt-PT" sz="1400" dirty="0" smtClean="0"/>
          </a:p>
          <a:p>
            <a:r>
              <a:rPr lang="pt-PT" sz="2800" dirty="0" smtClean="0"/>
              <a:t>As máquinas usadas nas indústrias usam várias fontes de energia: hídrica (água), eólica (vento) e solar (Sol).</a:t>
            </a:r>
          </a:p>
          <a:p>
            <a:endParaRPr lang="pt-PT" sz="1400" dirty="0" smtClean="0"/>
          </a:p>
          <a:p>
            <a:r>
              <a:rPr lang="pt-PT" sz="2800" dirty="0" smtClean="0"/>
              <a:t>A indústria pode prejudicar o ambiente, poluindo o solo, a água e o ar.</a:t>
            </a:r>
          </a:p>
        </p:txBody>
      </p: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3380924" y="709226"/>
            <a:ext cx="21912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Comércio</a:t>
            </a:r>
            <a:endParaRPr lang="pt-PT" sz="4000" b="1" dirty="0"/>
          </a:p>
        </p:txBody>
      </p:sp>
      <p:sp>
        <p:nvSpPr>
          <p:cNvPr id="8" name="CaixaDeTexto 7"/>
          <p:cNvSpPr txBox="1"/>
          <p:nvPr/>
        </p:nvSpPr>
        <p:spPr>
          <a:xfrm>
            <a:off x="571472" y="1382990"/>
            <a:ext cx="803297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O </a:t>
            </a:r>
            <a:r>
              <a:rPr lang="pt-PT" sz="2800" dirty="0" smtClean="0">
                <a:solidFill>
                  <a:srgbClr val="FF0000"/>
                </a:solidFill>
              </a:rPr>
              <a:t>comércio </a:t>
            </a:r>
            <a:r>
              <a:rPr lang="pt-PT" sz="2800" dirty="0" smtClean="0"/>
              <a:t>consiste em </a:t>
            </a:r>
            <a:r>
              <a:rPr lang="pt-PT" sz="2800" dirty="0" smtClean="0">
                <a:solidFill>
                  <a:srgbClr val="FF0000"/>
                </a:solidFill>
              </a:rPr>
              <a:t>trocar</a:t>
            </a:r>
            <a:r>
              <a:rPr lang="pt-PT" sz="2800" dirty="0" smtClean="0"/>
              <a:t>,</a:t>
            </a:r>
            <a:r>
              <a:rPr lang="pt-PT" sz="2800" dirty="0" smtClean="0">
                <a:solidFill>
                  <a:srgbClr val="FF0000"/>
                </a:solidFill>
              </a:rPr>
              <a:t> vender </a:t>
            </a:r>
            <a:r>
              <a:rPr lang="pt-PT" sz="2800" dirty="0" smtClean="0"/>
              <a:t>ou</a:t>
            </a:r>
            <a:r>
              <a:rPr lang="pt-PT" sz="2800" dirty="0" smtClean="0">
                <a:solidFill>
                  <a:srgbClr val="FF0000"/>
                </a:solidFill>
              </a:rPr>
              <a:t> comprar </a:t>
            </a:r>
            <a:r>
              <a:rPr lang="pt-PT" sz="2800" dirty="0" smtClean="0"/>
              <a:t>mercadorias, produtos ou valores.</a:t>
            </a:r>
          </a:p>
          <a:p>
            <a:endParaRPr lang="pt-PT" sz="1400" dirty="0" smtClean="0"/>
          </a:p>
          <a:p>
            <a:r>
              <a:rPr lang="pt-PT" sz="2800" dirty="0" smtClean="0"/>
              <a:t>O</a:t>
            </a:r>
            <a:r>
              <a:rPr lang="pt-PT" sz="2800" dirty="0" smtClean="0">
                <a:solidFill>
                  <a:srgbClr val="FF0000"/>
                </a:solidFill>
              </a:rPr>
              <a:t> comércio tradicional </a:t>
            </a:r>
            <a:r>
              <a:rPr lang="pt-PT" sz="2800" dirty="0" smtClean="0"/>
              <a:t>funciona em pequenas lojas localizadas em praças e ruas, perto das habitações: talho, peixaria, mercearia, drogaria.</a:t>
            </a:r>
          </a:p>
          <a:p>
            <a:endParaRPr lang="pt-PT" sz="1400" dirty="0" smtClean="0"/>
          </a:p>
          <a:p>
            <a:r>
              <a:rPr lang="pt-PT" sz="2800" dirty="0" smtClean="0"/>
              <a:t>O</a:t>
            </a:r>
            <a:r>
              <a:rPr lang="pt-PT" sz="2800" dirty="0" smtClean="0">
                <a:solidFill>
                  <a:srgbClr val="FF0000"/>
                </a:solidFill>
              </a:rPr>
              <a:t> grande comércio </a:t>
            </a:r>
            <a:r>
              <a:rPr lang="pt-PT" sz="2800" dirty="0" smtClean="0"/>
              <a:t>funciona em lojas de grande dimensão onde </a:t>
            </a:r>
            <a:r>
              <a:rPr lang="pt-PT" sz="2800" dirty="0" smtClean="0"/>
              <a:t>é vendida </a:t>
            </a:r>
            <a:r>
              <a:rPr lang="pt-PT" sz="2800" dirty="0" smtClean="0"/>
              <a:t>uma variedade enorme de bens alimentares, vestuário, produtos de limpeza, móveis, etc. São os hipermercados ou centros comerciais.</a:t>
            </a:r>
          </a:p>
        </p:txBody>
      </p: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1"/>
            <a:ext cx="9154221" cy="6866581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714348" y="928670"/>
            <a:ext cx="785818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/>
              <a:t>Intervenientes no circuito comercial:</a:t>
            </a:r>
          </a:p>
          <a:p>
            <a:endParaRPr lang="pt-PT" sz="1400" dirty="0" smtClean="0"/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800" dirty="0" smtClean="0"/>
              <a:t> </a:t>
            </a:r>
            <a:r>
              <a:rPr lang="pt-PT" sz="2800" dirty="0" smtClean="0">
                <a:solidFill>
                  <a:srgbClr val="FF0000"/>
                </a:solidFill>
              </a:rPr>
              <a:t>Produtores</a:t>
            </a:r>
            <a:r>
              <a:rPr lang="pt-PT" sz="2800" dirty="0" smtClean="0"/>
              <a:t> </a:t>
            </a:r>
            <a:r>
              <a:rPr lang="pt-PT" sz="2800" dirty="0"/>
              <a:t>– </a:t>
            </a:r>
            <a:r>
              <a:rPr lang="pt-PT" sz="2800" dirty="0" smtClean="0"/>
              <a:t>produzem ou fabricam os produtos.</a:t>
            </a:r>
          </a:p>
          <a:p>
            <a:pPr>
              <a:buClr>
                <a:srgbClr val="FF0000"/>
              </a:buClr>
            </a:pPr>
            <a:endParaRPr lang="pt-PT" sz="1400" dirty="0" smtClean="0"/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800" dirty="0" smtClean="0"/>
              <a:t> </a:t>
            </a:r>
            <a:r>
              <a:rPr lang="pt-PT" sz="2800" dirty="0" smtClean="0">
                <a:solidFill>
                  <a:srgbClr val="FF0000"/>
                </a:solidFill>
              </a:rPr>
              <a:t>Transportadores</a:t>
            </a:r>
            <a:r>
              <a:rPr lang="pt-PT" sz="2800" dirty="0" smtClean="0"/>
              <a:t> – fornecem diferentes meios de transporte (camião, comboio, barco, avião) para transportarem os produtos.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endParaRPr lang="pt-PT" sz="1400" dirty="0" smtClean="0"/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800" dirty="0" smtClean="0"/>
              <a:t> </a:t>
            </a:r>
            <a:r>
              <a:rPr lang="pt-PT" sz="2800" dirty="0" smtClean="0">
                <a:solidFill>
                  <a:srgbClr val="FF0000"/>
                </a:solidFill>
              </a:rPr>
              <a:t>Comerciantes</a:t>
            </a:r>
            <a:r>
              <a:rPr lang="pt-PT" sz="2800" dirty="0" smtClean="0"/>
              <a:t> – compram os produtos aos produtores para os venderem aos consumidores. </a:t>
            </a:r>
          </a:p>
          <a:p>
            <a:pPr>
              <a:buClr>
                <a:srgbClr val="FF0000"/>
              </a:buClr>
            </a:pPr>
            <a:endParaRPr lang="pt-PT" sz="1400" dirty="0" smtClean="0"/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800" dirty="0" smtClean="0"/>
              <a:t> </a:t>
            </a:r>
            <a:r>
              <a:rPr lang="pt-PT" sz="2800" dirty="0" smtClean="0">
                <a:solidFill>
                  <a:srgbClr val="FF0000"/>
                </a:solidFill>
              </a:rPr>
              <a:t>Consumidores</a:t>
            </a:r>
            <a:r>
              <a:rPr lang="pt-PT" sz="2800" dirty="0" smtClean="0"/>
              <a:t> – compram produtos para a sua alimentação, vestuário, etc.</a:t>
            </a:r>
          </a:p>
        </p:txBody>
      </p:sp>
      <p:pic>
        <p:nvPicPr>
          <p:cNvPr id="6" name="Imagem 5" descr="20113015_RPD_ID019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28516" y="5387868"/>
            <a:ext cx="1644012" cy="1255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3418162" y="714356"/>
            <a:ext cx="20110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Turismo</a:t>
            </a:r>
            <a:endParaRPr lang="pt-PT" sz="4000" b="1" dirty="0"/>
          </a:p>
        </p:txBody>
      </p:sp>
      <p:sp>
        <p:nvSpPr>
          <p:cNvPr id="7" name="CaixaDeTexto 6"/>
          <p:cNvSpPr txBox="1"/>
          <p:nvPr/>
        </p:nvSpPr>
        <p:spPr>
          <a:xfrm>
            <a:off x="608710" y="1476453"/>
            <a:ext cx="817813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600" dirty="0" smtClean="0"/>
              <a:t>O </a:t>
            </a:r>
            <a:r>
              <a:rPr lang="pt-PT" sz="2600" dirty="0" smtClean="0">
                <a:solidFill>
                  <a:srgbClr val="FF0000"/>
                </a:solidFill>
              </a:rPr>
              <a:t>turismo </a:t>
            </a:r>
            <a:r>
              <a:rPr lang="pt-PT" sz="2600" dirty="0" smtClean="0"/>
              <a:t>engloba as atividades realizadas pelas pessoas durante as suas viagens e estadias em locais diferentes daqueles onde moram.</a:t>
            </a:r>
          </a:p>
          <a:p>
            <a:endParaRPr lang="pt-PT" sz="1400" dirty="0" smtClean="0"/>
          </a:p>
          <a:p>
            <a:r>
              <a:rPr lang="pt-PT" sz="2600" dirty="0" smtClean="0"/>
              <a:t>O turismo contribui para o </a:t>
            </a:r>
            <a:r>
              <a:rPr lang="pt-PT" sz="2600" dirty="0" smtClean="0">
                <a:solidFill>
                  <a:srgbClr val="FF0000"/>
                </a:solidFill>
              </a:rPr>
              <a:t>desenvolvimento económico e cultural </a:t>
            </a:r>
            <a:r>
              <a:rPr lang="pt-PT" sz="2600" dirty="0" smtClean="0"/>
              <a:t>dos países ou regiões: o comércio vende mais e o emprego aumenta. Origina também mais poluição, trânsito, degradação da paisagem, etc.</a:t>
            </a:r>
          </a:p>
          <a:p>
            <a:endParaRPr lang="pt-PT" sz="1400" dirty="0" smtClean="0"/>
          </a:p>
          <a:p>
            <a:r>
              <a:rPr lang="pt-PT" sz="2600" dirty="0" smtClean="0">
                <a:solidFill>
                  <a:srgbClr val="FF0000"/>
                </a:solidFill>
              </a:rPr>
              <a:t>Portugal</a:t>
            </a:r>
            <a:r>
              <a:rPr lang="pt-PT" sz="2600" dirty="0" smtClean="0"/>
              <a:t> é procurado como destino turístico devido ao clima, praias, parques naturais, monumentos, hotéis, parques de campismo, gastronomia, etc.</a:t>
            </a:r>
          </a:p>
        </p:txBody>
      </p: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987254" y="713911"/>
            <a:ext cx="26563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Construção</a:t>
            </a:r>
            <a:endParaRPr lang="pt-PT" sz="4000" b="1" dirty="0"/>
          </a:p>
        </p:txBody>
      </p:sp>
      <p:sp>
        <p:nvSpPr>
          <p:cNvPr id="8" name="CaixaDeTexto 7"/>
          <p:cNvSpPr txBox="1"/>
          <p:nvPr/>
        </p:nvSpPr>
        <p:spPr>
          <a:xfrm>
            <a:off x="608710" y="1428737"/>
            <a:ext cx="746375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600" dirty="0" smtClean="0"/>
              <a:t>A </a:t>
            </a:r>
            <a:r>
              <a:rPr lang="pt-PT" sz="2600" dirty="0" smtClean="0">
                <a:solidFill>
                  <a:srgbClr val="FF0000"/>
                </a:solidFill>
              </a:rPr>
              <a:t>construção </a:t>
            </a:r>
            <a:r>
              <a:rPr lang="pt-PT" sz="2600" dirty="0" smtClean="0"/>
              <a:t>consiste em construir edifícios e </a:t>
            </a:r>
            <a:r>
              <a:rPr lang="pt-PT" sz="2600" dirty="0" err="1" smtClean="0"/>
              <a:t>infra-</a:t>
            </a:r>
            <a:endParaRPr lang="pt-PT" sz="2600" dirty="0" smtClean="0"/>
          </a:p>
          <a:p>
            <a:r>
              <a:rPr lang="pt-PT" sz="2600" dirty="0" smtClean="0"/>
              <a:t>-estruturas com funcionalidades distintas: habitação, comércio, lazer, etc.</a:t>
            </a:r>
          </a:p>
          <a:p>
            <a:endParaRPr lang="pt-PT" sz="1400" dirty="0" smtClean="0"/>
          </a:p>
          <a:p>
            <a:pPr lvl="3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600" dirty="0" smtClean="0"/>
              <a:t> Casas</a:t>
            </a:r>
          </a:p>
          <a:p>
            <a:pPr lvl="3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600" dirty="0" smtClean="0"/>
              <a:t> Igrejas</a:t>
            </a:r>
          </a:p>
          <a:p>
            <a:pPr lvl="3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600" dirty="0" smtClean="0"/>
              <a:t> Bibliotecas, teatros</a:t>
            </a:r>
          </a:p>
          <a:p>
            <a:pPr lvl="3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600" dirty="0" smtClean="0"/>
              <a:t> Pontes</a:t>
            </a:r>
          </a:p>
          <a:p>
            <a:pPr lvl="3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600" dirty="0" smtClean="0"/>
              <a:t> Barragens</a:t>
            </a:r>
          </a:p>
          <a:p>
            <a:pPr lvl="3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600" dirty="0" smtClean="0"/>
              <a:t> Aeroportos</a:t>
            </a:r>
          </a:p>
          <a:p>
            <a:pPr lvl="3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600" dirty="0" smtClean="0"/>
              <a:t> Estradas</a:t>
            </a:r>
          </a:p>
          <a:p>
            <a:pPr lvl="3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600" dirty="0" smtClean="0"/>
              <a:t> Jardins</a:t>
            </a:r>
          </a:p>
        </p:txBody>
      </p:sp>
      <p:pic>
        <p:nvPicPr>
          <p:cNvPr id="6" name="Imagem 5" descr="20113015_RPD_ID02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388" y="3610491"/>
            <a:ext cx="1896338" cy="2818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"/>
            <a:ext cx="9154221" cy="6866581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571472" y="857232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FF0000"/>
                </a:solidFill>
              </a:rPr>
              <a:t>Exercícios</a:t>
            </a:r>
            <a:endParaRPr lang="pt-PT" sz="2400" b="1" dirty="0">
              <a:solidFill>
                <a:srgbClr val="FF000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642910" y="1285860"/>
            <a:ext cx="78581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1.</a:t>
            </a:r>
            <a:r>
              <a:rPr lang="pt-PT" sz="2400" b="1" dirty="0" smtClean="0">
                <a:solidFill>
                  <a:srgbClr val="FF0000"/>
                </a:solidFill>
              </a:rPr>
              <a:t> </a:t>
            </a:r>
            <a:r>
              <a:rPr lang="pt-PT" sz="2400" dirty="0" smtClean="0"/>
              <a:t>Observa as imagens. Legenda-as indicando a atividade económica.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642910" y="5643578"/>
            <a:ext cx="7929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2.</a:t>
            </a:r>
            <a:r>
              <a:rPr lang="pt-PT" sz="2400" b="1" dirty="0" smtClean="0">
                <a:solidFill>
                  <a:srgbClr val="FF0000"/>
                </a:solidFill>
              </a:rPr>
              <a:t> </a:t>
            </a:r>
            <a:r>
              <a:rPr lang="pt-PT" sz="2400" dirty="0" smtClean="0"/>
              <a:t>Escreve em que consiste cada uma das atividades.</a:t>
            </a:r>
          </a:p>
        </p:txBody>
      </p:sp>
      <p:pic>
        <p:nvPicPr>
          <p:cNvPr id="8" name="Imagem 7" descr="20113023_PPTEM_F10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00100" y="2214554"/>
            <a:ext cx="1920000" cy="1440000"/>
          </a:xfrm>
          <a:prstGeom prst="rect">
            <a:avLst/>
          </a:prstGeom>
        </p:spPr>
      </p:pic>
      <p:pic>
        <p:nvPicPr>
          <p:cNvPr id="10" name="Imagem 9" descr="20113023_PPTEM_F10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57554" y="2214554"/>
            <a:ext cx="2160806" cy="1440000"/>
          </a:xfrm>
          <a:prstGeom prst="rect">
            <a:avLst/>
          </a:prstGeom>
        </p:spPr>
      </p:pic>
      <p:pic>
        <p:nvPicPr>
          <p:cNvPr id="11" name="Imagem 10" descr="20113023_PPTEM_F10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894143" y="2214554"/>
            <a:ext cx="2035443" cy="1440000"/>
          </a:xfrm>
          <a:prstGeom prst="rect">
            <a:avLst/>
          </a:prstGeom>
        </p:spPr>
      </p:pic>
      <p:pic>
        <p:nvPicPr>
          <p:cNvPr id="13" name="Imagem 12" descr="20113023_PPTEM_F107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28662" y="3989264"/>
            <a:ext cx="2212844" cy="1440000"/>
          </a:xfrm>
          <a:prstGeom prst="rect">
            <a:avLst/>
          </a:prstGeom>
        </p:spPr>
      </p:pic>
      <p:pic>
        <p:nvPicPr>
          <p:cNvPr id="14" name="Imagem 13" descr="20113023_PPTEM_F108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428992" y="3989264"/>
            <a:ext cx="2141621" cy="1440000"/>
          </a:xfrm>
          <a:prstGeom prst="rect">
            <a:avLst/>
          </a:prstGeom>
        </p:spPr>
      </p:pic>
      <p:pic>
        <p:nvPicPr>
          <p:cNvPr id="15" name="Imagem 14" descr="20113023_PPTEM_F109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840218" y="3989264"/>
            <a:ext cx="2160806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4221" cy="6866581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642910" y="928670"/>
            <a:ext cx="78581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FF0000"/>
                </a:solidFill>
              </a:rPr>
              <a:t>3. </a:t>
            </a:r>
            <a:r>
              <a:rPr lang="pt-PT" sz="2000" dirty="0" smtClean="0"/>
              <a:t>Numera as imagens de forma a obteres um circuito comercial de um par de sapatos.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642910" y="5286388"/>
            <a:ext cx="79296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FF0000"/>
                </a:solidFill>
              </a:rPr>
              <a:t>4. </a:t>
            </a:r>
            <a:r>
              <a:rPr lang="pt-PT" sz="2000" dirty="0" smtClean="0"/>
              <a:t>Escreve um texto onde descrevas uma viagem que tenhas feito a uma região do nosso país ou a outro país. Indica o meio de transporte que utilizaste, onde comeste, dormiste e o que visitaste.</a:t>
            </a:r>
          </a:p>
        </p:txBody>
      </p:sp>
      <p:pic>
        <p:nvPicPr>
          <p:cNvPr id="16" name="Imagem 15" descr="20113023_PPTEM_F11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42976" y="1785926"/>
            <a:ext cx="1219701" cy="1800000"/>
          </a:xfrm>
          <a:prstGeom prst="rect">
            <a:avLst/>
          </a:prstGeom>
        </p:spPr>
      </p:pic>
      <p:pic>
        <p:nvPicPr>
          <p:cNvPr id="17" name="Imagem 16" descr="20113023_PPTEM_F11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57752" y="1785926"/>
            <a:ext cx="1219701" cy="1800000"/>
          </a:xfrm>
          <a:prstGeom prst="rect">
            <a:avLst/>
          </a:prstGeom>
        </p:spPr>
      </p:pic>
      <p:pic>
        <p:nvPicPr>
          <p:cNvPr id="18" name="Imagem 17" descr="20113023_PPTEM_F11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786446" y="3786190"/>
            <a:ext cx="2125110" cy="1440000"/>
          </a:xfrm>
          <a:prstGeom prst="rect">
            <a:avLst/>
          </a:prstGeom>
        </p:spPr>
      </p:pic>
      <p:pic>
        <p:nvPicPr>
          <p:cNvPr id="19" name="Imagem 18" descr="20113023_PPTEM_F113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143108" y="3774950"/>
            <a:ext cx="2125110" cy="1440000"/>
          </a:xfrm>
          <a:prstGeom prst="rect">
            <a:avLst/>
          </a:prstGeom>
        </p:spPr>
      </p:pic>
      <p:sp>
        <p:nvSpPr>
          <p:cNvPr id="20" name="Rectângulo 19"/>
          <p:cNvSpPr/>
          <p:nvPr/>
        </p:nvSpPr>
        <p:spPr>
          <a:xfrm>
            <a:off x="2428860" y="1785926"/>
            <a:ext cx="357190" cy="35719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Rectângulo 20"/>
          <p:cNvSpPr/>
          <p:nvPr/>
        </p:nvSpPr>
        <p:spPr>
          <a:xfrm>
            <a:off x="6143636" y="1785926"/>
            <a:ext cx="357190" cy="35719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2" name="Rectângulo 21"/>
          <p:cNvSpPr/>
          <p:nvPr/>
        </p:nvSpPr>
        <p:spPr>
          <a:xfrm>
            <a:off x="4357686" y="3786190"/>
            <a:ext cx="357190" cy="35719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Rectângulo 22"/>
          <p:cNvSpPr/>
          <p:nvPr/>
        </p:nvSpPr>
        <p:spPr>
          <a:xfrm>
            <a:off x="8001024" y="3786190"/>
            <a:ext cx="357190" cy="35719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20" grpId="0" animBg="1"/>
      <p:bldP spid="21" grpId="0" animBg="1"/>
      <p:bldP spid="22" grpId="0" animBg="1"/>
      <p:bldP spid="23" grpId="0" animBg="1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414</TotalTime>
  <Words>1094</Words>
  <Application>Microsoft Office PowerPoint</Application>
  <PresentationFormat>On-screen Show (4:3)</PresentationFormat>
  <Paragraphs>133</Paragraphs>
  <Slides>21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sandra</dc:creator>
  <cp:lastModifiedBy>SAlmeida</cp:lastModifiedBy>
  <cp:revision>9</cp:revision>
  <dcterms:created xsi:type="dcterms:W3CDTF">2012-02-11T15:27:13Z</dcterms:created>
  <dcterms:modified xsi:type="dcterms:W3CDTF">2012-02-15T16:40:59Z</dcterms:modified>
</cp:coreProperties>
</file>