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58" r:id="rId3"/>
    <p:sldId id="274" r:id="rId4"/>
    <p:sldId id="275" r:id="rId5"/>
    <p:sldId id="276" r:id="rId6"/>
    <p:sldId id="277" r:id="rId7"/>
    <p:sldId id="278" r:id="rId8"/>
    <p:sldId id="279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700" autoAdjust="0"/>
  </p:normalViewPr>
  <p:slideViewPr>
    <p:cSldViewPr>
      <p:cViewPr>
        <p:scale>
          <a:sx n="70" d="100"/>
          <a:sy n="70" d="100"/>
        </p:scale>
        <p:origin x="-1506" y="-8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CA56EF-9820-496A-A606-E73796E22087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7957B-22C1-4A18-AE03-61978E6ACE6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52891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2</a:t>
            </a:fld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3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5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7957B-22C1-4A18-AE03-61978E6ACE65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69B4A9-8D5A-40D9-932C-7688B768CF96}" type="datetimeFigureOut">
              <a:rPr lang="pt-PT" smtClean="0"/>
              <a:pPr/>
              <a:t>15-02-2012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87C0B-4E7E-479C-AE01-2D802C3175C8}" type="slidenum">
              <a:rPr lang="pt-PT" smtClean="0"/>
              <a:pPr/>
              <a:t>‹#›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UNDO1_LP_3an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73" y="0"/>
            <a:ext cx="91318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16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 err="1" smtClean="0"/>
              <a:t>Adjetivos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14348" y="928670"/>
            <a:ext cx="764386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3200" dirty="0" smtClean="0"/>
              <a:t>Adjetivos qualificativos são palavras que indicam características e qualidades dos nomes. Os </a:t>
            </a:r>
            <a:r>
              <a:rPr lang="pt-PT" sz="3200" dirty="0" err="1" smtClean="0"/>
              <a:t>adjetivos</a:t>
            </a:r>
            <a:r>
              <a:rPr lang="pt-PT" sz="3200" dirty="0" smtClean="0"/>
              <a:t> aparecem ligados aos nomes e podem aparecer antes ou depois deles.</a:t>
            </a:r>
          </a:p>
          <a:p>
            <a:pPr algn="ctr"/>
            <a:endParaRPr lang="pt-PT" sz="3200" i="1" dirty="0" smtClean="0"/>
          </a:p>
          <a:p>
            <a:pPr algn="ctr"/>
            <a:r>
              <a:rPr lang="pt-PT" sz="3200" i="1" dirty="0" smtClean="0">
                <a:solidFill>
                  <a:srgbClr val="FF0000"/>
                </a:solidFill>
              </a:rPr>
              <a:t>Exemplo</a:t>
            </a:r>
            <a:r>
              <a:rPr lang="pt-PT" sz="3200" i="1" dirty="0" smtClean="0"/>
              <a:t>: tempo </a:t>
            </a:r>
            <a:r>
              <a:rPr lang="pt-PT" sz="3200" i="1" u="sng" dirty="0" smtClean="0"/>
              <a:t>bom</a:t>
            </a:r>
            <a:r>
              <a:rPr lang="pt-PT" sz="3200" i="1" dirty="0" smtClean="0"/>
              <a:t> / </a:t>
            </a:r>
            <a:r>
              <a:rPr lang="pt-PT" sz="3200" i="1" u="sng" dirty="0" err="1" smtClean="0"/>
              <a:t>bom</a:t>
            </a:r>
            <a:r>
              <a:rPr lang="pt-PT" sz="3200" i="1" dirty="0" smtClean="0"/>
              <a:t> tempo</a:t>
            </a:r>
          </a:p>
          <a:p>
            <a:pPr algn="ctr"/>
            <a:endParaRPr lang="pt-PT" sz="3200" dirty="0" smtClean="0"/>
          </a:p>
          <a:p>
            <a:pPr algn="ctr"/>
            <a:r>
              <a:rPr lang="pt-PT" sz="3200" dirty="0" smtClean="0"/>
              <a:t>Os </a:t>
            </a:r>
            <a:r>
              <a:rPr lang="pt-PT" sz="3200" dirty="0" err="1" smtClean="0"/>
              <a:t>adjetivos</a:t>
            </a:r>
            <a:r>
              <a:rPr lang="pt-PT" sz="3200" dirty="0" smtClean="0"/>
              <a:t> variam em género, número e grau, concordando com o nome que estão a qualificar.</a:t>
            </a:r>
            <a:endParaRPr lang="pt-PT" sz="3200" i="1" dirty="0" smtClean="0"/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G</a:t>
            </a:r>
            <a:r>
              <a:rPr lang="pt-PT" sz="6000" b="1" dirty="0" smtClean="0"/>
              <a:t>énero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1000100" y="2659062"/>
            <a:ext cx="3286148" cy="201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o rapaz </a:t>
            </a:r>
            <a:r>
              <a:rPr lang="pt-PT" sz="3600" dirty="0" smtClean="0">
                <a:latin typeface="Calibri" pitchFamily="-65" charset="0"/>
              </a:rPr>
              <a:t>alto</a:t>
            </a:r>
          </a:p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o galo </a:t>
            </a:r>
            <a:r>
              <a:rPr lang="pt-PT" sz="3600" dirty="0" smtClean="0">
                <a:latin typeface="Calibri" pitchFamily="-65" charset="0"/>
              </a:rPr>
              <a:t>pequeno</a:t>
            </a:r>
          </a:p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o urso </a:t>
            </a:r>
            <a:r>
              <a:rPr lang="pt-PT" sz="3600" dirty="0" smtClean="0">
                <a:latin typeface="Calibri" pitchFamily="-65" charset="0"/>
              </a:rPr>
              <a:t>branco</a:t>
            </a:r>
          </a:p>
        </p:txBody>
      </p:sp>
      <p:grpSp>
        <p:nvGrpSpPr>
          <p:cNvPr id="17" name="Grupo 16"/>
          <p:cNvGrpSpPr/>
          <p:nvPr/>
        </p:nvGrpSpPr>
        <p:grpSpPr>
          <a:xfrm>
            <a:off x="990600" y="1214430"/>
            <a:ext cx="3581400" cy="1143000"/>
            <a:chOff x="990600" y="1214430"/>
            <a:chExt cx="3581400" cy="1143000"/>
          </a:xfrm>
        </p:grpSpPr>
        <p:grpSp>
          <p:nvGrpSpPr>
            <p:cNvPr id="3" name="Group 19"/>
            <p:cNvGrpSpPr>
              <a:grpSpLocks/>
            </p:cNvGrpSpPr>
            <p:nvPr/>
          </p:nvGrpSpPr>
          <p:grpSpPr bwMode="auto">
            <a:xfrm>
              <a:off x="990600" y="1214430"/>
              <a:ext cx="3581400" cy="1143000"/>
              <a:chOff x="990600" y="990600"/>
              <a:chExt cx="3283774" cy="1143172"/>
            </a:xfrm>
          </p:grpSpPr>
          <p:sp>
            <p:nvSpPr>
              <p:cNvPr id="13" name="Rounded Rectangle 13"/>
              <p:cNvSpPr/>
              <p:nvPr/>
            </p:nvSpPr>
            <p:spPr>
              <a:xfrm>
                <a:off x="990600" y="990600"/>
                <a:ext cx="3048000" cy="1143172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14" name="CaixaDeTexto 10"/>
              <p:cNvSpPr txBox="1">
                <a:spLocks noChangeArrowheads="1"/>
              </p:cNvSpPr>
              <p:nvPr/>
            </p:nvSpPr>
            <p:spPr bwMode="auto">
              <a:xfrm>
                <a:off x="1988374" y="1204938"/>
                <a:ext cx="2286000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>
                    <a:solidFill>
                      <a:srgbClr val="3366FF"/>
                    </a:solidFill>
                    <a:latin typeface="Calibri" pitchFamily="-65" charset="0"/>
                  </a:rPr>
                  <a:t>Masculino</a:t>
                </a:r>
                <a:endParaRPr lang="pt-PT" b="1" dirty="0">
                  <a:solidFill>
                    <a:srgbClr val="3366FF"/>
                  </a:solidFill>
                  <a:latin typeface="Calibri" pitchFamily="-65" charset="0"/>
                </a:endParaRPr>
              </a:p>
            </p:txBody>
          </p:sp>
        </p:grpSp>
        <p:pic>
          <p:nvPicPr>
            <p:cNvPr id="1026" name="Picture 2" descr="C:\Documents and Settings\Administrator\Desktop\ALFA_PPT\PPT LP\imagens PPT LP\20113023_RPD_F114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59587" y="1290656"/>
              <a:ext cx="1098301" cy="995336"/>
            </a:xfrm>
            <a:prstGeom prst="rect">
              <a:avLst/>
            </a:prstGeom>
            <a:noFill/>
          </p:spPr>
        </p:pic>
      </p:grpSp>
      <p:grpSp>
        <p:nvGrpSpPr>
          <p:cNvPr id="18" name="Grupo 17"/>
          <p:cNvGrpSpPr/>
          <p:nvPr/>
        </p:nvGrpSpPr>
        <p:grpSpPr>
          <a:xfrm>
            <a:off x="4848252" y="1214422"/>
            <a:ext cx="3581400" cy="1143000"/>
            <a:chOff x="4848252" y="1214422"/>
            <a:chExt cx="3581400" cy="1143000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4848252" y="1214422"/>
              <a:ext cx="3581400" cy="1143000"/>
              <a:chOff x="990600" y="990600"/>
              <a:chExt cx="3283774" cy="1143172"/>
            </a:xfrm>
          </p:grpSpPr>
          <p:sp>
            <p:nvSpPr>
              <p:cNvPr id="24" name="Rounded Rectangle 13"/>
              <p:cNvSpPr/>
              <p:nvPr/>
            </p:nvSpPr>
            <p:spPr>
              <a:xfrm>
                <a:off x="990600" y="990600"/>
                <a:ext cx="3048000" cy="1143172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5" name="CaixaDeTexto 10"/>
              <p:cNvSpPr txBox="1">
                <a:spLocks noChangeArrowheads="1"/>
              </p:cNvSpPr>
              <p:nvPr/>
            </p:nvSpPr>
            <p:spPr bwMode="auto">
              <a:xfrm>
                <a:off x="1988374" y="1204938"/>
                <a:ext cx="2286000" cy="6464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 smtClean="0">
                    <a:solidFill>
                      <a:srgbClr val="FF00FF"/>
                    </a:solidFill>
                    <a:latin typeface="Calibri" pitchFamily="-65" charset="0"/>
                  </a:rPr>
                  <a:t>Feminino</a:t>
                </a:r>
              </a:p>
            </p:txBody>
          </p:sp>
        </p:grpSp>
        <p:pic>
          <p:nvPicPr>
            <p:cNvPr id="1027" name="Picture 3" descr="C:\Documents and Settings\Administrator\Desktop\ALFA_PPT\PPT LP\imagens PPT LP\20113023_RPD_F115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058320" y="1322276"/>
              <a:ext cx="871002" cy="963716"/>
            </a:xfrm>
            <a:prstGeom prst="rect">
              <a:avLst/>
            </a:prstGeom>
            <a:noFill/>
          </p:spPr>
        </p:pic>
      </p:grpSp>
      <p:sp>
        <p:nvSpPr>
          <p:cNvPr id="15" name="CaixaDeTexto 14"/>
          <p:cNvSpPr txBox="1">
            <a:spLocks noChangeArrowheads="1"/>
          </p:cNvSpPr>
          <p:nvPr/>
        </p:nvSpPr>
        <p:spPr bwMode="auto">
          <a:xfrm>
            <a:off x="4857752" y="2657769"/>
            <a:ext cx="3286148" cy="2010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a rapariga </a:t>
            </a:r>
            <a:r>
              <a:rPr lang="pt-PT" sz="3600" dirty="0" smtClean="0">
                <a:latin typeface="Calibri" pitchFamily="-65" charset="0"/>
              </a:rPr>
              <a:t>alta</a:t>
            </a:r>
          </a:p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a galinha </a:t>
            </a:r>
            <a:r>
              <a:rPr lang="pt-PT" sz="3600" dirty="0" smtClean="0">
                <a:latin typeface="Calibri" pitchFamily="-65" charset="0"/>
              </a:rPr>
              <a:t>pequena</a:t>
            </a:r>
          </a:p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800" dirty="0" smtClean="0">
                <a:latin typeface="Calibri" pitchFamily="-65" charset="0"/>
              </a:rPr>
              <a:t>a ursa </a:t>
            </a:r>
            <a:r>
              <a:rPr lang="pt-PT" sz="3600" dirty="0" smtClean="0">
                <a:latin typeface="Calibri" pitchFamily="-65" charset="0"/>
              </a:rPr>
              <a:t>branca</a:t>
            </a:r>
          </a:p>
        </p:txBody>
      </p:sp>
      <p:sp>
        <p:nvSpPr>
          <p:cNvPr id="16" name="CaixaDeTexto 15"/>
          <p:cNvSpPr txBox="1">
            <a:spLocks noChangeArrowheads="1"/>
          </p:cNvSpPr>
          <p:nvPr/>
        </p:nvSpPr>
        <p:spPr bwMode="auto">
          <a:xfrm>
            <a:off x="857224" y="4857760"/>
            <a:ext cx="7429552" cy="1328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400" dirty="0" smtClean="0">
                <a:latin typeface="Calibri" pitchFamily="-65" charset="0"/>
              </a:rPr>
              <a:t>Alguns adjetivos apenas têm uma forma para o masculino e para o feminino.</a:t>
            </a:r>
          </a:p>
          <a:p>
            <a:pPr algn="ctr">
              <a:spcBef>
                <a:spcPts val="1000"/>
              </a:spcBef>
              <a:tabLst>
                <a:tab pos="3780000" algn="l"/>
              </a:tabLst>
            </a:pPr>
            <a:r>
              <a:rPr lang="pt-PT" sz="2400" dirty="0" smtClean="0">
                <a:latin typeface="Calibri" pitchFamily="-65" charset="0"/>
              </a:rPr>
              <a:t>Ex.: saco leve/saca leve; palhaço triste/palhaça triste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2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52135" cy="6858000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857224" y="2143116"/>
            <a:ext cx="46434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6000" b="1" dirty="0"/>
              <a:t>N</a:t>
            </a:r>
            <a:r>
              <a:rPr lang="pt-PT" sz="6000" b="1" dirty="0" smtClean="0"/>
              <a:t>úmero</a:t>
            </a:r>
            <a:endParaRPr lang="pt-PT" sz="6000" b="1" dirty="0"/>
          </a:p>
        </p:txBody>
      </p:sp>
    </p:spTree>
    <p:extLst>
      <p:ext uri="{BB962C8B-B14F-4D97-AF65-F5344CB8AC3E}">
        <p14:creationId xmlns:p14="http://schemas.microsoft.com/office/powerpoint/2010/main" val="214474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1000100" y="1214430"/>
            <a:ext cx="3214710" cy="1143000"/>
            <a:chOff x="990600" y="990600"/>
            <a:chExt cx="2819400" cy="1143000"/>
          </a:xfrm>
        </p:grpSpPr>
        <p:pic>
          <p:nvPicPr>
            <p:cNvPr id="6" name="Picture 16" descr="20081453_ID045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49834" y="990600"/>
              <a:ext cx="888503" cy="1143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4" name="Group 25"/>
            <p:cNvGrpSpPr>
              <a:grpSpLocks/>
            </p:cNvGrpSpPr>
            <p:nvPr/>
          </p:nvGrpSpPr>
          <p:grpSpPr bwMode="auto">
            <a:xfrm>
              <a:off x="990600" y="990600"/>
              <a:ext cx="2819400" cy="1143000"/>
              <a:chOff x="990600" y="990600"/>
              <a:chExt cx="2819400" cy="1143000"/>
            </a:xfrm>
          </p:grpSpPr>
          <p:sp>
            <p:nvSpPr>
              <p:cNvPr id="8" name="Rounded Rectangle 15"/>
              <p:cNvSpPr/>
              <p:nvPr/>
            </p:nvSpPr>
            <p:spPr>
              <a:xfrm>
                <a:off x="990600" y="990600"/>
                <a:ext cx="2819400" cy="1143000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9" name="CaixaDeTexto 10"/>
              <p:cNvSpPr txBox="1">
                <a:spLocks noChangeArrowheads="1"/>
              </p:cNvSpPr>
              <p:nvPr/>
            </p:nvSpPr>
            <p:spPr bwMode="auto">
              <a:xfrm>
                <a:off x="1981200" y="1219200"/>
                <a:ext cx="1752600" cy="646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r>
                  <a:rPr lang="pt-PT" sz="3600" b="1" dirty="0">
                    <a:solidFill>
                      <a:srgbClr val="E46C0A"/>
                    </a:solidFill>
                    <a:latin typeface="Calibri" pitchFamily="-65" charset="0"/>
                  </a:rPr>
                  <a:t>Singular</a:t>
                </a:r>
                <a:endParaRPr lang="pt-PT" b="1" dirty="0">
                  <a:solidFill>
                    <a:srgbClr val="E46C0A"/>
                  </a:solidFill>
                  <a:latin typeface="Calibri" pitchFamily="-65" charset="0"/>
                </a:endParaRPr>
              </a:p>
            </p:txBody>
          </p:sp>
        </p:grpSp>
      </p:grp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1000100" y="2829611"/>
            <a:ext cx="3214710" cy="288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a nuvem </a:t>
            </a:r>
            <a:r>
              <a:rPr lang="pt-PT" sz="3600" dirty="0" smtClean="0">
                <a:latin typeface="Calibri" pitchFamily="-65" charset="0"/>
              </a:rPr>
              <a:t>branca</a:t>
            </a: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o cartaz </a:t>
            </a:r>
            <a:r>
              <a:rPr lang="pt-PT" sz="3600" dirty="0" smtClean="0">
                <a:latin typeface="Calibri" pitchFamily="-65" charset="0"/>
              </a:rPr>
              <a:t>grande</a:t>
            </a: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o balão </a:t>
            </a:r>
            <a:r>
              <a:rPr lang="pt-PT" sz="3600" dirty="0" smtClean="0">
                <a:latin typeface="Calibri" pitchFamily="-65" charset="0"/>
              </a:rPr>
              <a:t>azul</a:t>
            </a: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o casaco </a:t>
            </a:r>
            <a:r>
              <a:rPr lang="pt-PT" sz="3600" dirty="0" smtClean="0">
                <a:latin typeface="Calibri" pitchFamily="-65" charset="0"/>
              </a:rPr>
              <a:t>roto </a:t>
            </a:r>
            <a:endParaRPr lang="pt-PT" sz="3600" dirty="0"/>
          </a:p>
        </p:txBody>
      </p:sp>
      <p:sp>
        <p:nvSpPr>
          <p:cNvPr id="19" name="TextBox 14"/>
          <p:cNvSpPr txBox="1">
            <a:spLocks noChangeArrowheads="1"/>
          </p:cNvSpPr>
          <p:nvPr/>
        </p:nvSpPr>
        <p:spPr bwMode="auto">
          <a:xfrm>
            <a:off x="4857752" y="2829611"/>
            <a:ext cx="3357586" cy="2885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as nuvens </a:t>
            </a:r>
            <a:r>
              <a:rPr lang="pt-PT" sz="3600" dirty="0" smtClean="0">
                <a:latin typeface="Calibri" pitchFamily="-65" charset="0"/>
              </a:rPr>
              <a:t>brancas</a:t>
            </a: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os cartazes </a:t>
            </a:r>
            <a:r>
              <a:rPr lang="pt-PT" sz="3600" dirty="0" smtClean="0">
                <a:latin typeface="Calibri" pitchFamily="-65" charset="0"/>
              </a:rPr>
              <a:t>grandes</a:t>
            </a: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 smtClean="0">
                <a:latin typeface="Calibri" pitchFamily="-65" charset="0"/>
              </a:rPr>
              <a:t>os balões </a:t>
            </a:r>
            <a:r>
              <a:rPr lang="pt-PT" sz="3600" dirty="0" smtClean="0">
                <a:latin typeface="Calibri" pitchFamily="-65" charset="0"/>
              </a:rPr>
              <a:t>azuis</a:t>
            </a:r>
            <a:r>
              <a:rPr lang="pt-PT" sz="2800" dirty="0" smtClean="0">
                <a:latin typeface="Calibri" pitchFamily="-65" charset="0"/>
              </a:rPr>
              <a:t> </a:t>
            </a:r>
            <a:endParaRPr lang="pt-PT" sz="2800" dirty="0">
              <a:latin typeface="Calibri" pitchFamily="-65" charset="0"/>
            </a:endParaRPr>
          </a:p>
          <a:p>
            <a:pPr algn="ctr">
              <a:spcBef>
                <a:spcPts val="1500"/>
              </a:spcBef>
              <a:tabLst>
                <a:tab pos="4038600" algn="l"/>
              </a:tabLst>
            </a:pPr>
            <a:r>
              <a:rPr lang="pt-PT" sz="2800" dirty="0">
                <a:latin typeface="Calibri" pitchFamily="-65" charset="0"/>
              </a:rPr>
              <a:t>os </a:t>
            </a:r>
            <a:r>
              <a:rPr lang="pt-PT" sz="2800" dirty="0" smtClean="0">
                <a:latin typeface="Calibri" pitchFamily="-65" charset="0"/>
              </a:rPr>
              <a:t>casacos </a:t>
            </a:r>
            <a:r>
              <a:rPr lang="pt-PT" sz="3600" dirty="0" smtClean="0">
                <a:latin typeface="Calibri" pitchFamily="-65" charset="0"/>
              </a:rPr>
              <a:t>rotos</a:t>
            </a:r>
            <a:endParaRPr lang="pt-PT" sz="3600" dirty="0">
              <a:latin typeface="Calibri" pitchFamily="-65" charset="0"/>
            </a:endParaRPr>
          </a:p>
        </p:txBody>
      </p:sp>
      <p:grpSp>
        <p:nvGrpSpPr>
          <p:cNvPr id="5" name="Grupo 24"/>
          <p:cNvGrpSpPr/>
          <p:nvPr/>
        </p:nvGrpSpPr>
        <p:grpSpPr>
          <a:xfrm>
            <a:off x="4929190" y="1196972"/>
            <a:ext cx="3176590" cy="1160458"/>
            <a:chOff x="5324500" y="982658"/>
            <a:chExt cx="2819400" cy="1160458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5429256" y="982658"/>
              <a:ext cx="1357322" cy="1160458"/>
              <a:chOff x="5429256" y="1955796"/>
              <a:chExt cx="1357322" cy="1160458"/>
            </a:xfrm>
          </p:grpSpPr>
          <p:pic>
            <p:nvPicPr>
              <p:cNvPr id="12" name="Picture 17" descr="20081453_ID045.jpg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5429256" y="2214554"/>
                <a:ext cx="700930" cy="90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19" descr="20081453_ID045.jpg"/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6085648" y="1955796"/>
                <a:ext cx="700930" cy="9017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1" name="Group 25"/>
            <p:cNvGrpSpPr>
              <a:grpSpLocks/>
            </p:cNvGrpSpPr>
            <p:nvPr/>
          </p:nvGrpSpPr>
          <p:grpSpPr bwMode="auto">
            <a:xfrm>
              <a:off x="5324500" y="1000108"/>
              <a:ext cx="2819400" cy="1143000"/>
              <a:chOff x="990600" y="990600"/>
              <a:chExt cx="2819400" cy="1143000"/>
            </a:xfrm>
          </p:grpSpPr>
          <p:sp>
            <p:nvSpPr>
              <p:cNvPr id="23" name="Rounded Rectangle 15"/>
              <p:cNvSpPr/>
              <p:nvPr/>
            </p:nvSpPr>
            <p:spPr>
              <a:xfrm>
                <a:off x="990600" y="990600"/>
                <a:ext cx="2819400" cy="1143000"/>
              </a:xfrm>
              <a:prstGeom prst="roundRect">
                <a:avLst/>
              </a:prstGeom>
              <a:noFill/>
              <a:ln w="4127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en-US">
                  <a:solidFill>
                    <a:srgbClr val="FFFFFF"/>
                  </a:solidFill>
                  <a:cs typeface="Arial" charset="0"/>
                </a:endParaRPr>
              </a:p>
            </p:txBody>
          </p:sp>
          <p:sp>
            <p:nvSpPr>
              <p:cNvPr id="24" name="CaixaDeTexto 10"/>
              <p:cNvSpPr txBox="1">
                <a:spLocks noChangeArrowheads="1"/>
              </p:cNvSpPr>
              <p:nvPr/>
            </p:nvSpPr>
            <p:spPr bwMode="auto">
              <a:xfrm>
                <a:off x="2419360" y="1219200"/>
                <a:ext cx="1323972" cy="646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pt-PT" sz="3600" b="1" dirty="0" smtClean="0">
                    <a:solidFill>
                      <a:srgbClr val="800000"/>
                    </a:solidFill>
                    <a:latin typeface="Calibri" pitchFamily="-65" charset="0"/>
                  </a:rPr>
                  <a:t>Plural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UNDO3_LP_3ano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CaixaDeTexto 9"/>
          <p:cNvSpPr txBox="1"/>
          <p:nvPr/>
        </p:nvSpPr>
        <p:spPr>
          <a:xfrm>
            <a:off x="755576" y="1772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PT" sz="2800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857232"/>
            <a:ext cx="14287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 smtClean="0">
                <a:solidFill>
                  <a:srgbClr val="00B0F0"/>
                </a:solidFill>
              </a:rPr>
              <a:t>Exercícios</a:t>
            </a:r>
            <a:endParaRPr lang="pt-PT" sz="2400" b="1" dirty="0">
              <a:solidFill>
                <a:srgbClr val="00B0F0"/>
              </a:solidFill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651078" y="1357298"/>
            <a:ext cx="777857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rgbClr val="00B0F0"/>
                </a:solidFill>
              </a:rPr>
              <a:t>1. </a:t>
            </a:r>
            <a:r>
              <a:rPr lang="pt-PT" sz="2800" dirty="0" smtClean="0"/>
              <a:t>Nas frases, sublinha a vermelho os nomes e a verde os </a:t>
            </a:r>
            <a:r>
              <a:rPr lang="pt-PT" sz="2800" dirty="0" err="1" smtClean="0"/>
              <a:t>adjetivos</a:t>
            </a:r>
            <a:r>
              <a:rPr lang="pt-PT" sz="2800" dirty="0" smtClean="0"/>
              <a:t>.</a:t>
            </a:r>
          </a:p>
          <a:p>
            <a:r>
              <a:rPr lang="pt-PT" sz="2800" dirty="0" smtClean="0"/>
              <a:t> </a:t>
            </a:r>
            <a:r>
              <a:rPr lang="pt-PT" sz="2800" dirty="0" smtClean="0"/>
              <a:t>     Frase </a:t>
            </a:r>
            <a:r>
              <a:rPr lang="pt-PT" sz="2800" dirty="0" smtClean="0"/>
              <a:t>1: O circo estava animado.</a:t>
            </a:r>
          </a:p>
          <a:p>
            <a:r>
              <a:rPr lang="pt-PT" sz="2800" dirty="0"/>
              <a:t> </a:t>
            </a:r>
            <a:r>
              <a:rPr lang="pt-PT" sz="2800" dirty="0" smtClean="0"/>
              <a:t>     </a:t>
            </a:r>
            <a:r>
              <a:rPr lang="pt-PT" sz="2800" dirty="0" smtClean="0"/>
              <a:t>Frase </a:t>
            </a:r>
            <a:r>
              <a:rPr lang="pt-PT" sz="2800" dirty="0" smtClean="0"/>
              <a:t>2: O palhaço alto era muito divertido.</a:t>
            </a:r>
          </a:p>
          <a:p>
            <a:r>
              <a:rPr lang="pt-PT" sz="2800"/>
              <a:t> </a:t>
            </a:r>
            <a:r>
              <a:rPr lang="pt-PT" sz="2800" smtClean="0"/>
              <a:t>     </a:t>
            </a:r>
            <a:r>
              <a:rPr lang="pt-PT" sz="2800" smtClean="0"/>
              <a:t>Frase </a:t>
            </a:r>
            <a:r>
              <a:rPr lang="pt-PT" sz="2800" dirty="0" smtClean="0"/>
              <a:t>3: Os animais ferozes saltavam e corriam.</a:t>
            </a:r>
          </a:p>
          <a:p>
            <a:endParaRPr lang="pt-PT" sz="2800" dirty="0" smtClean="0"/>
          </a:p>
          <a:p>
            <a:endParaRPr lang="pt-PT" sz="2800" dirty="0" smtClean="0"/>
          </a:p>
          <a:p>
            <a:r>
              <a:rPr lang="pt-PT" sz="3200" b="1" dirty="0" smtClean="0">
                <a:solidFill>
                  <a:srgbClr val="00B0F0"/>
                </a:solidFill>
              </a:rPr>
              <a:t>2. </a:t>
            </a:r>
            <a:r>
              <a:rPr lang="pt-PT" sz="2800" dirty="0" smtClean="0"/>
              <a:t>Reescreve as frases substituindo os adjetivos por outros de sentido oposto. </a:t>
            </a:r>
          </a:p>
        </p:txBody>
      </p:sp>
    </p:spTree>
    <p:extLst>
      <p:ext uri="{BB962C8B-B14F-4D97-AF65-F5344CB8AC3E}">
        <p14:creationId xmlns:p14="http://schemas.microsoft.com/office/powerpoint/2010/main" val="1137934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194</Words>
  <Application>Microsoft Office PowerPoint</Application>
  <PresentationFormat>On-screen Show (4:3)</PresentationFormat>
  <Paragraphs>44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.</dc:creator>
  <cp:lastModifiedBy>SAlmeida</cp:lastModifiedBy>
  <cp:revision>48</cp:revision>
  <dcterms:created xsi:type="dcterms:W3CDTF">2012-02-11T15:07:38Z</dcterms:created>
  <dcterms:modified xsi:type="dcterms:W3CDTF">2012-02-15T17:41:35Z</dcterms:modified>
</cp:coreProperties>
</file>