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700" autoAdjust="0"/>
  </p:normalViewPr>
  <p:slideViewPr>
    <p:cSldViewPr>
      <p:cViewPr>
        <p:scale>
          <a:sx n="75" d="100"/>
          <a:sy n="75" d="100"/>
        </p:scale>
        <p:origin x="-2028" y="-8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3DB668-5026-474E-BC9E-57BC3E1EC887}" type="datetimeFigureOut">
              <a:rPr lang="pt-PT" smtClean="0"/>
              <a:t>15-02-2012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9D1F8D-BDF8-4C76-A8B6-ED658B8A6A4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10578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D1F8D-BDF8-4C76-A8B6-ED658B8A6A4A}" type="slidenum">
              <a:rPr lang="pt-PT" smtClean="0"/>
              <a:t>1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D1F8D-BDF8-4C76-A8B6-ED658B8A6A4A}" type="slidenum">
              <a:rPr lang="pt-PT" smtClean="0"/>
              <a:t>2</a:t>
            </a:fld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D1F8D-BDF8-4C76-A8B6-ED658B8A6A4A}" type="slidenum">
              <a:rPr lang="pt-PT" smtClean="0"/>
              <a:t>3</a:t>
            </a:fld>
            <a:endParaRPr 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D1F8D-BDF8-4C76-A8B6-ED658B8A6A4A}" type="slidenum">
              <a:rPr lang="pt-PT" smtClean="0"/>
              <a:t>4</a:t>
            </a:fld>
            <a:endParaRPr lang="pt-P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D1F8D-BDF8-4C76-A8B6-ED658B8A6A4A}" type="slidenum">
              <a:rPr lang="pt-PT" smtClean="0"/>
              <a:t>5</a:t>
            </a:fld>
            <a:endParaRPr lang="pt-P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D1F8D-BDF8-4C76-A8B6-ED658B8A6A4A}" type="slidenum">
              <a:rPr lang="pt-PT" smtClean="0"/>
              <a:t>6</a:t>
            </a:fld>
            <a:endParaRPr lang="pt-P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D1F8D-BDF8-4C76-A8B6-ED658B8A6A4A}" type="slidenum">
              <a:rPr lang="pt-PT" smtClean="0"/>
              <a:t>7</a:t>
            </a:fld>
            <a:endParaRPr lang="pt-P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D1F8D-BDF8-4C76-A8B6-ED658B8A6A4A}" type="slidenum">
              <a:rPr lang="pt-PT" smtClean="0"/>
              <a:t>8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FUNDO1_LP_3an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73" y="0"/>
            <a:ext cx="91318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01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2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52135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57224" y="2143116"/>
            <a:ext cx="49292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smtClean="0"/>
              <a:t>Determinantes</a:t>
            </a:r>
            <a:endParaRPr lang="pt-PT" sz="6000" b="1" dirty="0"/>
          </a:p>
        </p:txBody>
      </p:sp>
    </p:spTree>
    <p:extLst>
      <p:ext uri="{BB962C8B-B14F-4D97-AF65-F5344CB8AC3E}">
        <p14:creationId xmlns:p14="http://schemas.microsoft.com/office/powerpoint/2010/main" val="21447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714348" y="928670"/>
            <a:ext cx="7643866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600" dirty="0" smtClean="0"/>
              <a:t>Determinantes artigos são as palavras que aparecem antes dos nomes e que ajudam a identificá-los quanto ao género e número.</a:t>
            </a:r>
          </a:p>
          <a:p>
            <a:pPr algn="ctr"/>
            <a:endParaRPr lang="pt-PT" sz="2600" i="1" dirty="0" smtClean="0">
              <a:solidFill>
                <a:srgbClr val="FF0000"/>
              </a:solidFill>
            </a:endParaRPr>
          </a:p>
          <a:p>
            <a:pPr algn="ctr"/>
            <a:r>
              <a:rPr lang="pt-PT" sz="2600" i="1" dirty="0" smtClean="0">
                <a:solidFill>
                  <a:srgbClr val="FF0000"/>
                </a:solidFill>
              </a:rPr>
              <a:t>Exemplos:</a:t>
            </a:r>
            <a:r>
              <a:rPr lang="pt-PT" sz="2600" i="1" dirty="0" smtClean="0"/>
              <a:t> </a:t>
            </a:r>
          </a:p>
          <a:p>
            <a:pPr algn="ctr"/>
            <a:r>
              <a:rPr lang="pt-PT" sz="2600" b="1" i="1" dirty="0" smtClean="0">
                <a:solidFill>
                  <a:srgbClr val="FF0000"/>
                </a:solidFill>
              </a:rPr>
              <a:t>a</a:t>
            </a:r>
            <a:r>
              <a:rPr lang="pt-PT" sz="2600" i="1" dirty="0" smtClean="0"/>
              <a:t> caneta / </a:t>
            </a:r>
            <a:r>
              <a:rPr lang="pt-PT" sz="2600" b="1" i="1" dirty="0" smtClean="0">
                <a:solidFill>
                  <a:srgbClr val="FF0000"/>
                </a:solidFill>
              </a:rPr>
              <a:t>o</a:t>
            </a:r>
            <a:r>
              <a:rPr lang="pt-PT" sz="2600" i="1" dirty="0" smtClean="0"/>
              <a:t> lápis (género feminino ou masculino)</a:t>
            </a:r>
          </a:p>
          <a:p>
            <a:pPr algn="ctr"/>
            <a:r>
              <a:rPr lang="pt-PT" sz="2600" b="1" i="1" dirty="0" smtClean="0">
                <a:solidFill>
                  <a:srgbClr val="FF0000"/>
                </a:solidFill>
              </a:rPr>
              <a:t>as</a:t>
            </a:r>
            <a:r>
              <a:rPr lang="pt-PT" sz="2600" i="1" dirty="0" smtClean="0"/>
              <a:t> canetas / </a:t>
            </a:r>
            <a:r>
              <a:rPr lang="pt-PT" sz="2600" b="1" i="1" dirty="0" smtClean="0">
                <a:solidFill>
                  <a:srgbClr val="FF0000"/>
                </a:solidFill>
              </a:rPr>
              <a:t>os</a:t>
            </a:r>
            <a:r>
              <a:rPr lang="pt-PT" sz="2600" i="1" dirty="0" smtClean="0"/>
              <a:t> lápis (número singular ou plural)</a:t>
            </a:r>
          </a:p>
          <a:p>
            <a:pPr algn="ctr"/>
            <a:endParaRPr lang="pt-PT" sz="2600" i="1" dirty="0" smtClean="0"/>
          </a:p>
          <a:p>
            <a:pPr algn="ctr"/>
            <a:r>
              <a:rPr lang="pt-PT" sz="2600" b="1" i="1" dirty="0" smtClean="0">
                <a:solidFill>
                  <a:srgbClr val="FF0000"/>
                </a:solidFill>
              </a:rPr>
              <a:t>uma</a:t>
            </a:r>
            <a:r>
              <a:rPr lang="pt-PT" sz="2600" i="1" dirty="0" smtClean="0"/>
              <a:t> história / </a:t>
            </a:r>
            <a:r>
              <a:rPr lang="pt-PT" sz="2600" b="1" i="1" dirty="0" smtClean="0">
                <a:solidFill>
                  <a:srgbClr val="FF0000"/>
                </a:solidFill>
              </a:rPr>
              <a:t>um</a:t>
            </a:r>
            <a:r>
              <a:rPr lang="pt-PT" sz="2600" i="1" dirty="0" smtClean="0"/>
              <a:t> livro (género feminino ou masculino)</a:t>
            </a:r>
          </a:p>
          <a:p>
            <a:pPr algn="ctr"/>
            <a:r>
              <a:rPr lang="pt-PT" sz="2600" b="1" i="1" dirty="0" smtClean="0">
                <a:solidFill>
                  <a:srgbClr val="FF0000"/>
                </a:solidFill>
              </a:rPr>
              <a:t>umas</a:t>
            </a:r>
            <a:r>
              <a:rPr lang="pt-PT" sz="2600" i="1" dirty="0" smtClean="0"/>
              <a:t> histórias / </a:t>
            </a:r>
            <a:r>
              <a:rPr lang="pt-PT" sz="2600" b="1" i="1" dirty="0" smtClean="0">
                <a:solidFill>
                  <a:srgbClr val="FF0000"/>
                </a:solidFill>
              </a:rPr>
              <a:t>uns</a:t>
            </a:r>
            <a:r>
              <a:rPr lang="pt-PT" sz="2600" i="1" dirty="0" smtClean="0"/>
              <a:t> livros (número singular ou plural)</a:t>
            </a:r>
          </a:p>
          <a:p>
            <a:pPr algn="ctr"/>
            <a:endParaRPr lang="pt-PT" sz="2600" dirty="0" smtClean="0"/>
          </a:p>
          <a:p>
            <a:pPr algn="ctr"/>
            <a:r>
              <a:rPr lang="pt-PT" sz="2600" dirty="0" smtClean="0"/>
              <a:t>Os determinantes artigos podem ser definidos ou indefinidos.</a:t>
            </a:r>
            <a:endParaRPr lang="pt-PT" sz="2600" i="1" dirty="0" smtClean="0"/>
          </a:p>
        </p:txBody>
      </p:sp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2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52135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57224" y="1357298"/>
            <a:ext cx="492922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smtClean="0"/>
              <a:t>Determinantes </a:t>
            </a:r>
            <a:r>
              <a:rPr lang="pt-PT" sz="6000" b="1" dirty="0" smtClean="0"/>
              <a:t>artigos </a:t>
            </a:r>
            <a:r>
              <a:rPr lang="pt-PT" sz="6000" b="1" dirty="0"/>
              <a:t>d</a:t>
            </a:r>
            <a:r>
              <a:rPr lang="pt-PT" sz="6000" b="1" dirty="0" smtClean="0"/>
              <a:t>efinidos</a:t>
            </a:r>
            <a:endParaRPr lang="pt-PT" sz="6000" b="1" dirty="0"/>
          </a:p>
        </p:txBody>
      </p:sp>
    </p:spTree>
    <p:extLst>
      <p:ext uri="{BB962C8B-B14F-4D97-AF65-F5344CB8AC3E}">
        <p14:creationId xmlns:p14="http://schemas.microsoft.com/office/powerpoint/2010/main" val="21447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642910" y="2675652"/>
            <a:ext cx="571504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tabLst>
                <a:tab pos="4216400" algn="l"/>
              </a:tabLst>
            </a:pPr>
            <a:r>
              <a:rPr lang="pt-PT" sz="3200" b="1" dirty="0" smtClean="0">
                <a:latin typeface="Calibri" pitchFamily="-65" charset="0"/>
              </a:rPr>
              <a:t>O</a:t>
            </a:r>
            <a:r>
              <a:rPr lang="pt-PT" sz="3200" dirty="0" smtClean="0">
                <a:latin typeface="Calibri" pitchFamily="-65" charset="0"/>
              </a:rPr>
              <a:t> Alfa chutou </a:t>
            </a:r>
            <a:r>
              <a:rPr lang="pt-PT" sz="3200" b="1" dirty="0" smtClean="0">
                <a:solidFill>
                  <a:srgbClr val="FF0000"/>
                </a:solidFill>
                <a:latin typeface="Calibri" pitchFamily="-65" charset="0"/>
              </a:rPr>
              <a:t>a</a:t>
            </a:r>
            <a:r>
              <a:rPr lang="pt-PT" sz="3200" dirty="0" smtClean="0">
                <a:latin typeface="Calibri" pitchFamily="-65" charset="0"/>
              </a:rPr>
              <a:t> bola.</a:t>
            </a:r>
          </a:p>
          <a:p>
            <a:pPr algn="ctr">
              <a:tabLst>
                <a:tab pos="4216400" algn="l"/>
              </a:tabLst>
            </a:pPr>
            <a:endParaRPr lang="pt-PT" sz="3200" dirty="0" smtClean="0">
              <a:solidFill>
                <a:srgbClr val="FF0000"/>
              </a:solidFill>
              <a:latin typeface="Calibri" pitchFamily="-65" charset="0"/>
            </a:endParaRPr>
          </a:p>
          <a:p>
            <a:pPr algn="ctr">
              <a:tabLst>
                <a:tab pos="4216400" algn="l"/>
              </a:tabLst>
            </a:pPr>
            <a:endParaRPr lang="pt-PT" sz="3200" dirty="0" smtClean="0">
              <a:solidFill>
                <a:srgbClr val="FF0000"/>
              </a:solidFill>
              <a:latin typeface="Calibri" pitchFamily="-65" charset="0"/>
            </a:endParaRPr>
          </a:p>
          <a:p>
            <a:pPr algn="ctr">
              <a:tabLst>
                <a:tab pos="4216400" algn="l"/>
              </a:tabLst>
            </a:pPr>
            <a:r>
              <a:rPr lang="pt-PT" sz="3200" dirty="0" smtClean="0">
                <a:latin typeface="Calibri" pitchFamily="-65" charset="0"/>
              </a:rPr>
              <a:t>Determinantes artigos definidos: </a:t>
            </a:r>
          </a:p>
          <a:p>
            <a:pPr algn="ctr">
              <a:tabLst>
                <a:tab pos="4216400" algn="l"/>
              </a:tabLst>
            </a:pPr>
            <a:r>
              <a:rPr lang="pt-PT" sz="3200" b="1" dirty="0" smtClean="0">
                <a:solidFill>
                  <a:srgbClr val="FF0000"/>
                </a:solidFill>
                <a:latin typeface="Calibri" pitchFamily="-65" charset="0"/>
              </a:rPr>
              <a:t>o, a, os, as</a:t>
            </a:r>
          </a:p>
          <a:p>
            <a:pPr algn="ctr">
              <a:tabLst>
                <a:tab pos="4216400" algn="l"/>
              </a:tabLst>
            </a:pPr>
            <a:r>
              <a:rPr lang="pt-PT" sz="3200" dirty="0" smtClean="0">
                <a:latin typeface="Calibri" pitchFamily="-65" charset="0"/>
              </a:rPr>
              <a:t>Ex.: </a:t>
            </a:r>
            <a:r>
              <a:rPr lang="pt-PT" sz="3200" b="1" dirty="0" smtClean="0">
                <a:solidFill>
                  <a:srgbClr val="FF0000"/>
                </a:solidFill>
                <a:latin typeface="Calibri" pitchFamily="-65" charset="0"/>
              </a:rPr>
              <a:t>o</a:t>
            </a:r>
            <a:r>
              <a:rPr lang="pt-PT" sz="3200" dirty="0" smtClean="0">
                <a:latin typeface="Calibri" pitchFamily="-65" charset="0"/>
              </a:rPr>
              <a:t> pato / </a:t>
            </a:r>
            <a:r>
              <a:rPr lang="pt-PT" sz="3200" b="1" dirty="0" smtClean="0">
                <a:solidFill>
                  <a:srgbClr val="FF0000"/>
                </a:solidFill>
                <a:latin typeface="Calibri" pitchFamily="-65" charset="0"/>
              </a:rPr>
              <a:t>a</a:t>
            </a:r>
            <a:r>
              <a:rPr lang="pt-PT" sz="3200" dirty="0" smtClean="0">
                <a:latin typeface="Calibri" pitchFamily="-65" charset="0"/>
              </a:rPr>
              <a:t> pata / </a:t>
            </a:r>
            <a:r>
              <a:rPr lang="pt-PT" sz="3200" b="1" dirty="0" smtClean="0">
                <a:solidFill>
                  <a:srgbClr val="FF0000"/>
                </a:solidFill>
                <a:latin typeface="Calibri" pitchFamily="-65" charset="0"/>
              </a:rPr>
              <a:t>os</a:t>
            </a:r>
            <a:r>
              <a:rPr lang="pt-PT" sz="3200" dirty="0" smtClean="0">
                <a:latin typeface="Calibri" pitchFamily="-65" charset="0"/>
              </a:rPr>
              <a:t> patos / </a:t>
            </a:r>
            <a:r>
              <a:rPr lang="pt-PT" sz="3200" b="1" dirty="0" smtClean="0">
                <a:solidFill>
                  <a:srgbClr val="FF0000"/>
                </a:solidFill>
                <a:latin typeface="Calibri" pitchFamily="-65" charset="0"/>
              </a:rPr>
              <a:t>as</a:t>
            </a:r>
            <a:r>
              <a:rPr lang="pt-PT" sz="3200" dirty="0" smtClean="0">
                <a:latin typeface="Calibri" pitchFamily="-65" charset="0"/>
              </a:rPr>
              <a:t> patas</a:t>
            </a:r>
            <a:endParaRPr lang="pt-PT" sz="3200" dirty="0">
              <a:latin typeface="Calibri" pitchFamily="-65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785786" y="1000108"/>
            <a:ext cx="75009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>
                <a:latin typeface="Calibri" pitchFamily="-65" charset="0"/>
              </a:rPr>
              <a:t>Os </a:t>
            </a:r>
            <a:r>
              <a:rPr lang="pt-PT" sz="2800" dirty="0" smtClean="0">
                <a:solidFill>
                  <a:srgbClr val="FF0000"/>
                </a:solidFill>
                <a:latin typeface="Calibri" pitchFamily="-65" charset="0"/>
              </a:rPr>
              <a:t>determinantes artigos definidos </a:t>
            </a:r>
            <a:r>
              <a:rPr lang="pt-PT" sz="2800" dirty="0" smtClean="0">
                <a:latin typeface="Calibri" pitchFamily="-65" charset="0"/>
              </a:rPr>
              <a:t>referem-se a determinados objetos, animais e </a:t>
            </a:r>
            <a:r>
              <a:rPr lang="pt-PT" sz="2800" dirty="0" smtClean="0">
                <a:latin typeface="Calibri" pitchFamily="-65" charset="0"/>
              </a:rPr>
              <a:t>pessoas </a:t>
            </a:r>
            <a:r>
              <a:rPr lang="pt-PT" sz="2800" dirty="0" smtClean="0">
                <a:latin typeface="Calibri" pitchFamily="-65" charset="0"/>
              </a:rPr>
              <a:t>que já conhecemos.</a:t>
            </a:r>
          </a:p>
        </p:txBody>
      </p:sp>
      <p:pic>
        <p:nvPicPr>
          <p:cNvPr id="6" name="Imagem 5" descr="20113015_RPD_ID02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8878" y="2285992"/>
            <a:ext cx="1998091" cy="421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2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52135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57224" y="1357298"/>
            <a:ext cx="492922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smtClean="0"/>
              <a:t>Determinantes </a:t>
            </a:r>
            <a:r>
              <a:rPr lang="pt-PT" sz="6000" b="1" dirty="0" smtClean="0"/>
              <a:t>artigos </a:t>
            </a:r>
            <a:r>
              <a:rPr lang="pt-PT" sz="6000" b="1" dirty="0"/>
              <a:t>i</a:t>
            </a:r>
            <a:r>
              <a:rPr lang="pt-PT" sz="6000" b="1" dirty="0" smtClean="0"/>
              <a:t>ndefinidos</a:t>
            </a:r>
            <a:endParaRPr lang="pt-PT" sz="6000" b="1" dirty="0"/>
          </a:p>
        </p:txBody>
      </p:sp>
    </p:spTree>
    <p:extLst>
      <p:ext uri="{BB962C8B-B14F-4D97-AF65-F5344CB8AC3E}">
        <p14:creationId xmlns:p14="http://schemas.microsoft.com/office/powerpoint/2010/main" val="21447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9" name="CaixaDeTexto 8"/>
          <p:cNvSpPr txBox="1">
            <a:spLocks noChangeArrowheads="1"/>
          </p:cNvSpPr>
          <p:nvPr/>
        </p:nvSpPr>
        <p:spPr bwMode="auto">
          <a:xfrm>
            <a:off x="714348" y="2571744"/>
            <a:ext cx="5643602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tabLst>
                <a:tab pos="4216400" algn="l"/>
              </a:tabLst>
            </a:pPr>
            <a:r>
              <a:rPr lang="pt-PT" sz="3000" dirty="0" smtClean="0">
                <a:latin typeface="Calibri" pitchFamily="-65" charset="0"/>
              </a:rPr>
              <a:t>O Alfa chutou </a:t>
            </a:r>
            <a:r>
              <a:rPr lang="pt-PT" sz="3000" b="1" dirty="0" smtClean="0">
                <a:solidFill>
                  <a:srgbClr val="FF0000"/>
                </a:solidFill>
                <a:latin typeface="Calibri" pitchFamily="-65" charset="0"/>
              </a:rPr>
              <a:t>uma</a:t>
            </a:r>
            <a:r>
              <a:rPr lang="pt-PT" sz="3000" dirty="0" smtClean="0">
                <a:latin typeface="Calibri" pitchFamily="-65" charset="0"/>
              </a:rPr>
              <a:t> bola.</a:t>
            </a:r>
          </a:p>
          <a:p>
            <a:pPr algn="ctr">
              <a:tabLst>
                <a:tab pos="4216400" algn="l"/>
              </a:tabLst>
            </a:pPr>
            <a:endParaRPr lang="pt-PT" sz="3000" dirty="0" smtClean="0">
              <a:latin typeface="Calibri" pitchFamily="-65" charset="0"/>
            </a:endParaRPr>
          </a:p>
          <a:p>
            <a:pPr algn="ctr">
              <a:tabLst>
                <a:tab pos="4216400" algn="l"/>
              </a:tabLst>
            </a:pPr>
            <a:endParaRPr lang="pt-PT" sz="3000" dirty="0" smtClean="0">
              <a:latin typeface="Calibri" pitchFamily="-65" charset="0"/>
            </a:endParaRPr>
          </a:p>
          <a:p>
            <a:pPr algn="ctr">
              <a:tabLst>
                <a:tab pos="4216400" algn="l"/>
              </a:tabLst>
            </a:pPr>
            <a:r>
              <a:rPr lang="pt-PT" sz="3000" dirty="0" smtClean="0">
                <a:latin typeface="Calibri" pitchFamily="-65" charset="0"/>
              </a:rPr>
              <a:t>Determinantes artigos indefinidos: </a:t>
            </a:r>
          </a:p>
          <a:p>
            <a:pPr algn="ctr">
              <a:tabLst>
                <a:tab pos="4216400" algn="l"/>
              </a:tabLst>
            </a:pPr>
            <a:r>
              <a:rPr lang="pt-PT" sz="3000" b="1" dirty="0" smtClean="0">
                <a:solidFill>
                  <a:srgbClr val="FF0000"/>
                </a:solidFill>
                <a:latin typeface="Calibri" pitchFamily="-65" charset="0"/>
              </a:rPr>
              <a:t>um, uma, uns, umas</a:t>
            </a:r>
          </a:p>
          <a:p>
            <a:pPr algn="ctr">
              <a:tabLst>
                <a:tab pos="4216400" algn="l"/>
              </a:tabLst>
            </a:pPr>
            <a:r>
              <a:rPr lang="pt-PT" sz="3000" dirty="0" smtClean="0">
                <a:latin typeface="Calibri" pitchFamily="-65" charset="0"/>
              </a:rPr>
              <a:t>Ex.: </a:t>
            </a:r>
            <a:r>
              <a:rPr lang="pt-PT" sz="3000" b="1" dirty="0" smtClean="0">
                <a:solidFill>
                  <a:srgbClr val="FF0000"/>
                </a:solidFill>
                <a:latin typeface="Calibri" pitchFamily="-65" charset="0"/>
              </a:rPr>
              <a:t>um</a:t>
            </a:r>
            <a:r>
              <a:rPr lang="pt-PT" sz="3000" dirty="0" smtClean="0">
                <a:latin typeface="Calibri" pitchFamily="-65" charset="0"/>
              </a:rPr>
              <a:t> pato / </a:t>
            </a:r>
            <a:r>
              <a:rPr lang="pt-PT" sz="3000" b="1" dirty="0" smtClean="0">
                <a:solidFill>
                  <a:srgbClr val="FF0000"/>
                </a:solidFill>
                <a:latin typeface="Calibri" pitchFamily="-65" charset="0"/>
              </a:rPr>
              <a:t>uma</a:t>
            </a:r>
            <a:r>
              <a:rPr lang="pt-PT" sz="3000" dirty="0" smtClean="0">
                <a:latin typeface="Calibri" pitchFamily="-65" charset="0"/>
              </a:rPr>
              <a:t> pata</a:t>
            </a:r>
          </a:p>
          <a:p>
            <a:pPr algn="ctr">
              <a:tabLst>
                <a:tab pos="4216400" algn="l"/>
              </a:tabLst>
            </a:pPr>
            <a:r>
              <a:rPr lang="pt-PT" sz="3000" b="1" dirty="0" smtClean="0">
                <a:solidFill>
                  <a:srgbClr val="FF0000"/>
                </a:solidFill>
                <a:latin typeface="Calibri" pitchFamily="-65" charset="0"/>
              </a:rPr>
              <a:t>uns</a:t>
            </a:r>
            <a:r>
              <a:rPr lang="pt-PT" sz="3000" dirty="0" smtClean="0">
                <a:latin typeface="Calibri" pitchFamily="-65" charset="0"/>
              </a:rPr>
              <a:t> patos / </a:t>
            </a:r>
            <a:r>
              <a:rPr lang="pt-PT" sz="3000" b="1" dirty="0" smtClean="0">
                <a:solidFill>
                  <a:srgbClr val="FF0000"/>
                </a:solidFill>
                <a:latin typeface="Calibri" pitchFamily="-65" charset="0"/>
              </a:rPr>
              <a:t>umas</a:t>
            </a:r>
            <a:r>
              <a:rPr lang="pt-PT" sz="3000" dirty="0" smtClean="0">
                <a:latin typeface="Calibri" pitchFamily="-65" charset="0"/>
              </a:rPr>
              <a:t> patas</a:t>
            </a:r>
            <a:endParaRPr lang="pt-PT" sz="3000" dirty="0">
              <a:latin typeface="Calibri" pitchFamily="-65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857224" y="857232"/>
            <a:ext cx="72866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>
                <a:latin typeface="Calibri" pitchFamily="-65" charset="0"/>
              </a:rPr>
              <a:t>Os </a:t>
            </a:r>
            <a:r>
              <a:rPr lang="pt-PT" sz="2800" dirty="0" smtClean="0">
                <a:solidFill>
                  <a:srgbClr val="FF0000"/>
                </a:solidFill>
                <a:latin typeface="Calibri" pitchFamily="-65" charset="0"/>
              </a:rPr>
              <a:t>determinantes artigos indefinidos </a:t>
            </a:r>
            <a:r>
              <a:rPr lang="pt-PT" sz="2800" dirty="0" smtClean="0">
                <a:latin typeface="Calibri" pitchFamily="-65" charset="0"/>
              </a:rPr>
              <a:t>referem-se a uns quaisquer objetos, animais e pessoas não identificados.</a:t>
            </a:r>
          </a:p>
        </p:txBody>
      </p:sp>
      <p:pic>
        <p:nvPicPr>
          <p:cNvPr id="6" name="Imagem 5" descr="20113015_RPD_ID02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388" y="3000372"/>
            <a:ext cx="2402899" cy="3571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Exercícios</a:t>
            </a:r>
            <a:endParaRPr lang="pt-PT" sz="2400" b="1" dirty="0">
              <a:solidFill>
                <a:srgbClr val="00B0F0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51078" y="1357298"/>
            <a:ext cx="7778574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solidFill>
                  <a:srgbClr val="00B0F0"/>
                </a:solidFill>
              </a:rPr>
              <a:t>1. </a:t>
            </a:r>
            <a:r>
              <a:rPr lang="pt-PT" sz="2800" dirty="0" smtClean="0"/>
              <a:t>Nas frases, sublinha a vermelho os nomes e a verde os determinantes artigos.</a:t>
            </a:r>
          </a:p>
          <a:p>
            <a:r>
              <a:rPr lang="pt-PT" sz="2800" dirty="0" smtClean="0"/>
              <a:t> 	Frase 1: O Alfa faz os trabalhos de casa.</a:t>
            </a:r>
          </a:p>
          <a:p>
            <a:r>
              <a:rPr lang="pt-PT" sz="2800" dirty="0" smtClean="0"/>
              <a:t>	Frase 2: Uns meninos divertiam-se a jogar com uma bola.</a:t>
            </a:r>
          </a:p>
          <a:p>
            <a:r>
              <a:rPr lang="pt-PT" sz="2800" dirty="0" smtClean="0"/>
              <a:t>	Frase 3: A professora marcou umas contas de multiplicar.</a:t>
            </a:r>
          </a:p>
          <a:p>
            <a:endParaRPr lang="pt-PT" sz="1600" dirty="0" smtClean="0"/>
          </a:p>
          <a:p>
            <a:endParaRPr lang="pt-PT" sz="1600" dirty="0" smtClean="0"/>
          </a:p>
          <a:p>
            <a:r>
              <a:rPr lang="pt-PT" sz="3200" b="1" dirty="0" smtClean="0">
                <a:solidFill>
                  <a:srgbClr val="00B0F0"/>
                </a:solidFill>
              </a:rPr>
              <a:t>2. </a:t>
            </a:r>
            <a:r>
              <a:rPr lang="pt-PT" sz="2800" dirty="0" smtClean="0"/>
              <a:t>Classifica os determinantes artigos presentes em cada frase. </a:t>
            </a:r>
          </a:p>
        </p:txBody>
      </p:sp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861</TotalTime>
  <Words>201</Words>
  <Application>Microsoft Office PowerPoint</Application>
  <PresentationFormat>On-screen Show (4:3)</PresentationFormat>
  <Paragraphs>44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.</dc:creator>
  <cp:lastModifiedBy>SAlmeida</cp:lastModifiedBy>
  <cp:revision>47</cp:revision>
  <dcterms:created xsi:type="dcterms:W3CDTF">2012-02-11T15:07:38Z</dcterms:created>
  <dcterms:modified xsi:type="dcterms:W3CDTF">2012-02-15T17:43:16Z</dcterms:modified>
</cp:coreProperties>
</file>