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6" r:id="rId5"/>
    <p:sldId id="265" r:id="rId6"/>
    <p:sldId id="267" r:id="rId7"/>
    <p:sldId id="268" r:id="rId8"/>
    <p:sldId id="264" r:id="rId9"/>
    <p:sldId id="269" r:id="rId10"/>
    <p:sldId id="271" r:id="rId11"/>
    <p:sldId id="272" r:id="rId12"/>
    <p:sldId id="273" r:id="rId13"/>
    <p:sldId id="274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700" autoAdjust="0"/>
  </p:normalViewPr>
  <p:slideViewPr>
    <p:cSldViewPr>
      <p:cViewPr varScale="1">
        <p:scale>
          <a:sx n="99" d="100"/>
          <a:sy n="99" d="100"/>
        </p:scale>
        <p:origin x="-108" y="-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9B1C8C-B0C3-4884-A971-FB22606792F0}" type="datetimeFigureOut">
              <a:rPr lang="pt-PT" smtClean="0"/>
              <a:t>17-02-2012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16F57-CAD4-49C8-967F-E6C03FA8CF24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377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316F57-CAD4-49C8-967F-E6C03FA8CF24}" type="slidenum">
              <a:rPr lang="pt-PT" smtClean="0"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11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12</a:t>
            </a:fld>
            <a:endParaRPr lang="pt-P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C6E8A1-1E0D-4FA9-8DF0-09EA032CCB18}" type="slidenum">
              <a:rPr lang="pt-PT" smtClean="0"/>
              <a:t>13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9292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Verbos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Rectângulo 4"/>
          <p:cNvSpPr/>
          <p:nvPr/>
        </p:nvSpPr>
        <p:spPr>
          <a:xfrm>
            <a:off x="500034" y="952103"/>
            <a:ext cx="78581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Verbos são as palavras que indicam </a:t>
            </a:r>
            <a:r>
              <a:rPr lang="pt-PT" sz="2400" b="1" dirty="0" err="1" smtClean="0"/>
              <a:t>ações</a:t>
            </a:r>
            <a:r>
              <a:rPr lang="pt-PT" sz="2400" b="1" dirty="0" smtClean="0"/>
              <a:t> e estados.</a:t>
            </a:r>
          </a:p>
          <a:p>
            <a:endParaRPr lang="pt-PT" sz="2400" b="1" i="1" dirty="0" smtClean="0">
              <a:solidFill>
                <a:srgbClr val="FF0000"/>
              </a:solidFill>
            </a:endParaRPr>
          </a:p>
          <a:p>
            <a:r>
              <a:rPr lang="pt-PT" sz="2400" b="1" i="1" dirty="0" smtClean="0">
                <a:solidFill>
                  <a:srgbClr val="FF0000"/>
                </a:solidFill>
              </a:rPr>
              <a:t>	</a:t>
            </a:r>
            <a:r>
              <a:rPr lang="pt-PT" sz="2400" b="1" dirty="0" smtClean="0">
                <a:solidFill>
                  <a:srgbClr val="FF0000"/>
                </a:solidFill>
              </a:rPr>
              <a:t>Exemplo: </a:t>
            </a:r>
          </a:p>
          <a:p>
            <a:r>
              <a:rPr lang="pt-PT" sz="2400" b="1" i="1" dirty="0" smtClean="0"/>
              <a:t>	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</a:t>
            </a:r>
            <a:r>
              <a:rPr lang="pt-PT" sz="2400" b="1" i="1" dirty="0" smtClean="0"/>
              <a:t>.</a:t>
            </a:r>
          </a:p>
          <a:p>
            <a:r>
              <a:rPr lang="pt-PT" sz="2400" b="1" i="1" dirty="0" smtClean="0"/>
              <a:t>	O gato está </a:t>
            </a:r>
            <a:r>
              <a:rPr lang="pt-PT" sz="2400" b="1" i="1" dirty="0" smtClean="0">
                <a:solidFill>
                  <a:srgbClr val="FF0000"/>
                </a:solidFill>
              </a:rPr>
              <a:t>satisfeito</a:t>
            </a:r>
            <a:r>
              <a:rPr lang="pt-PT" sz="2400" b="1" i="1" dirty="0" smtClean="0"/>
              <a:t>.</a:t>
            </a:r>
          </a:p>
          <a:p>
            <a:r>
              <a:rPr lang="pt-PT" sz="2400" b="1" i="1" dirty="0" smtClean="0"/>
              <a:t>	As árvores são </a:t>
            </a:r>
            <a:r>
              <a:rPr lang="pt-PT" sz="2400" b="1" i="1" dirty="0" smtClean="0">
                <a:solidFill>
                  <a:srgbClr val="FF0000"/>
                </a:solidFill>
              </a:rPr>
              <a:t>altíssimas</a:t>
            </a:r>
            <a:r>
              <a:rPr lang="pt-PT" sz="2400" b="1" i="1" dirty="0" smtClean="0"/>
              <a:t>.</a:t>
            </a:r>
          </a:p>
          <a:p>
            <a:pPr algn="ctr"/>
            <a:endParaRPr lang="pt-PT" sz="2400" dirty="0" smtClean="0"/>
          </a:p>
          <a:p>
            <a:pPr algn="ctr"/>
            <a:r>
              <a:rPr lang="pt-PT" sz="2400" b="1" dirty="0" smtClean="0"/>
              <a:t>O verbo é uma palavra variável, pois pode apresentar muitas formas.</a:t>
            </a:r>
          </a:p>
          <a:p>
            <a:pPr algn="ctr"/>
            <a:r>
              <a:rPr lang="pt-PT" sz="2400" b="1" dirty="0" smtClean="0"/>
              <a:t>Ex.:</a:t>
            </a:r>
            <a:r>
              <a:rPr lang="pt-PT" sz="2400" b="1" i="1" dirty="0" smtClean="0"/>
              <a:t>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</a:t>
            </a:r>
            <a:r>
              <a:rPr lang="pt-PT" sz="2400" b="1" i="1" dirty="0" smtClean="0"/>
              <a:t>. /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brincou</a:t>
            </a:r>
            <a:r>
              <a:rPr lang="pt-PT" sz="2400" b="1" i="1" dirty="0" smtClean="0"/>
              <a:t>. / A Joana </a:t>
            </a:r>
            <a:r>
              <a:rPr lang="pt-PT" sz="2400" b="1" i="1" dirty="0" smtClean="0">
                <a:solidFill>
                  <a:srgbClr val="FF0000"/>
                </a:solidFill>
              </a:rPr>
              <a:t>brincará</a:t>
            </a:r>
            <a:r>
              <a:rPr lang="pt-PT" sz="2400" b="1" i="1" dirty="0" smtClean="0"/>
              <a:t>.</a:t>
            </a:r>
          </a:p>
          <a:p>
            <a:pPr algn="ctr"/>
            <a:endParaRPr lang="pt-PT" sz="2400" b="1" i="1" dirty="0" smtClean="0"/>
          </a:p>
          <a:p>
            <a:pPr algn="ctr"/>
            <a:r>
              <a:rPr lang="pt-PT" sz="2400" b="1" dirty="0" smtClean="0"/>
              <a:t>O nome do verbo é-nos dados pelo infinitivo. A palavra </a:t>
            </a:r>
            <a:r>
              <a:rPr lang="pt-PT" sz="2400" b="1" dirty="0" smtClean="0">
                <a:solidFill>
                  <a:srgbClr val="FF0000"/>
                </a:solidFill>
              </a:rPr>
              <a:t>BRINCAVA</a:t>
            </a:r>
            <a:r>
              <a:rPr lang="pt-PT" sz="2400" b="1" dirty="0" smtClean="0"/>
              <a:t> é uma forma verbal do verbo </a:t>
            </a:r>
            <a:r>
              <a:rPr lang="pt-PT" sz="2400" b="1" dirty="0" smtClean="0">
                <a:solidFill>
                  <a:srgbClr val="FF0000"/>
                </a:solidFill>
              </a:rPr>
              <a:t>BRINCAR</a:t>
            </a:r>
            <a:r>
              <a:rPr lang="pt-PT" sz="2400" b="1" dirty="0" smtClean="0"/>
              <a:t> (infinitivo).</a:t>
            </a:r>
          </a:p>
        </p:txBody>
      </p:sp>
      <p:pic>
        <p:nvPicPr>
          <p:cNvPr id="6" name="Imagem 5" descr="20113015_RPD_ID0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8077" y="918111"/>
            <a:ext cx="1967393" cy="272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85926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Conjugações verbais</a:t>
            </a:r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785786" y="2040328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1.ª conjugação – terminação em -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salt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, compr</a:t>
            </a:r>
            <a:r>
              <a:rPr lang="pt-PT" sz="3000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, am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ar</a:t>
            </a:r>
            <a:r>
              <a:rPr lang="pt-PT" sz="3000" i="1" dirty="0" smtClean="0">
                <a:latin typeface="Calibri" pitchFamily="-65" charset="0"/>
              </a:rPr>
              <a:t>.</a:t>
            </a:r>
            <a:endParaRPr lang="pt-PT" sz="3000" i="1" dirty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785786" y="785794"/>
            <a:ext cx="75608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Os </a:t>
            </a:r>
            <a:r>
              <a:rPr lang="pt-PT" sz="3000" dirty="0" smtClean="0">
                <a:solidFill>
                  <a:srgbClr val="FF0000"/>
                </a:solidFill>
                <a:latin typeface="Calibri" pitchFamily="-65" charset="0"/>
              </a:rPr>
              <a:t>verbos </a:t>
            </a:r>
            <a:r>
              <a:rPr lang="pt-PT" sz="3000" dirty="0" smtClean="0">
                <a:latin typeface="Calibri" pitchFamily="-65" charset="0"/>
              </a:rPr>
              <a:t>estão agrupados em três conjugações.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785786" y="3408480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2.ª conjugação – terminação em -</a:t>
            </a:r>
            <a:r>
              <a:rPr lang="pt-PT" sz="3000" b="1" dirty="0" err="1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endParaRPr lang="pt-PT" sz="3000" b="1" dirty="0" smtClean="0">
              <a:solidFill>
                <a:srgbClr val="FF0000"/>
              </a:solidFill>
              <a:latin typeface="Calibri" pitchFamily="-65" charset="0"/>
            </a:endParaRP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corr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faz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i="1" dirty="0" smtClean="0">
                <a:latin typeface="Calibri" pitchFamily="-65" charset="0"/>
              </a:rPr>
              <a:t>, coz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785786" y="4786322"/>
            <a:ext cx="6984776" cy="11439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3.ª conjugação – terminação em -</a:t>
            </a:r>
            <a:r>
              <a:rPr lang="pt-PT" sz="3000" b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3000" dirty="0" smtClean="0">
                <a:latin typeface="Calibri" pitchFamily="-65" charset="0"/>
              </a:rPr>
              <a:t>Ex.: </a:t>
            </a:r>
            <a:r>
              <a:rPr lang="pt-PT" sz="3000" i="1" dirty="0" smtClean="0">
                <a:latin typeface="Calibri" pitchFamily="-65" charset="0"/>
              </a:rPr>
              <a:t>ouv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r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i="1" dirty="0" smtClean="0">
                <a:latin typeface="Calibri" pitchFamily="-65" charset="0"/>
              </a:rPr>
              <a:t>, sa</a:t>
            </a:r>
            <a:r>
              <a:rPr lang="pt-PT" sz="3000" b="1" i="1" dirty="0" smtClean="0">
                <a:solidFill>
                  <a:srgbClr val="FF0000"/>
                </a:solidFill>
                <a:latin typeface="Calibri" pitchFamily="-65" charset="0"/>
              </a:rPr>
              <a:t>ir</a:t>
            </a:r>
            <a:r>
              <a:rPr lang="pt-PT" sz="3000" dirty="0" smtClean="0">
                <a:latin typeface="Calibri" pitchFamily="-65" charset="0"/>
              </a:rPr>
              <a:t>.</a:t>
            </a:r>
            <a:endParaRPr lang="pt-PT" sz="3000" dirty="0">
              <a:latin typeface="Calibri" pitchFamily="-65" charset="0"/>
            </a:endParaRPr>
          </a:p>
        </p:txBody>
      </p:sp>
      <p:pic>
        <p:nvPicPr>
          <p:cNvPr id="8" name="Imagem 7" descr="20113015_RPD_ID0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0826" y="1928802"/>
            <a:ext cx="2177961" cy="442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642910" y="2071678"/>
            <a:ext cx="61436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4216400" algn="l"/>
              </a:tabLst>
            </a:pPr>
            <a:r>
              <a:rPr lang="pt-PT" sz="2800" u="sng" dirty="0" smtClean="0">
                <a:latin typeface="Calibri" pitchFamily="-65" charset="0"/>
              </a:rPr>
              <a:t>Exemplo: </a:t>
            </a: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Salt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ar </a:t>
            </a:r>
            <a:r>
              <a:rPr lang="pt-PT" sz="2800" dirty="0" smtClean="0">
                <a:latin typeface="Calibri" pitchFamily="-65" charset="0"/>
              </a:rPr>
              <a:t>– </a:t>
            </a:r>
            <a:r>
              <a:rPr lang="pt-PT" sz="2800" i="1" dirty="0" smtClean="0">
                <a:latin typeface="Calibri" pitchFamily="-65" charset="0"/>
              </a:rPr>
              <a:t>salt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a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Corr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er</a:t>
            </a:r>
            <a:r>
              <a:rPr lang="pt-PT" sz="2800" dirty="0" smtClean="0">
                <a:latin typeface="Calibri" pitchFamily="-65" charset="0"/>
              </a:rPr>
              <a:t> – </a:t>
            </a:r>
            <a:r>
              <a:rPr lang="pt-PT" sz="2800" i="1" dirty="0" err="1" smtClean="0">
                <a:latin typeface="Calibri" pitchFamily="-65" charset="0"/>
              </a:rPr>
              <a:t>corr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e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</a:t>
            </a:r>
          </a:p>
          <a:p>
            <a:pPr>
              <a:tabLst>
                <a:tab pos="4216400" algn="l"/>
              </a:tabLst>
            </a:pPr>
            <a:endParaRPr lang="pt-PT" sz="2800" dirty="0" smtClean="0">
              <a:latin typeface="Calibri" pitchFamily="-65" charset="0"/>
            </a:endParaRPr>
          </a:p>
          <a:p>
            <a:pPr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Ouv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ir </a:t>
            </a:r>
            <a:r>
              <a:rPr lang="pt-PT" sz="2800" dirty="0" smtClean="0">
                <a:latin typeface="Calibri" pitchFamily="-65" charset="0"/>
              </a:rPr>
              <a:t>– </a:t>
            </a:r>
            <a:r>
              <a:rPr lang="pt-PT" sz="2800" i="1" dirty="0" err="1" smtClean="0">
                <a:latin typeface="Calibri" pitchFamily="-65" charset="0"/>
              </a:rPr>
              <a:t>ouv</a:t>
            </a:r>
            <a:r>
              <a:rPr lang="pt-PT" sz="2800" dirty="0" smtClean="0">
                <a:latin typeface="Calibri" pitchFamily="-65" charset="0"/>
              </a:rPr>
              <a:t> (radical) + </a:t>
            </a:r>
            <a:r>
              <a:rPr lang="pt-PT" sz="2800" i="1" dirty="0" smtClean="0">
                <a:latin typeface="Calibri" pitchFamily="-65" charset="0"/>
              </a:rPr>
              <a:t>i</a:t>
            </a:r>
            <a:r>
              <a:rPr lang="pt-PT" sz="2800" dirty="0" smtClean="0">
                <a:latin typeface="Calibri" pitchFamily="-65" charset="0"/>
              </a:rPr>
              <a:t> (vogal temática) + </a:t>
            </a:r>
            <a:r>
              <a:rPr lang="pt-PT" sz="2800" i="1" dirty="0" smtClean="0">
                <a:latin typeface="Calibri" pitchFamily="-65" charset="0"/>
              </a:rPr>
              <a:t>r</a:t>
            </a:r>
            <a:r>
              <a:rPr lang="pt-PT" sz="2800" dirty="0" smtClean="0">
                <a:latin typeface="Calibri" pitchFamily="-65" charset="0"/>
              </a:rPr>
              <a:t> (marca do infinitivo)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endParaRPr lang="pt-PT" sz="2800" dirty="0">
              <a:solidFill>
                <a:srgbClr val="FF0000"/>
              </a:solidFill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712638" y="974695"/>
            <a:ext cx="767578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O </a:t>
            </a:r>
            <a:r>
              <a:rPr lang="pt-PT" sz="2800" dirty="0" smtClean="0">
                <a:solidFill>
                  <a:srgbClr val="FF0000"/>
                </a:solidFill>
                <a:latin typeface="Calibri" pitchFamily="-65" charset="0"/>
              </a:rPr>
              <a:t>infinitivo impessoal </a:t>
            </a:r>
            <a:r>
              <a:rPr lang="pt-PT" sz="2800" dirty="0" smtClean="0">
                <a:latin typeface="Calibri" pitchFamily="-65" charset="0"/>
              </a:rPr>
              <a:t>é formado pelo radical e pela terminação (vogal temática + marca do infinitivo).</a:t>
            </a:r>
            <a:endParaRPr lang="pt-PT" sz="2800" dirty="0">
              <a:latin typeface="Calibri" pitchFamily="-65" charset="0"/>
            </a:endParaRPr>
          </a:p>
        </p:txBody>
      </p:sp>
      <p:pic>
        <p:nvPicPr>
          <p:cNvPr id="6" name="Imagem 5" descr="20113015_RPD_ID02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6578" y="3857628"/>
            <a:ext cx="1931853" cy="263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933980" y="2163116"/>
            <a:ext cx="7567110" cy="105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Exemplo: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dirty="0" smtClean="0">
                <a:latin typeface="Calibri" pitchFamily="-65" charset="0"/>
              </a:rPr>
              <a:t>ar</a:t>
            </a: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2600" dirty="0" smtClean="0">
                <a:latin typeface="Calibri" pitchFamily="-65" charset="0"/>
              </a:rPr>
              <a:t>–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o;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ei;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ou;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ava;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aram;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salt</a:t>
            </a:r>
            <a:r>
              <a:rPr lang="pt-PT" sz="2600" i="1" dirty="0" smtClean="0">
                <a:latin typeface="Calibri" pitchFamily="-65" charset="0"/>
              </a:rPr>
              <a:t>arei.</a:t>
            </a:r>
            <a:endParaRPr lang="pt-PT" sz="2600" dirty="0" smtClean="0">
              <a:latin typeface="Calibri" pitchFamily="-65" charset="0"/>
            </a:endParaRPr>
          </a:p>
        </p:txBody>
      </p:sp>
      <p:sp>
        <p:nvSpPr>
          <p:cNvPr id="5" name="CaixaDeTexto 4"/>
          <p:cNvSpPr txBox="1">
            <a:spLocks noChangeArrowheads="1"/>
          </p:cNvSpPr>
          <p:nvPr/>
        </p:nvSpPr>
        <p:spPr bwMode="auto">
          <a:xfrm>
            <a:off x="651648" y="1071546"/>
            <a:ext cx="79208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verbos regulares, o radical mantém-se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539552" y="3571949"/>
            <a:ext cx="799288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800" dirty="0" smtClean="0">
                <a:latin typeface="Calibri" pitchFamily="-65" charset="0"/>
              </a:rPr>
              <a:t>Nos verbos irregulares, o radical não se mantém em todas as formas verbais da sua conjugação.</a:t>
            </a:r>
            <a:endParaRPr lang="pt-PT" sz="2800" dirty="0">
              <a:latin typeface="Calibri" pitchFamily="-65" charset="0"/>
            </a:endParaRPr>
          </a:p>
        </p:txBody>
      </p:sp>
      <p:sp>
        <p:nvSpPr>
          <p:cNvPr id="7" name="CaixaDeTexto 6"/>
          <p:cNvSpPr txBox="1">
            <a:spLocks noChangeArrowheads="1"/>
          </p:cNvSpPr>
          <p:nvPr/>
        </p:nvSpPr>
        <p:spPr bwMode="auto">
          <a:xfrm>
            <a:off x="933980" y="4663446"/>
            <a:ext cx="5654244" cy="102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latin typeface="Calibri" pitchFamily="-65" charset="0"/>
              </a:rPr>
              <a:t>Exemplo:</a:t>
            </a:r>
          </a:p>
          <a:p>
            <a:pPr>
              <a:spcBef>
                <a:spcPts val="1000"/>
              </a:spcBef>
              <a:tabLst>
                <a:tab pos="4216400" algn="l"/>
              </a:tabLst>
            </a:pP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Diz</a:t>
            </a:r>
            <a:r>
              <a:rPr lang="pt-PT" sz="2600" dirty="0" smtClean="0">
                <a:latin typeface="Calibri" pitchFamily="-65" charset="0"/>
              </a:rPr>
              <a:t>er</a:t>
            </a:r>
            <a:r>
              <a:rPr lang="pt-PT" sz="2600" dirty="0" smtClean="0">
                <a:solidFill>
                  <a:srgbClr val="FF0000"/>
                </a:solidFill>
                <a:latin typeface="Calibri" pitchFamily="-65" charset="0"/>
              </a:rPr>
              <a:t> </a:t>
            </a:r>
            <a:r>
              <a:rPr lang="pt-PT" sz="2600" dirty="0" smtClean="0">
                <a:latin typeface="Calibri" pitchFamily="-65" charset="0"/>
              </a:rPr>
              <a:t>–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dig</a:t>
            </a:r>
            <a:r>
              <a:rPr lang="pt-PT" sz="2600" i="1" dirty="0" smtClean="0">
                <a:latin typeface="Calibri" pitchFamily="-65" charset="0"/>
              </a:rPr>
              <a:t>o;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diss</a:t>
            </a:r>
            <a:r>
              <a:rPr lang="pt-PT" sz="2600" i="1" dirty="0" smtClean="0">
                <a:latin typeface="Calibri" pitchFamily="-65" charset="0"/>
              </a:rPr>
              <a:t>e;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diss</a:t>
            </a:r>
            <a:r>
              <a:rPr lang="pt-PT" sz="2600" i="1" dirty="0" smtClean="0">
                <a:latin typeface="Calibri" pitchFamily="-65" charset="0"/>
              </a:rPr>
              <a:t>eram;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dizi</a:t>
            </a:r>
            <a:r>
              <a:rPr lang="pt-PT" sz="2600" i="1" dirty="0" smtClean="0">
                <a:latin typeface="Calibri" pitchFamily="-65" charset="0"/>
              </a:rPr>
              <a:t>a; </a:t>
            </a:r>
            <a:r>
              <a:rPr lang="pt-PT" sz="2600" i="1" dirty="0" smtClean="0">
                <a:solidFill>
                  <a:srgbClr val="FF0000"/>
                </a:solidFill>
                <a:latin typeface="Calibri" pitchFamily="-65" charset="0"/>
              </a:rPr>
              <a:t>dir</a:t>
            </a:r>
            <a:r>
              <a:rPr lang="pt-PT" sz="2600" i="1" dirty="0" smtClean="0">
                <a:latin typeface="Calibri" pitchFamily="-65" charset="0"/>
              </a:rPr>
              <a:t>ei.</a:t>
            </a:r>
            <a:endParaRPr lang="pt-PT" sz="2600" dirty="0" smtClean="0">
              <a:latin typeface="Calibri" pitchFamily="-65" charset="0"/>
            </a:endParaRPr>
          </a:p>
        </p:txBody>
      </p:sp>
      <p:pic>
        <p:nvPicPr>
          <p:cNvPr id="8" name="Imagem 7" descr="20113015_RPD_ID0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5140" y="4344265"/>
            <a:ext cx="1939664" cy="244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b="1" dirty="0" smtClean="0">
                <a:solidFill>
                  <a:srgbClr val="00B0F0"/>
                </a:solidFill>
              </a:rPr>
              <a:t>1. </a:t>
            </a:r>
            <a:r>
              <a:rPr lang="pt-PT" sz="3000" dirty="0" smtClean="0"/>
              <a:t>Organiza os verbos em três grupos.</a:t>
            </a:r>
          </a:p>
          <a:p>
            <a:r>
              <a:rPr lang="pt-PT" sz="3000" smtClean="0"/>
              <a:t>	ir</a:t>
            </a:r>
            <a:r>
              <a:rPr lang="pt-PT" sz="3000" dirty="0" smtClean="0"/>
              <a:t>	sair	colorir	ser	rever</a:t>
            </a:r>
          </a:p>
          <a:p>
            <a:r>
              <a:rPr lang="pt-PT" sz="3000" dirty="0" smtClean="0"/>
              <a:t>	ler	falar		estudar	encontrar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14348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1.ª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3357554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2.ª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6000760" y="3000372"/>
            <a:ext cx="2357454" cy="2677656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3.ª conjugação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 smtClean="0"/>
          </a:p>
          <a:p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651078" y="1039355"/>
            <a:ext cx="77785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600" b="1" dirty="0" smtClean="0">
                <a:solidFill>
                  <a:srgbClr val="00B0F0"/>
                </a:solidFill>
              </a:rPr>
              <a:t>2. </a:t>
            </a:r>
            <a:r>
              <a:rPr lang="pt-PT" sz="3200" dirty="0" smtClean="0"/>
              <a:t>Sublinha os verbos das frases. Diz se são regulares ou irregulares.</a:t>
            </a:r>
          </a:p>
          <a:p>
            <a:endParaRPr lang="pt-PT" sz="3200" dirty="0" smtClean="0"/>
          </a:p>
          <a:p>
            <a:r>
              <a:rPr lang="pt-PT" sz="3200" dirty="0" smtClean="0"/>
              <a:t>	O mar está agitado.</a:t>
            </a:r>
          </a:p>
          <a:p>
            <a:endParaRPr lang="pt-PT" sz="3200" dirty="0" smtClean="0"/>
          </a:p>
          <a:p>
            <a:r>
              <a:rPr lang="pt-PT" sz="3200" dirty="0" smtClean="0"/>
              <a:t>	Fiquei corada por causa do calor.</a:t>
            </a:r>
          </a:p>
          <a:p>
            <a:endParaRPr lang="pt-PT" sz="3200" dirty="0" smtClean="0"/>
          </a:p>
          <a:p>
            <a:r>
              <a:rPr lang="pt-PT" sz="3200" dirty="0" smtClean="0"/>
              <a:t>	Sorrir é a melhor coisa do mundo!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1714488"/>
            <a:ext cx="4929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Tempos verbais</a:t>
            </a:r>
          </a:p>
        </p:txBody>
      </p:sp>
    </p:spTree>
    <p:extLst>
      <p:ext uri="{BB962C8B-B14F-4D97-AF65-F5344CB8AC3E}">
        <p14:creationId xmlns:p14="http://schemas.microsoft.com/office/powerpoint/2010/main" val="223228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Rectângulo 5"/>
          <p:cNvSpPr/>
          <p:nvPr/>
        </p:nvSpPr>
        <p:spPr>
          <a:xfrm>
            <a:off x="642910" y="857232"/>
            <a:ext cx="75724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FF0000"/>
                </a:solidFill>
              </a:rPr>
              <a:t>Tempos </a:t>
            </a:r>
            <a:r>
              <a:rPr lang="pt-PT" sz="3200" b="1" dirty="0" smtClean="0"/>
              <a:t>verbais são os momentos em que a </a:t>
            </a:r>
            <a:r>
              <a:rPr lang="pt-PT" sz="3200" b="1" dirty="0" err="1" smtClean="0"/>
              <a:t>ação</a:t>
            </a:r>
            <a:r>
              <a:rPr lang="pt-PT" sz="3200" b="1" dirty="0" smtClean="0"/>
              <a:t> se passa.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PRESENTE: </a:t>
            </a:r>
            <a:r>
              <a:rPr lang="pt-PT" sz="3200" b="1" i="1" dirty="0" smtClean="0">
                <a:solidFill>
                  <a:srgbClr val="FF0000"/>
                </a:solidFill>
              </a:rPr>
              <a:t>Agora</a:t>
            </a:r>
            <a:r>
              <a:rPr lang="pt-PT" sz="3200" b="1" i="1" dirty="0" smtClean="0"/>
              <a:t>, estudo na escola.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PASSADO: </a:t>
            </a:r>
            <a:r>
              <a:rPr lang="pt-PT" sz="3200" b="1" i="1" dirty="0" smtClean="0">
                <a:solidFill>
                  <a:srgbClr val="FF0000"/>
                </a:solidFill>
              </a:rPr>
              <a:t>Ontem</a:t>
            </a:r>
            <a:r>
              <a:rPr lang="pt-PT" sz="3200" b="1" i="1" dirty="0" smtClean="0"/>
              <a:t>, estudei em casa.</a:t>
            </a:r>
          </a:p>
          <a:p>
            <a:pPr algn="just"/>
            <a:endParaRPr lang="pt-PT" sz="3200" b="1" i="1" dirty="0" smtClean="0"/>
          </a:p>
          <a:p>
            <a:pPr algn="just"/>
            <a:r>
              <a:rPr lang="pt-PT" sz="3200" b="1" i="1" dirty="0" smtClean="0"/>
              <a:t>FUTURO: </a:t>
            </a:r>
            <a:r>
              <a:rPr lang="pt-PT" sz="3200" b="1" i="1" dirty="0" smtClean="0">
                <a:solidFill>
                  <a:srgbClr val="FF0000"/>
                </a:solidFill>
              </a:rPr>
              <a:t>Amanhã</a:t>
            </a:r>
            <a:r>
              <a:rPr lang="pt-PT" sz="3200" b="1" i="1" dirty="0" smtClean="0"/>
              <a:t>, estudarei no </a:t>
            </a:r>
          </a:p>
          <a:p>
            <a:pPr algn="just"/>
            <a:r>
              <a:rPr lang="pt-PT" sz="3200" b="1" i="1" dirty="0" smtClean="0"/>
              <a:t>centro de estudo.</a:t>
            </a:r>
          </a:p>
        </p:txBody>
      </p:sp>
      <p:pic>
        <p:nvPicPr>
          <p:cNvPr id="5" name="Imagem 4" descr="20113015_RPD_ID02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3198" y="3286124"/>
            <a:ext cx="2114549" cy="314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36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27584" y="836712"/>
            <a:ext cx="705678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Os verbos podem variar em:</a:t>
            </a:r>
          </a:p>
          <a:p>
            <a:endParaRPr lang="pt-PT" sz="1600" dirty="0"/>
          </a:p>
          <a:p>
            <a:r>
              <a:rPr lang="pt-PT" sz="2200" dirty="0">
                <a:latin typeface="Calibri" pitchFamily="-65" charset="0"/>
              </a:rPr>
              <a:t>–</a:t>
            </a:r>
            <a:r>
              <a:rPr lang="pt-PT" sz="2200" dirty="0" smtClean="0"/>
              <a:t> </a:t>
            </a:r>
            <a:r>
              <a:rPr lang="pt-PT" sz="2200" b="1" dirty="0" smtClean="0"/>
              <a:t>Pessoa e número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1.ª pessoa do singular: Eu estudo.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2.ª pessoa do singular: Tu estudas.</a:t>
            </a:r>
          </a:p>
          <a:p>
            <a:r>
              <a:rPr lang="pt-PT" sz="2200" dirty="0"/>
              <a:t>	</a:t>
            </a:r>
            <a:r>
              <a:rPr lang="pt-PT" sz="2200" dirty="0" smtClean="0"/>
              <a:t>3.ª pessoa do singular: Ele/Ela estuda.</a:t>
            </a:r>
          </a:p>
          <a:p>
            <a:endParaRPr lang="pt-PT" sz="2200" dirty="0"/>
          </a:p>
          <a:p>
            <a:r>
              <a:rPr lang="pt-PT" sz="2200" dirty="0" smtClean="0"/>
              <a:t>	1.ª </a:t>
            </a:r>
            <a:r>
              <a:rPr lang="pt-PT" sz="2200" dirty="0"/>
              <a:t>pessoa do </a:t>
            </a:r>
            <a:r>
              <a:rPr lang="pt-PT" sz="2200" dirty="0" smtClean="0"/>
              <a:t>plural: Nós estudamos.</a:t>
            </a:r>
            <a:endParaRPr lang="pt-PT" sz="2200" dirty="0"/>
          </a:p>
          <a:p>
            <a:r>
              <a:rPr lang="pt-PT" sz="2200" dirty="0"/>
              <a:t>	2.ª pessoa do </a:t>
            </a:r>
            <a:r>
              <a:rPr lang="pt-PT" sz="2200" dirty="0" smtClean="0"/>
              <a:t>plural: Vós estudais</a:t>
            </a:r>
            <a:r>
              <a:rPr lang="pt-PT" sz="2200" dirty="0"/>
              <a:t>.</a:t>
            </a:r>
          </a:p>
          <a:p>
            <a:r>
              <a:rPr lang="pt-PT" sz="2200" dirty="0"/>
              <a:t>	3.ª pessoa do </a:t>
            </a:r>
            <a:r>
              <a:rPr lang="pt-PT" sz="2200" dirty="0" smtClean="0"/>
              <a:t>plural: Eles/Elas estudam.</a:t>
            </a:r>
          </a:p>
          <a:p>
            <a:endParaRPr lang="pt-PT" sz="1600" dirty="0"/>
          </a:p>
          <a:p>
            <a:r>
              <a:rPr lang="pt-PT" sz="2200" dirty="0" smtClean="0">
                <a:latin typeface="Calibri" pitchFamily="-65" charset="0"/>
              </a:rPr>
              <a:t>– </a:t>
            </a:r>
            <a:r>
              <a:rPr lang="pt-PT" sz="2200" b="1" dirty="0" smtClean="0">
                <a:latin typeface="Calibri" pitchFamily="-65" charset="0"/>
              </a:rPr>
              <a:t>Tempo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899592" y="4861121"/>
            <a:ext cx="7416824" cy="656111"/>
            <a:chOff x="899592" y="4509120"/>
            <a:chExt cx="7416824" cy="656111"/>
          </a:xfrm>
        </p:grpSpPr>
        <p:sp>
          <p:nvSpPr>
            <p:cNvPr id="6" name="Oval 5"/>
            <p:cNvSpPr/>
            <p:nvPr/>
          </p:nvSpPr>
          <p:spPr>
            <a:xfrm>
              <a:off x="899592" y="4509120"/>
              <a:ext cx="1368152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Passado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2267744" y="4833156"/>
              <a:ext cx="6048672" cy="0"/>
            </a:xfrm>
            <a:prstGeom prst="straightConnector1">
              <a:avLst/>
            </a:prstGeom>
            <a:ln w="31750">
              <a:solidFill>
                <a:srgbClr val="FFC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/>
            <p:cNvSpPr/>
            <p:nvPr/>
          </p:nvSpPr>
          <p:spPr>
            <a:xfrm>
              <a:off x="3419872" y="4517159"/>
              <a:ext cx="1440160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Presente</a:t>
              </a:r>
              <a:endParaRPr lang="pt-PT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084168" y="4509120"/>
              <a:ext cx="1368152" cy="64807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dirty="0" smtClean="0">
                  <a:solidFill>
                    <a:schemeClr val="tx1"/>
                  </a:solidFill>
                </a:rPr>
                <a:t>Futuro</a:t>
              </a:r>
              <a:endParaRPr lang="pt-PT" dirty="0">
                <a:solidFill>
                  <a:schemeClr val="tx1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55576" y="5578506"/>
            <a:ext cx="1656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Ontem, ele estudou.</a:t>
            </a:r>
            <a:endParaRPr lang="pt-PT" sz="2200" dirty="0"/>
          </a:p>
        </p:txBody>
      </p:sp>
      <p:sp>
        <p:nvSpPr>
          <p:cNvPr id="19" name="TextBox 18"/>
          <p:cNvSpPr txBox="1"/>
          <p:nvPr/>
        </p:nvSpPr>
        <p:spPr>
          <a:xfrm>
            <a:off x="3415196" y="5578505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Hoje, ele estuda.</a:t>
            </a:r>
            <a:endParaRPr lang="pt-PT" sz="2200" dirty="0"/>
          </a:p>
        </p:txBody>
      </p:sp>
      <p:sp>
        <p:nvSpPr>
          <p:cNvPr id="20" name="TextBox 19"/>
          <p:cNvSpPr txBox="1"/>
          <p:nvPr/>
        </p:nvSpPr>
        <p:spPr>
          <a:xfrm>
            <a:off x="6012160" y="5590981"/>
            <a:ext cx="16328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200" dirty="0" smtClean="0"/>
              <a:t>Amanhã, ele estudará.</a:t>
            </a:r>
            <a:endParaRPr lang="pt-PT" sz="2200" dirty="0"/>
          </a:p>
        </p:txBody>
      </p:sp>
    </p:spTree>
    <p:extLst>
      <p:ext uri="{BB962C8B-B14F-4D97-AF65-F5344CB8AC3E}">
        <p14:creationId xmlns:p14="http://schemas.microsoft.com/office/powerpoint/2010/main" val="2511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 </a:t>
            </a:r>
            <a:r>
              <a:rPr lang="pt-PT" sz="2800" dirty="0" smtClean="0"/>
              <a:t>Escreve os verbos na coluna certa.</a:t>
            </a:r>
          </a:p>
          <a:p>
            <a:r>
              <a:rPr lang="pt-PT" sz="2800" dirty="0" smtClean="0"/>
              <a:t>saltei		dormiste	comemos	fazes</a:t>
            </a:r>
          </a:p>
          <a:p>
            <a:r>
              <a:rPr lang="pt-PT" sz="2800" dirty="0" smtClean="0"/>
              <a:t>	brincarás	seremos	fiz	       termino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14348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 </a:t>
            </a:r>
            <a:r>
              <a:rPr lang="pt-PT" sz="2800" dirty="0" smtClean="0"/>
              <a:t>Escreve frases para cada um dos verbos e tempos verbais.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1571604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PASSADO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571868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PRESENTE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643570" y="3000372"/>
            <a:ext cx="1643074" cy="193899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dirty="0" smtClean="0"/>
              <a:t>FUTURO</a:t>
            </a:r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 smtClean="0"/>
          </a:p>
          <a:p>
            <a:pPr algn="ctr"/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1260255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346</Words>
  <Application>Microsoft Office PowerPoint</Application>
  <PresentationFormat>On-screen Show (4:3)</PresentationFormat>
  <Paragraphs>110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54</cp:revision>
  <dcterms:created xsi:type="dcterms:W3CDTF">2012-02-11T15:07:38Z</dcterms:created>
  <dcterms:modified xsi:type="dcterms:W3CDTF">2012-02-17T18:20:21Z</dcterms:modified>
</cp:coreProperties>
</file>