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66" r:id="rId4"/>
    <p:sldId id="267" r:id="rId5"/>
    <p:sldId id="269" r:id="rId6"/>
    <p:sldId id="268" r:id="rId7"/>
    <p:sldId id="265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105" d="100"/>
          <a:sy n="105" d="100"/>
        </p:scale>
        <p:origin x="-4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4DD98-1E39-4805-94BC-C7EB355F701A}" type="datetimeFigureOut">
              <a:rPr lang="pt-PT" smtClean="0"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A4518-213E-40AC-B7AF-D587D5CA0B5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9444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7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357298"/>
            <a:ext cx="4929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Grupo nominal e grupo verbal</a:t>
            </a:r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 bwMode="auto">
          <a:xfrm>
            <a:off x="1492985" y="714356"/>
            <a:ext cx="522215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8100"/>
              </a:lnSpc>
            </a:pPr>
            <a:r>
              <a:rPr lang="en-US" sz="4000" dirty="0" smtClean="0">
                <a:latin typeface="Calibri" pitchFamily="-65" charset="0"/>
              </a:rPr>
              <a:t>A Joana </a:t>
            </a:r>
            <a:r>
              <a:rPr lang="en-US" sz="4000" dirty="0" err="1" smtClean="0">
                <a:latin typeface="Calibri" pitchFamily="-65" charset="0"/>
              </a:rPr>
              <a:t>toca</a:t>
            </a:r>
            <a:r>
              <a:rPr lang="en-US" sz="4000" dirty="0" smtClean="0">
                <a:latin typeface="Calibri" pitchFamily="-65" charset="0"/>
              </a:rPr>
              <a:t> </a:t>
            </a:r>
            <a:r>
              <a:rPr lang="en-US" sz="4000" dirty="0" err="1" smtClean="0">
                <a:latin typeface="Calibri" pitchFamily="-65" charset="0"/>
              </a:rPr>
              <a:t>guitarra</a:t>
            </a:r>
            <a:r>
              <a:rPr lang="en-US" sz="4000" dirty="0" smtClean="0">
                <a:latin typeface="Calibri" pitchFamily="-65" charset="0"/>
              </a:rPr>
              <a:t>.</a:t>
            </a:r>
            <a:endParaRPr lang="en-US" sz="4000" dirty="0">
              <a:latin typeface="Calibri" pitchFamily="-65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5008267" y="1500174"/>
            <a:ext cx="26919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PT" sz="3200" dirty="0" smtClean="0">
                <a:solidFill>
                  <a:srgbClr val="FF0000"/>
                </a:solidFill>
              </a:rPr>
              <a:t>Grupo verbal</a:t>
            </a:r>
            <a:endParaRPr lang="pt-PT" sz="3200" dirty="0">
              <a:solidFill>
                <a:srgbClr val="FF0000"/>
              </a:solidFill>
            </a:endParaRP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1285852" y="1500918"/>
            <a:ext cx="26919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PT" sz="3200" dirty="0" smtClean="0">
                <a:solidFill>
                  <a:srgbClr val="FF0000"/>
                </a:solidFill>
              </a:rPr>
              <a:t>Grupo nominal</a:t>
            </a:r>
            <a:endParaRPr lang="pt-PT" sz="3200" dirty="0">
              <a:solidFill>
                <a:srgbClr val="FF0000"/>
              </a:solidFill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 bwMode="auto">
          <a:xfrm>
            <a:off x="611560" y="4005064"/>
            <a:ext cx="345638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dirty="0" smtClean="0"/>
          </a:p>
        </p:txBody>
      </p:sp>
      <p:sp>
        <p:nvSpPr>
          <p:cNvPr id="15" name="CaixaDeTexto 14"/>
          <p:cNvSpPr txBox="1"/>
          <p:nvPr/>
        </p:nvSpPr>
        <p:spPr>
          <a:xfrm>
            <a:off x="896172" y="3444390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 </a:t>
            </a:r>
            <a:r>
              <a:rPr lang="en-US" sz="2400" dirty="0" err="1" smtClean="0"/>
              <a:t>palavra</a:t>
            </a:r>
            <a:r>
              <a:rPr lang="en-US" sz="2400" dirty="0" smtClean="0"/>
              <a:t> principal</a:t>
            </a:r>
          </a:p>
          <a:p>
            <a:pPr algn="ctr"/>
            <a:r>
              <a:rPr lang="en-US" sz="2400" dirty="0" smtClean="0"/>
              <a:t>do </a:t>
            </a:r>
            <a:r>
              <a:rPr lang="en-US" sz="2400" dirty="0" err="1" smtClean="0"/>
              <a:t>grupo</a:t>
            </a:r>
            <a:r>
              <a:rPr lang="en-US" sz="2400" dirty="0" smtClean="0"/>
              <a:t> é o </a:t>
            </a:r>
            <a:r>
              <a:rPr lang="en-US" sz="2400" b="1" dirty="0" err="1" smtClean="0"/>
              <a:t>nome</a:t>
            </a:r>
            <a:r>
              <a:rPr lang="en-US" sz="2400" dirty="0" smtClean="0"/>
              <a:t> Joana.</a:t>
            </a:r>
          </a:p>
          <a:p>
            <a:pPr algn="ctr"/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isso</a:t>
            </a:r>
            <a:r>
              <a:rPr lang="en-US" sz="2400" dirty="0" smtClean="0"/>
              <a:t> se </a:t>
            </a:r>
            <a:r>
              <a:rPr lang="en-US" sz="2400" dirty="0" err="1" smtClean="0"/>
              <a:t>chama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b="1" dirty="0" err="1" smtClean="0">
                <a:solidFill>
                  <a:srgbClr val="FF0000"/>
                </a:solidFill>
              </a:rPr>
              <a:t>grupo</a:t>
            </a:r>
            <a:r>
              <a:rPr lang="en-US" sz="2400" b="1" dirty="0" smtClean="0">
                <a:solidFill>
                  <a:srgbClr val="FF0000"/>
                </a:solidFill>
              </a:rPr>
              <a:t> nominal</a:t>
            </a:r>
            <a:r>
              <a:rPr lang="en-US" sz="2400" dirty="0" smtClean="0"/>
              <a:t>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4568010" y="3372382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 </a:t>
            </a:r>
            <a:r>
              <a:rPr lang="en-US" sz="2400" dirty="0" err="1" smtClean="0"/>
              <a:t>palavra</a:t>
            </a:r>
            <a:r>
              <a:rPr lang="en-US" sz="2400" dirty="0" smtClean="0"/>
              <a:t> principal </a:t>
            </a:r>
          </a:p>
          <a:p>
            <a:pPr algn="ctr"/>
            <a:r>
              <a:rPr lang="en-US" sz="2400" dirty="0" smtClean="0"/>
              <a:t>do </a:t>
            </a:r>
            <a:r>
              <a:rPr lang="en-US" sz="2400" dirty="0" err="1" smtClean="0"/>
              <a:t>grupo</a:t>
            </a:r>
            <a:r>
              <a:rPr lang="en-US" sz="2400" dirty="0" smtClean="0"/>
              <a:t> é o </a:t>
            </a:r>
            <a:r>
              <a:rPr lang="en-US" sz="2400" b="1" dirty="0" err="1" smtClean="0"/>
              <a:t>verbo</a:t>
            </a:r>
            <a:r>
              <a:rPr lang="en-US" sz="2400" dirty="0" smtClean="0"/>
              <a:t> </a:t>
            </a:r>
            <a:r>
              <a:rPr lang="en-US" sz="2400" dirty="0" err="1" smtClean="0"/>
              <a:t>tocar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pPr algn="ctr"/>
            <a:r>
              <a:rPr lang="en-US" sz="2400" dirty="0" err="1" smtClean="0"/>
              <a:t>Por</a:t>
            </a:r>
            <a:r>
              <a:rPr lang="en-US" sz="2400" dirty="0" smtClean="0"/>
              <a:t> </a:t>
            </a:r>
            <a:r>
              <a:rPr lang="en-US" sz="2400" dirty="0" err="1" smtClean="0"/>
              <a:t>isso</a:t>
            </a:r>
            <a:r>
              <a:rPr lang="en-US" sz="2400" dirty="0" smtClean="0"/>
              <a:t> se </a:t>
            </a:r>
            <a:r>
              <a:rPr lang="en-US" sz="2400" dirty="0" err="1" smtClean="0"/>
              <a:t>chama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2400" b="1" dirty="0" err="1" smtClean="0">
                <a:solidFill>
                  <a:srgbClr val="FF0000"/>
                </a:solidFill>
              </a:rPr>
              <a:t>grupo</a:t>
            </a:r>
            <a:r>
              <a:rPr lang="en-US" sz="2400" b="1" dirty="0" smtClean="0">
                <a:solidFill>
                  <a:srgbClr val="FF0000"/>
                </a:solidFill>
              </a:rPr>
              <a:t> verbal</a:t>
            </a:r>
            <a:r>
              <a:rPr lang="en-US" sz="2400" dirty="0" smtClean="0"/>
              <a:t>.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1142976" y="2137538"/>
            <a:ext cx="2917899" cy="1220024"/>
            <a:chOff x="1142976" y="2137538"/>
            <a:chExt cx="2917899" cy="1220024"/>
          </a:xfrm>
        </p:grpSpPr>
        <p:sp>
          <p:nvSpPr>
            <p:cNvPr id="11" name="Título 1"/>
            <p:cNvSpPr txBox="1">
              <a:spLocks/>
            </p:cNvSpPr>
            <p:nvPr/>
          </p:nvSpPr>
          <p:spPr bwMode="auto">
            <a:xfrm>
              <a:off x="1142976" y="2137538"/>
              <a:ext cx="2917899" cy="505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 anchorCtr="1"/>
            <a:lstStyle/>
            <a:p>
              <a:pPr algn="ctr">
                <a:lnSpc>
                  <a:spcPts val="8100"/>
                </a:lnSpc>
              </a:pPr>
              <a:r>
                <a:rPr lang="en-US" sz="4000" dirty="0">
                  <a:latin typeface="Calibri" pitchFamily="-65" charset="0"/>
                </a:rPr>
                <a:t>A </a:t>
              </a:r>
              <a:r>
                <a:rPr lang="en-US" sz="4000" u="sng" dirty="0" smtClean="0">
                  <a:latin typeface="Calibri" pitchFamily="-65" charset="0"/>
                </a:rPr>
                <a:t>Joana</a:t>
              </a:r>
              <a:endParaRPr lang="en-US" sz="4000" u="sng" dirty="0">
                <a:latin typeface="Calibri" pitchFamily="-65" charset="0"/>
              </a:endParaRPr>
            </a:p>
          </p:txBody>
        </p:sp>
        <p:cxnSp>
          <p:nvCxnSpPr>
            <p:cNvPr id="17" name="Conexão recta unidireccional 16"/>
            <p:cNvCxnSpPr/>
            <p:nvPr/>
          </p:nvCxnSpPr>
          <p:spPr>
            <a:xfrm rot="5400000">
              <a:off x="2465373" y="3106735"/>
              <a:ext cx="500066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Conexão recta unidireccional 19"/>
          <p:cNvCxnSpPr/>
          <p:nvPr/>
        </p:nvCxnSpPr>
        <p:spPr>
          <a:xfrm rot="5400000">
            <a:off x="2465373" y="5249875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xão recta unidireccional 20"/>
          <p:cNvCxnSpPr/>
          <p:nvPr/>
        </p:nvCxnSpPr>
        <p:spPr>
          <a:xfrm rot="5400000">
            <a:off x="6107123" y="5249875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/>
          <p:cNvSpPr txBox="1"/>
          <p:nvPr/>
        </p:nvSpPr>
        <p:spPr>
          <a:xfrm>
            <a:off x="900732" y="5500702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Desempenha</a:t>
            </a:r>
            <a:r>
              <a:rPr lang="en-US" sz="2400" dirty="0" smtClean="0"/>
              <a:t> a </a:t>
            </a:r>
            <a:r>
              <a:rPr lang="en-US" sz="2400" dirty="0" err="1" smtClean="0"/>
              <a:t>função</a:t>
            </a:r>
            <a:r>
              <a:rPr lang="en-US" sz="2400" dirty="0" smtClean="0"/>
              <a:t> de </a:t>
            </a:r>
            <a:r>
              <a:rPr lang="en-US" sz="2400" b="1" dirty="0" err="1" smtClean="0">
                <a:solidFill>
                  <a:srgbClr val="FF0000"/>
                </a:solidFill>
              </a:rPr>
              <a:t>sujeito</a:t>
            </a:r>
            <a:r>
              <a:rPr lang="en-US" sz="2400" b="1" dirty="0" smtClean="0"/>
              <a:t>.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4758384" y="5500702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Desempenha</a:t>
            </a:r>
            <a:r>
              <a:rPr lang="en-US" sz="2400" dirty="0" smtClean="0"/>
              <a:t> a </a:t>
            </a:r>
            <a:r>
              <a:rPr lang="en-US" sz="2400" dirty="0" err="1" smtClean="0"/>
              <a:t>função</a:t>
            </a:r>
            <a:r>
              <a:rPr lang="en-US" sz="2400" dirty="0" smtClean="0"/>
              <a:t> de </a:t>
            </a:r>
            <a:r>
              <a:rPr lang="en-US" sz="2400" b="1" dirty="0" err="1" smtClean="0">
                <a:solidFill>
                  <a:srgbClr val="FF0000"/>
                </a:solidFill>
              </a:rPr>
              <a:t>predicado</a:t>
            </a:r>
            <a:r>
              <a:rPr lang="en-US" sz="2400" b="1" dirty="0" smtClean="0"/>
              <a:t>.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4786314" y="2148246"/>
            <a:ext cx="3421955" cy="1209316"/>
            <a:chOff x="4786314" y="2148246"/>
            <a:chExt cx="3421955" cy="1209316"/>
          </a:xfrm>
        </p:grpSpPr>
        <p:sp>
          <p:nvSpPr>
            <p:cNvPr id="9" name="Título 1"/>
            <p:cNvSpPr txBox="1">
              <a:spLocks/>
            </p:cNvSpPr>
            <p:nvPr/>
          </p:nvSpPr>
          <p:spPr bwMode="auto">
            <a:xfrm>
              <a:off x="4786314" y="2148246"/>
              <a:ext cx="3421955" cy="720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ts val="4400"/>
                </a:lnSpc>
              </a:pPr>
              <a:r>
                <a:rPr lang="en-US" sz="4000" u="sng" dirty="0" err="1" smtClean="0">
                  <a:latin typeface="Calibri" pitchFamily="-65" charset="0"/>
                </a:rPr>
                <a:t>toca</a:t>
              </a:r>
              <a:r>
                <a:rPr lang="en-US" sz="4000" dirty="0" smtClean="0">
                  <a:latin typeface="Calibri" pitchFamily="-65" charset="0"/>
                </a:rPr>
                <a:t> </a:t>
              </a:r>
              <a:r>
                <a:rPr lang="en-US" sz="4000" dirty="0" err="1" smtClean="0">
                  <a:latin typeface="Calibri" pitchFamily="-65" charset="0"/>
                </a:rPr>
                <a:t>guitarra</a:t>
              </a:r>
              <a:r>
                <a:rPr lang="en-US" sz="4000" dirty="0" smtClean="0">
                  <a:latin typeface="Calibri" pitchFamily="-65" charset="0"/>
                </a:rPr>
                <a:t>.</a:t>
              </a:r>
              <a:endParaRPr lang="en-US" sz="4000" dirty="0">
                <a:latin typeface="Calibri" pitchFamily="-65" charset="0"/>
              </a:endParaRPr>
            </a:p>
          </p:txBody>
        </p:sp>
        <p:cxnSp>
          <p:nvCxnSpPr>
            <p:cNvPr id="25" name="Conexão recta unidireccional 24"/>
            <p:cNvCxnSpPr/>
            <p:nvPr/>
          </p:nvCxnSpPr>
          <p:spPr>
            <a:xfrm rot="16200000" flipH="1">
              <a:off x="5572132" y="2928934"/>
              <a:ext cx="500066" cy="3571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5" grpId="0"/>
      <p:bldP spid="16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470526" y="857232"/>
            <a:ext cx="59589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 </a:t>
            </a:r>
            <a:r>
              <a:rPr lang="en-US" sz="3200" dirty="0" err="1" smtClean="0">
                <a:solidFill>
                  <a:srgbClr val="FF0000"/>
                </a:solidFill>
              </a:rPr>
              <a:t>grupo</a:t>
            </a:r>
            <a:r>
              <a:rPr lang="en-US" sz="3200" dirty="0" smtClean="0">
                <a:solidFill>
                  <a:srgbClr val="FF0000"/>
                </a:solidFill>
              </a:rPr>
              <a:t> nominal </a:t>
            </a:r>
            <a:r>
              <a:rPr lang="en-US" sz="3200" dirty="0" smtClean="0"/>
              <a:t>e o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grupo</a:t>
            </a:r>
            <a:r>
              <a:rPr lang="en-US" sz="3200" dirty="0" smtClean="0">
                <a:solidFill>
                  <a:srgbClr val="FF0000"/>
                </a:solidFill>
              </a:rPr>
              <a:t> verbal</a:t>
            </a:r>
            <a:r>
              <a:rPr lang="en-US" sz="3200" dirty="0" smtClean="0"/>
              <a:t> </a:t>
            </a:r>
            <a:r>
              <a:rPr lang="en-US" sz="3200" dirty="0" err="1" smtClean="0"/>
              <a:t>concordam</a:t>
            </a:r>
            <a:r>
              <a:rPr lang="en-US" sz="3200" dirty="0" smtClean="0"/>
              <a:t> </a:t>
            </a:r>
            <a:r>
              <a:rPr lang="en-US" sz="3200" dirty="0" err="1" smtClean="0"/>
              <a:t>em</a:t>
            </a:r>
            <a:r>
              <a:rPr lang="en-US" sz="3200" dirty="0" smtClean="0"/>
              <a:t> </a:t>
            </a:r>
            <a:r>
              <a:rPr lang="en-US" sz="3200" dirty="0" err="1" smtClean="0"/>
              <a:t>número</a:t>
            </a:r>
            <a:r>
              <a:rPr lang="en-US" sz="3200" dirty="0" smtClean="0"/>
              <a:t> e </a:t>
            </a:r>
            <a:r>
              <a:rPr lang="en-US" sz="3200" dirty="0" err="1" smtClean="0"/>
              <a:t>pessoa</a:t>
            </a:r>
            <a:r>
              <a:rPr lang="en-US" sz="3200" dirty="0" smtClean="0"/>
              <a:t>.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14348" y="2071678"/>
            <a:ext cx="45005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NÚMERO</a:t>
            </a:r>
          </a:p>
          <a:p>
            <a:r>
              <a:rPr lang="en-US" sz="3200" dirty="0" smtClean="0"/>
              <a:t>Singular – O </a:t>
            </a:r>
            <a:r>
              <a:rPr lang="en-US" sz="3200" dirty="0" err="1" smtClean="0"/>
              <a:t>melro</a:t>
            </a:r>
            <a:r>
              <a:rPr lang="en-US" sz="3200" dirty="0" smtClean="0"/>
              <a:t> </a:t>
            </a:r>
            <a:r>
              <a:rPr lang="en-US" sz="3200" dirty="0" err="1" smtClean="0"/>
              <a:t>canta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Plural – Os </a:t>
            </a:r>
            <a:r>
              <a:rPr lang="en-US" sz="3200" dirty="0" err="1" smtClean="0"/>
              <a:t>melros</a:t>
            </a:r>
            <a:r>
              <a:rPr lang="en-US" sz="3200" dirty="0" smtClean="0"/>
              <a:t> </a:t>
            </a:r>
            <a:r>
              <a:rPr lang="en-US" sz="3200" dirty="0" err="1" smtClean="0"/>
              <a:t>cantam</a:t>
            </a:r>
            <a:r>
              <a:rPr lang="en-US" sz="3200" dirty="0" smtClean="0"/>
              <a:t>.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5500694" y="2071678"/>
            <a:ext cx="292895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/>
              <a:t>PESSOA</a:t>
            </a:r>
          </a:p>
          <a:p>
            <a:r>
              <a:rPr lang="en-US" sz="3000" dirty="0" err="1" smtClean="0"/>
              <a:t>Eu</a:t>
            </a:r>
            <a:r>
              <a:rPr lang="en-US" sz="3000" dirty="0" smtClean="0"/>
              <a:t> </a:t>
            </a:r>
            <a:r>
              <a:rPr lang="en-US" sz="3000" dirty="0" err="1" smtClean="0"/>
              <a:t>danço</a:t>
            </a:r>
            <a:endParaRPr lang="en-US" sz="3000" dirty="0" smtClean="0"/>
          </a:p>
          <a:p>
            <a:r>
              <a:rPr lang="en-US" sz="3000" dirty="0" err="1" smtClean="0"/>
              <a:t>Tu</a:t>
            </a:r>
            <a:r>
              <a:rPr lang="en-US" sz="3000" dirty="0" smtClean="0"/>
              <a:t> </a:t>
            </a:r>
            <a:r>
              <a:rPr lang="en-US" sz="3000" dirty="0" err="1" smtClean="0"/>
              <a:t>danças</a:t>
            </a:r>
            <a:endParaRPr lang="en-US" sz="3000" dirty="0" smtClean="0"/>
          </a:p>
          <a:p>
            <a:r>
              <a:rPr lang="en-US" sz="3000" dirty="0" err="1" smtClean="0"/>
              <a:t>Ele</a:t>
            </a:r>
            <a:r>
              <a:rPr lang="en-US" sz="3000" dirty="0" smtClean="0"/>
              <a:t>/</a:t>
            </a:r>
            <a:r>
              <a:rPr lang="en-US" sz="3000" dirty="0" err="1" smtClean="0"/>
              <a:t>Ela</a:t>
            </a:r>
            <a:r>
              <a:rPr lang="en-US" sz="3000" dirty="0" smtClean="0"/>
              <a:t> </a:t>
            </a:r>
            <a:r>
              <a:rPr lang="en-US" sz="3000" dirty="0" err="1" smtClean="0"/>
              <a:t>dança</a:t>
            </a:r>
            <a:endParaRPr lang="en-US" sz="3000" dirty="0" smtClean="0"/>
          </a:p>
          <a:p>
            <a:r>
              <a:rPr lang="en-US" sz="3000" dirty="0" err="1" smtClean="0"/>
              <a:t>Nós</a:t>
            </a:r>
            <a:r>
              <a:rPr lang="en-US" sz="3000" dirty="0" smtClean="0"/>
              <a:t> </a:t>
            </a:r>
            <a:r>
              <a:rPr lang="en-US" sz="3000" dirty="0" err="1" smtClean="0"/>
              <a:t>dançamos</a:t>
            </a:r>
            <a:endParaRPr lang="en-US" sz="3000" dirty="0" smtClean="0"/>
          </a:p>
          <a:p>
            <a:r>
              <a:rPr lang="en-US" sz="3000" dirty="0" err="1" smtClean="0"/>
              <a:t>Vós</a:t>
            </a:r>
            <a:r>
              <a:rPr lang="en-US" sz="3000" dirty="0" smtClean="0"/>
              <a:t> </a:t>
            </a:r>
            <a:r>
              <a:rPr lang="en-US" sz="3000" dirty="0" err="1" smtClean="0"/>
              <a:t>dançais</a:t>
            </a:r>
            <a:endParaRPr lang="en-US" sz="3000" dirty="0" smtClean="0"/>
          </a:p>
          <a:p>
            <a:r>
              <a:rPr lang="en-US" sz="3000" dirty="0" err="1" smtClean="0"/>
              <a:t>Eles</a:t>
            </a:r>
            <a:r>
              <a:rPr lang="en-US" sz="3000" dirty="0" smtClean="0"/>
              <a:t>/</a:t>
            </a:r>
            <a:r>
              <a:rPr lang="en-US" sz="3000" dirty="0" err="1" smtClean="0"/>
              <a:t>Elas</a:t>
            </a:r>
            <a:r>
              <a:rPr lang="en-US" sz="3000" dirty="0" smtClean="0"/>
              <a:t> </a:t>
            </a:r>
            <a:r>
              <a:rPr lang="en-US" sz="3000" dirty="0" err="1" smtClean="0"/>
              <a:t>dançam</a:t>
            </a:r>
            <a:endParaRPr lang="en-US" sz="3000" dirty="0" smtClean="0"/>
          </a:p>
        </p:txBody>
      </p:sp>
      <p:pic>
        <p:nvPicPr>
          <p:cNvPr id="8" name="Imagem 7" descr="20113015_RPD_ID01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20" y="4357694"/>
            <a:ext cx="3273128" cy="250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357298"/>
            <a:ext cx="49292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Frases simples e frases complexas</a:t>
            </a:r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14" name="Título 1"/>
          <p:cNvSpPr txBox="1">
            <a:spLocks/>
          </p:cNvSpPr>
          <p:nvPr/>
        </p:nvSpPr>
        <p:spPr bwMode="auto">
          <a:xfrm>
            <a:off x="611560" y="4005064"/>
            <a:ext cx="345638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dirty="0" smtClean="0"/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571472" y="903257"/>
            <a:ext cx="785818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  <a:latin typeface="Calibri" pitchFamily="-65" charset="0"/>
              </a:rPr>
              <a:t>Frases </a:t>
            </a:r>
            <a:r>
              <a:rPr lang="pt-PT" sz="2800" b="1" dirty="0" smtClean="0">
                <a:solidFill>
                  <a:srgbClr val="FF0000"/>
                </a:solidFill>
                <a:latin typeface="Calibri" pitchFamily="-65" charset="0"/>
              </a:rPr>
              <a:t>simples </a:t>
            </a:r>
            <a:r>
              <a:rPr lang="pt-PT" sz="2800" dirty="0" smtClean="0">
                <a:latin typeface="Calibri" pitchFamily="-65" charset="0"/>
              </a:rPr>
              <a:t>são as que contêm um verbo principal.</a:t>
            </a:r>
          </a:p>
          <a:p>
            <a:r>
              <a:rPr lang="pt-PT" sz="2800" dirty="0" smtClean="0">
                <a:latin typeface="Calibri" pitchFamily="-65" charset="0"/>
              </a:rPr>
              <a:t>Ex.:</a:t>
            </a:r>
            <a:r>
              <a:rPr lang="en-US" sz="2800" dirty="0" smtClean="0">
                <a:latin typeface="Calibri" pitchFamily="-65" charset="0"/>
              </a:rPr>
              <a:t> O </a:t>
            </a:r>
            <a:r>
              <a:rPr lang="en-US" sz="2800" dirty="0" err="1" smtClean="0">
                <a:latin typeface="Calibri" pitchFamily="-65" charset="0"/>
              </a:rPr>
              <a:t>Rui</a:t>
            </a:r>
            <a:r>
              <a:rPr lang="en-US" sz="2800" dirty="0" smtClean="0">
                <a:latin typeface="Calibri" pitchFamily="-65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Calibri" pitchFamily="-65" charset="0"/>
              </a:rPr>
              <a:t>brinca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-65" charset="0"/>
              </a:rPr>
              <a:t> </a:t>
            </a:r>
            <a:r>
              <a:rPr lang="en-US" sz="2800" dirty="0" smtClean="0">
                <a:latin typeface="Calibri" pitchFamily="-65" charset="0"/>
              </a:rPr>
              <a:t>com o Pedro.</a:t>
            </a:r>
            <a:endParaRPr lang="pt-PT" sz="2800" dirty="0" smtClean="0">
              <a:latin typeface="Calibri" pitchFamily="-65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71472" y="5000636"/>
            <a:ext cx="60007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 smtClean="0"/>
              <a:t>Outras</a:t>
            </a:r>
            <a:r>
              <a:rPr lang="en-US" sz="2600" dirty="0" smtClean="0"/>
              <a:t> </a:t>
            </a:r>
            <a:r>
              <a:rPr lang="en-US" sz="2600" dirty="0" err="1" smtClean="0"/>
              <a:t>palavras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</a:t>
            </a:r>
            <a:r>
              <a:rPr lang="en-US" sz="2600" dirty="0" err="1" smtClean="0"/>
              <a:t>ligam</a:t>
            </a:r>
            <a:r>
              <a:rPr lang="en-US" sz="2600" dirty="0" smtClean="0"/>
              <a:t> </a:t>
            </a:r>
            <a:r>
              <a:rPr lang="en-US" sz="2600" dirty="0" err="1" smtClean="0"/>
              <a:t>ações</a:t>
            </a:r>
            <a:r>
              <a:rPr lang="en-US" sz="2600" dirty="0" smtClean="0"/>
              <a:t>: e, </a:t>
            </a:r>
            <a:r>
              <a:rPr lang="en-US" sz="2600" dirty="0" err="1" smtClean="0"/>
              <a:t>depois</a:t>
            </a:r>
            <a:r>
              <a:rPr lang="en-US" sz="2600" dirty="0" smtClean="0"/>
              <a:t> de, </a:t>
            </a:r>
            <a:r>
              <a:rPr lang="en-US" sz="2600" dirty="0" err="1" smtClean="0"/>
              <a:t>mas</a:t>
            </a:r>
            <a:r>
              <a:rPr lang="en-US" sz="2600" dirty="0" smtClean="0"/>
              <a:t>, </a:t>
            </a:r>
            <a:r>
              <a:rPr lang="en-US" sz="2600" dirty="0" err="1" smtClean="0"/>
              <a:t>porque</a:t>
            </a:r>
            <a:r>
              <a:rPr lang="en-US" sz="2600" dirty="0" smtClean="0"/>
              <a:t>, </a:t>
            </a:r>
            <a:r>
              <a:rPr lang="en-US" sz="2600" dirty="0" err="1" smtClean="0"/>
              <a:t>até</a:t>
            </a:r>
            <a:r>
              <a:rPr lang="en-US" sz="2600" dirty="0" smtClean="0"/>
              <a:t>, </a:t>
            </a:r>
            <a:r>
              <a:rPr lang="en-US" sz="2600" dirty="0" err="1" smtClean="0"/>
              <a:t>pois</a:t>
            </a:r>
            <a:r>
              <a:rPr lang="en-US" sz="2600" dirty="0" smtClean="0"/>
              <a:t>, </a:t>
            </a:r>
            <a:r>
              <a:rPr lang="en-US" sz="2600" dirty="0" err="1" smtClean="0"/>
              <a:t>também</a:t>
            </a:r>
            <a:r>
              <a:rPr lang="en-US" sz="2600" dirty="0" smtClean="0"/>
              <a:t>, </a:t>
            </a:r>
            <a:r>
              <a:rPr lang="en-US" sz="2600" dirty="0" err="1" smtClean="0"/>
              <a:t>quando</a:t>
            </a:r>
            <a:r>
              <a:rPr lang="en-US" sz="2600" dirty="0" smtClean="0"/>
              <a:t>, </a:t>
            </a:r>
            <a:r>
              <a:rPr lang="en-US" sz="2600" dirty="0" err="1" smtClean="0"/>
              <a:t>que</a:t>
            </a:r>
            <a:r>
              <a:rPr lang="en-US" sz="2600" dirty="0" smtClean="0"/>
              <a:t>…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643174" y="4071942"/>
            <a:ext cx="50720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err="1" smtClean="0"/>
              <a:t>Palavra</a:t>
            </a:r>
            <a:r>
              <a:rPr lang="en-US" sz="2600" dirty="0" smtClean="0"/>
              <a:t> </a:t>
            </a:r>
            <a:r>
              <a:rPr lang="en-US" sz="2600" dirty="0" err="1" smtClean="0"/>
              <a:t>que</a:t>
            </a:r>
            <a:r>
              <a:rPr lang="en-US" sz="2600" dirty="0" smtClean="0"/>
              <a:t> </a:t>
            </a:r>
            <a:r>
              <a:rPr lang="en-US" sz="2600" dirty="0" err="1" smtClean="0"/>
              <a:t>liga</a:t>
            </a:r>
            <a:r>
              <a:rPr lang="en-US" sz="2600" dirty="0" smtClean="0"/>
              <a:t> as </a:t>
            </a:r>
            <a:r>
              <a:rPr lang="en-US" sz="2600" dirty="0" err="1" smtClean="0"/>
              <a:t>ações</a:t>
            </a:r>
            <a:r>
              <a:rPr lang="en-US" sz="2600" dirty="0" smtClean="0"/>
              <a:t> das </a:t>
            </a:r>
            <a:r>
              <a:rPr lang="en-US" sz="2600" dirty="0" err="1" smtClean="0"/>
              <a:t>frases</a:t>
            </a:r>
            <a:r>
              <a:rPr lang="en-US" sz="2600" dirty="0" smtClean="0"/>
              <a:t>.</a:t>
            </a:r>
          </a:p>
        </p:txBody>
      </p:sp>
      <p:sp>
        <p:nvSpPr>
          <p:cNvPr id="17" name="CaixaDeTexto 16"/>
          <p:cNvSpPr txBox="1">
            <a:spLocks noChangeArrowheads="1"/>
          </p:cNvSpPr>
          <p:nvPr/>
        </p:nvSpPr>
        <p:spPr bwMode="auto">
          <a:xfrm>
            <a:off x="571472" y="2136338"/>
            <a:ext cx="785818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pt-PT" sz="2600" b="1" smtClean="0">
                <a:solidFill>
                  <a:srgbClr val="FF0000"/>
                </a:solidFill>
                <a:latin typeface="Calibri" pitchFamily="-65" charset="0"/>
              </a:rPr>
              <a:t>Frases complexas</a:t>
            </a:r>
            <a:r>
              <a:rPr lang="pt-PT" sz="2600" smtClean="0">
                <a:solidFill>
                  <a:srgbClr val="FF0000"/>
                </a:solidFill>
                <a:latin typeface="Calibri" pitchFamily="-65" charset="0"/>
              </a:rPr>
              <a:t> </a:t>
            </a:r>
            <a:r>
              <a:rPr lang="pt-PT" sz="2600" dirty="0" smtClean="0">
                <a:latin typeface="Calibri" pitchFamily="-65" charset="0"/>
              </a:rPr>
              <a:t>são as que contêm dois ou mais verbos principais.</a:t>
            </a:r>
          </a:p>
          <a:p>
            <a:r>
              <a:rPr lang="en-US" sz="2600" dirty="0" smtClean="0">
                <a:latin typeface="Calibri" pitchFamily="-65" charset="0"/>
              </a:rPr>
              <a:t>Ex.: O </a:t>
            </a:r>
            <a:r>
              <a:rPr lang="en-US" sz="2600" dirty="0" err="1" smtClean="0">
                <a:latin typeface="Calibri" pitchFamily="-65" charset="0"/>
              </a:rPr>
              <a:t>Rui</a:t>
            </a:r>
            <a:r>
              <a:rPr lang="en-US" sz="2600" dirty="0" smtClean="0">
                <a:latin typeface="Calibri" pitchFamily="-65" charset="0"/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  <a:latin typeface="Calibri" pitchFamily="-65" charset="0"/>
              </a:rPr>
              <a:t>brinca</a:t>
            </a:r>
            <a:r>
              <a:rPr lang="en-US" sz="2600" dirty="0" smtClean="0">
                <a:latin typeface="Calibri" pitchFamily="-65" charset="0"/>
              </a:rPr>
              <a:t> com o Pedro </a:t>
            </a:r>
            <a:r>
              <a:rPr lang="en-US" sz="2600" b="1" dirty="0" err="1" smtClean="0">
                <a:solidFill>
                  <a:srgbClr val="00B0F0"/>
                </a:solidFill>
                <a:latin typeface="Calibri" pitchFamily="-65" charset="0"/>
              </a:rPr>
              <a:t>enquanto</a:t>
            </a:r>
            <a:r>
              <a:rPr lang="en-US" sz="2600" dirty="0" smtClean="0">
                <a:latin typeface="Calibri" pitchFamily="-65" charset="0"/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  <a:latin typeface="Calibri" pitchFamily="-65" charset="0"/>
              </a:rPr>
              <a:t>come</a:t>
            </a:r>
            <a:r>
              <a:rPr lang="en-US" sz="2600" dirty="0" smtClean="0">
                <a:latin typeface="Calibri" pitchFamily="-65" charset="0"/>
              </a:rPr>
              <a:t> um </a:t>
            </a:r>
            <a:r>
              <a:rPr lang="en-US" sz="2600" dirty="0" err="1" smtClean="0">
                <a:latin typeface="Calibri" pitchFamily="-65" charset="0"/>
              </a:rPr>
              <a:t>pão</a:t>
            </a:r>
            <a:r>
              <a:rPr lang="en-US" sz="2600" dirty="0" smtClean="0">
                <a:latin typeface="Calibri" pitchFamily="-65" charset="0"/>
              </a:rPr>
              <a:t>.</a:t>
            </a:r>
            <a:endParaRPr lang="pt-PT" sz="2600" dirty="0" smtClean="0">
              <a:latin typeface="Calibri" pitchFamily="-65" charset="0"/>
            </a:endParaRPr>
          </a:p>
        </p:txBody>
      </p:sp>
      <p:cxnSp>
        <p:nvCxnSpPr>
          <p:cNvPr id="18" name="Conexão recta unidireccional 17"/>
          <p:cNvCxnSpPr>
            <a:stCxn id="19" idx="4"/>
          </p:cNvCxnSpPr>
          <p:nvPr/>
        </p:nvCxnSpPr>
        <p:spPr>
          <a:xfrm rot="5400000">
            <a:off x="4999834" y="3713958"/>
            <a:ext cx="642943" cy="7302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643438" y="2928934"/>
            <a:ext cx="1428760" cy="50006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Imagem 14" descr="20113015_RPD_ID0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8062" y="4214818"/>
            <a:ext cx="2042450" cy="257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6" grpId="0"/>
      <p:bldP spid="17" grpId="0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42910" y="1357298"/>
            <a:ext cx="78581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1. </a:t>
            </a:r>
            <a:r>
              <a:rPr lang="pt-PT" sz="2800" dirty="0" smtClean="0"/>
              <a:t>Pinta de azul o grupo nominal e de vermelho o grupo verbal.</a:t>
            </a:r>
          </a:p>
          <a:p>
            <a:r>
              <a:rPr lang="pt-PT" sz="2800" dirty="0" smtClean="0"/>
              <a:t>	Frase 1: A Rita come um gelado.</a:t>
            </a:r>
          </a:p>
          <a:p>
            <a:r>
              <a:rPr lang="pt-PT" sz="2800" dirty="0" smtClean="0"/>
              <a:t>	Frase 2: O livro fala sobre extraterrestres.</a:t>
            </a:r>
          </a:p>
          <a:p>
            <a:r>
              <a:rPr lang="pt-PT" sz="2800" dirty="0" smtClean="0"/>
              <a:t>	Frase 3: Aquela mochila vermelha está desarrumada.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r>
              <a:rPr lang="pt-PT" sz="2800" b="1" dirty="0" smtClean="0">
                <a:solidFill>
                  <a:srgbClr val="00B0F0"/>
                </a:solidFill>
              </a:rPr>
              <a:t>2. </a:t>
            </a:r>
            <a:r>
              <a:rPr lang="pt-PT" sz="2800" dirty="0" smtClean="0"/>
              <a:t>Transforma as frases anteriores em frases complexas.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209</Words>
  <Application>Microsoft Office PowerPoint</Application>
  <PresentationFormat>On-screen Show (4:3)</PresentationFormat>
  <Paragraphs>49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SAlmeida</cp:lastModifiedBy>
  <cp:revision>61</cp:revision>
  <dcterms:created xsi:type="dcterms:W3CDTF">2012-02-11T15:07:38Z</dcterms:created>
  <dcterms:modified xsi:type="dcterms:W3CDTF">2012-02-15T17:48:20Z</dcterms:modified>
</cp:coreProperties>
</file>