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8" r:id="rId2"/>
    <p:sldId id="257" r:id="rId3"/>
    <p:sldId id="273" r:id="rId4"/>
    <p:sldId id="266" r:id="rId5"/>
    <p:sldId id="265" r:id="rId6"/>
    <p:sldId id="261" r:id="rId7"/>
    <p:sldId id="258" r:id="rId8"/>
    <p:sldId id="271" r:id="rId9"/>
    <p:sldId id="269" r:id="rId10"/>
    <p:sldId id="270" r:id="rId11"/>
    <p:sldId id="272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386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10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91144" y="1587378"/>
            <a:ext cx="47169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Sons </a:t>
            </a:r>
          </a:p>
          <a:p>
            <a:r>
              <a:rPr lang="pt-PT" sz="7200" b="1" dirty="0" smtClean="0">
                <a:latin typeface="+mj-lt"/>
                <a:cs typeface="Arial" pitchFamily="34" charset="0"/>
              </a:rPr>
              <a:t>da língua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36104"/>
          </a:xfrm>
        </p:spPr>
        <p:txBody>
          <a:bodyPr/>
          <a:lstStyle/>
          <a:p>
            <a:r>
              <a:rPr lang="pt-PT" sz="6000" dirty="0" smtClean="0">
                <a:solidFill>
                  <a:srgbClr val="FF0000"/>
                </a:solidFill>
                <a:latin typeface="+mn-lt"/>
              </a:rPr>
              <a:t>Sons da língua</a:t>
            </a:r>
            <a:endParaRPr lang="pt-PT" sz="6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88840"/>
            <a:ext cx="8229600" cy="4525963"/>
          </a:xfrm>
        </p:spPr>
        <p:txBody>
          <a:bodyPr/>
          <a:lstStyle/>
          <a:p>
            <a:pPr marL="0" indent="360000">
              <a:buNone/>
            </a:pPr>
            <a:r>
              <a:rPr lang="pt-PT" sz="4800" dirty="0" smtClean="0"/>
              <a:t>Os sons que utilizamos para falar podem ser representados graficamente.</a:t>
            </a:r>
          </a:p>
          <a:p>
            <a:pPr marL="0" indent="360000">
              <a:buNone/>
            </a:pPr>
            <a:r>
              <a:rPr lang="pt-PT" sz="4800" dirty="0" smtClean="0"/>
              <a:t>Para isso, utilizamos o alfabeto.</a:t>
            </a:r>
            <a:endParaRPr lang="pt-PT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212976"/>
            <a:ext cx="247548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 bwMode="auto">
          <a:xfrm>
            <a:off x="773235" y="1873486"/>
            <a:ext cx="1306016" cy="1234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A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1709370" y="201462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B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2547570" y="201462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C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3461970" y="201462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D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4300170" y="201462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E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5062170" y="201462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F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 bwMode="auto">
          <a:xfrm>
            <a:off x="5900370" y="201462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G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6814770" y="201462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H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 bwMode="auto">
          <a:xfrm>
            <a:off x="490170" y="348147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I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 bwMode="auto">
          <a:xfrm>
            <a:off x="1099770" y="348147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J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 bwMode="auto">
          <a:xfrm>
            <a:off x="1785570" y="348147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K</a:t>
            </a:r>
          </a:p>
        </p:txBody>
      </p:sp>
      <p:sp>
        <p:nvSpPr>
          <p:cNvPr id="16" name="Título 1"/>
          <p:cNvSpPr txBox="1">
            <a:spLocks/>
          </p:cNvSpPr>
          <p:nvPr/>
        </p:nvSpPr>
        <p:spPr bwMode="auto">
          <a:xfrm>
            <a:off x="2547570" y="348147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L</a:t>
            </a:r>
          </a:p>
        </p:txBody>
      </p:sp>
      <p:sp>
        <p:nvSpPr>
          <p:cNvPr id="17" name="Título 1"/>
          <p:cNvSpPr txBox="1">
            <a:spLocks/>
          </p:cNvSpPr>
          <p:nvPr/>
        </p:nvSpPr>
        <p:spPr bwMode="auto">
          <a:xfrm>
            <a:off x="3385770" y="348147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M</a:t>
            </a:r>
          </a:p>
        </p:txBody>
      </p:sp>
      <p:sp>
        <p:nvSpPr>
          <p:cNvPr id="18" name="Título 1"/>
          <p:cNvSpPr txBox="1">
            <a:spLocks/>
          </p:cNvSpPr>
          <p:nvPr/>
        </p:nvSpPr>
        <p:spPr bwMode="auto">
          <a:xfrm>
            <a:off x="4528770" y="3599084"/>
            <a:ext cx="1131881" cy="76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N</a:t>
            </a:r>
          </a:p>
        </p:txBody>
      </p:sp>
      <p:sp>
        <p:nvSpPr>
          <p:cNvPr id="19" name="Título 1"/>
          <p:cNvSpPr txBox="1">
            <a:spLocks/>
          </p:cNvSpPr>
          <p:nvPr/>
        </p:nvSpPr>
        <p:spPr bwMode="auto">
          <a:xfrm>
            <a:off x="5443170" y="3599084"/>
            <a:ext cx="1131881" cy="76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O</a:t>
            </a:r>
          </a:p>
        </p:txBody>
      </p:sp>
      <p:sp>
        <p:nvSpPr>
          <p:cNvPr id="20" name="Título 1"/>
          <p:cNvSpPr txBox="1">
            <a:spLocks/>
          </p:cNvSpPr>
          <p:nvPr/>
        </p:nvSpPr>
        <p:spPr bwMode="auto">
          <a:xfrm>
            <a:off x="6281370" y="3599084"/>
            <a:ext cx="1131881" cy="76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P</a:t>
            </a:r>
          </a:p>
        </p:txBody>
      </p:sp>
      <p:sp>
        <p:nvSpPr>
          <p:cNvPr id="21" name="Título 1"/>
          <p:cNvSpPr txBox="1">
            <a:spLocks/>
          </p:cNvSpPr>
          <p:nvPr/>
        </p:nvSpPr>
        <p:spPr bwMode="auto">
          <a:xfrm>
            <a:off x="7119570" y="3212976"/>
            <a:ext cx="1131881" cy="153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Q</a:t>
            </a:r>
          </a:p>
        </p:txBody>
      </p:sp>
      <p:sp>
        <p:nvSpPr>
          <p:cNvPr id="22" name="Título 1"/>
          <p:cNvSpPr txBox="1">
            <a:spLocks/>
          </p:cNvSpPr>
          <p:nvPr/>
        </p:nvSpPr>
        <p:spPr bwMode="auto">
          <a:xfrm>
            <a:off x="490170" y="5027834"/>
            <a:ext cx="1131881" cy="76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R</a:t>
            </a:r>
          </a:p>
        </p:txBody>
      </p:sp>
      <p:sp>
        <p:nvSpPr>
          <p:cNvPr id="23" name="Título 1"/>
          <p:cNvSpPr txBox="1">
            <a:spLocks/>
          </p:cNvSpPr>
          <p:nvPr/>
        </p:nvSpPr>
        <p:spPr bwMode="auto">
          <a:xfrm>
            <a:off x="1252170" y="5027834"/>
            <a:ext cx="1131881" cy="76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S</a:t>
            </a:r>
          </a:p>
        </p:txBody>
      </p:sp>
      <p:sp>
        <p:nvSpPr>
          <p:cNvPr id="24" name="Título 1"/>
          <p:cNvSpPr txBox="1">
            <a:spLocks/>
          </p:cNvSpPr>
          <p:nvPr/>
        </p:nvSpPr>
        <p:spPr bwMode="auto">
          <a:xfrm>
            <a:off x="1937970" y="5027834"/>
            <a:ext cx="1131881" cy="76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T</a:t>
            </a:r>
          </a:p>
        </p:txBody>
      </p:sp>
      <p:sp>
        <p:nvSpPr>
          <p:cNvPr id="25" name="Título 1"/>
          <p:cNvSpPr txBox="1">
            <a:spLocks/>
          </p:cNvSpPr>
          <p:nvPr/>
        </p:nvSpPr>
        <p:spPr bwMode="auto">
          <a:xfrm>
            <a:off x="2776170" y="5027834"/>
            <a:ext cx="1131881" cy="76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U</a:t>
            </a:r>
          </a:p>
        </p:txBody>
      </p:sp>
      <p:sp>
        <p:nvSpPr>
          <p:cNvPr id="26" name="Título 1"/>
          <p:cNvSpPr txBox="1">
            <a:spLocks/>
          </p:cNvSpPr>
          <p:nvPr/>
        </p:nvSpPr>
        <p:spPr bwMode="auto">
          <a:xfrm>
            <a:off x="3614370" y="5027834"/>
            <a:ext cx="1131881" cy="76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V</a:t>
            </a:r>
          </a:p>
        </p:txBody>
      </p:sp>
      <p:sp>
        <p:nvSpPr>
          <p:cNvPr id="27" name="Título 1"/>
          <p:cNvSpPr txBox="1">
            <a:spLocks/>
          </p:cNvSpPr>
          <p:nvPr/>
        </p:nvSpPr>
        <p:spPr bwMode="auto">
          <a:xfrm>
            <a:off x="4600208" y="5023071"/>
            <a:ext cx="1131881" cy="766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W</a:t>
            </a:r>
          </a:p>
        </p:txBody>
      </p:sp>
      <p:sp>
        <p:nvSpPr>
          <p:cNvPr id="28" name="Título 1"/>
          <p:cNvSpPr txBox="1">
            <a:spLocks/>
          </p:cNvSpPr>
          <p:nvPr/>
        </p:nvSpPr>
        <p:spPr bwMode="auto">
          <a:xfrm>
            <a:off x="5671770" y="491022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X</a:t>
            </a:r>
          </a:p>
        </p:txBody>
      </p:sp>
      <p:sp>
        <p:nvSpPr>
          <p:cNvPr id="29" name="Título 1"/>
          <p:cNvSpPr txBox="1">
            <a:spLocks/>
          </p:cNvSpPr>
          <p:nvPr/>
        </p:nvSpPr>
        <p:spPr bwMode="auto">
          <a:xfrm>
            <a:off x="6433770" y="491022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Y</a:t>
            </a:r>
          </a:p>
        </p:txBody>
      </p:sp>
      <p:sp>
        <p:nvSpPr>
          <p:cNvPr id="30" name="Título 1"/>
          <p:cNvSpPr txBox="1">
            <a:spLocks/>
          </p:cNvSpPr>
          <p:nvPr/>
        </p:nvSpPr>
        <p:spPr bwMode="auto">
          <a:xfrm>
            <a:off x="7195770" y="4910221"/>
            <a:ext cx="1131881" cy="97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Z</a:t>
            </a:r>
          </a:p>
        </p:txBody>
      </p:sp>
      <p:sp>
        <p:nvSpPr>
          <p:cNvPr id="31" name="Título 1"/>
          <p:cNvSpPr>
            <a:spLocks noGrp="1"/>
          </p:cNvSpPr>
          <p:nvPr>
            <p:ph type="title"/>
          </p:nvPr>
        </p:nvSpPr>
        <p:spPr bwMode="auto">
          <a:xfrm>
            <a:off x="402851" y="705525"/>
            <a:ext cx="83820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z="6000" dirty="0" smtClean="0">
                <a:solidFill>
                  <a:srgbClr val="FF0000"/>
                </a:solidFill>
                <a:latin typeface="+mn-lt"/>
                <a:ea typeface="Geneva" pitchFamily="-65" charset="0"/>
                <a:cs typeface="Arial" pitchFamily="34" charset="0"/>
              </a:rPr>
              <a:t>Alfabeto maiúsculo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 bwMode="auto">
          <a:xfrm>
            <a:off x="909025" y="1412776"/>
            <a:ext cx="990600" cy="138025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z="9600" dirty="0" smtClean="0">
                <a:latin typeface="+mn-lt"/>
                <a:ea typeface="Geneva" pitchFamily="-65" charset="0"/>
                <a:cs typeface="Arial" pitchFamily="34" charset="0"/>
              </a:rPr>
              <a:t>a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1835696" y="1651362"/>
            <a:ext cx="997529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b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2843808" y="1641093"/>
            <a:ext cx="720079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c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3563888" y="1661676"/>
            <a:ext cx="1080121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d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4573595" y="1651362"/>
            <a:ext cx="907429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e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5364088" y="1673924"/>
            <a:ext cx="963183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f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6205296" y="1867386"/>
            <a:ext cx="799729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g</a:t>
            </a:r>
          </a:p>
        </p:txBody>
      </p:sp>
      <p:sp>
        <p:nvSpPr>
          <p:cNvPr id="11" name="Título 1"/>
          <p:cNvSpPr txBox="1">
            <a:spLocks/>
          </p:cNvSpPr>
          <p:nvPr/>
        </p:nvSpPr>
        <p:spPr bwMode="auto">
          <a:xfrm>
            <a:off x="7126559" y="1673924"/>
            <a:ext cx="973833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h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755576" y="3049955"/>
            <a:ext cx="720080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i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 bwMode="auto">
          <a:xfrm>
            <a:off x="1475655" y="3049955"/>
            <a:ext cx="648073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latin typeface="Arial" pitchFamily="34" charset="0"/>
                <a:cs typeface="Arial" pitchFamily="34" charset="0"/>
              </a:rPr>
              <a:t>j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 bwMode="auto">
          <a:xfrm>
            <a:off x="1990295" y="3049955"/>
            <a:ext cx="762000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k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 bwMode="auto">
          <a:xfrm>
            <a:off x="2618623" y="3049955"/>
            <a:ext cx="945265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l</a:t>
            </a:r>
          </a:p>
        </p:txBody>
      </p:sp>
      <p:sp>
        <p:nvSpPr>
          <p:cNvPr id="16" name="Título 1"/>
          <p:cNvSpPr txBox="1">
            <a:spLocks/>
          </p:cNvSpPr>
          <p:nvPr/>
        </p:nvSpPr>
        <p:spPr bwMode="auto">
          <a:xfrm>
            <a:off x="3468960" y="3016617"/>
            <a:ext cx="1104636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m</a:t>
            </a:r>
          </a:p>
        </p:txBody>
      </p:sp>
      <p:sp>
        <p:nvSpPr>
          <p:cNvPr id="17" name="Título 1"/>
          <p:cNvSpPr txBox="1">
            <a:spLocks/>
          </p:cNvSpPr>
          <p:nvPr/>
        </p:nvSpPr>
        <p:spPr bwMode="auto">
          <a:xfrm>
            <a:off x="4573596" y="3153683"/>
            <a:ext cx="907430" cy="88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n</a:t>
            </a:r>
          </a:p>
        </p:txBody>
      </p:sp>
      <p:sp>
        <p:nvSpPr>
          <p:cNvPr id="18" name="Título 1"/>
          <p:cNvSpPr txBox="1">
            <a:spLocks/>
          </p:cNvSpPr>
          <p:nvPr/>
        </p:nvSpPr>
        <p:spPr bwMode="auto">
          <a:xfrm>
            <a:off x="5481025" y="3153683"/>
            <a:ext cx="963183" cy="88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o</a:t>
            </a:r>
          </a:p>
        </p:txBody>
      </p:sp>
      <p:sp>
        <p:nvSpPr>
          <p:cNvPr id="19" name="Título 1"/>
          <p:cNvSpPr txBox="1">
            <a:spLocks/>
          </p:cNvSpPr>
          <p:nvPr/>
        </p:nvSpPr>
        <p:spPr bwMode="auto">
          <a:xfrm>
            <a:off x="6444207" y="3153683"/>
            <a:ext cx="864097" cy="88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p</a:t>
            </a:r>
          </a:p>
        </p:txBody>
      </p:sp>
      <p:sp>
        <p:nvSpPr>
          <p:cNvPr id="20" name="Título 1"/>
          <p:cNvSpPr txBox="1">
            <a:spLocks/>
          </p:cNvSpPr>
          <p:nvPr/>
        </p:nvSpPr>
        <p:spPr bwMode="auto">
          <a:xfrm>
            <a:off x="7452319" y="3153683"/>
            <a:ext cx="792089" cy="88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q</a:t>
            </a:r>
          </a:p>
        </p:txBody>
      </p:sp>
      <p:sp>
        <p:nvSpPr>
          <p:cNvPr id="21" name="Título 1"/>
          <p:cNvSpPr txBox="1">
            <a:spLocks/>
          </p:cNvSpPr>
          <p:nvPr/>
        </p:nvSpPr>
        <p:spPr bwMode="auto">
          <a:xfrm>
            <a:off x="755576" y="4620533"/>
            <a:ext cx="720080" cy="88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r</a:t>
            </a:r>
          </a:p>
        </p:txBody>
      </p:sp>
      <p:sp>
        <p:nvSpPr>
          <p:cNvPr id="22" name="Título 1"/>
          <p:cNvSpPr txBox="1">
            <a:spLocks/>
          </p:cNvSpPr>
          <p:nvPr/>
        </p:nvSpPr>
        <p:spPr bwMode="auto">
          <a:xfrm>
            <a:off x="1475655" y="4601483"/>
            <a:ext cx="864097" cy="88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s</a:t>
            </a:r>
          </a:p>
        </p:txBody>
      </p:sp>
      <p:sp>
        <p:nvSpPr>
          <p:cNvPr id="23" name="Título 1"/>
          <p:cNvSpPr txBox="1">
            <a:spLocks/>
          </p:cNvSpPr>
          <p:nvPr/>
        </p:nvSpPr>
        <p:spPr bwMode="auto">
          <a:xfrm>
            <a:off x="2339752" y="4601483"/>
            <a:ext cx="729239" cy="88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latin typeface="Arial" pitchFamily="34" charset="0"/>
                <a:cs typeface="Arial" pitchFamily="34" charset="0"/>
              </a:rPr>
              <a:t>t</a:t>
            </a:r>
          </a:p>
        </p:txBody>
      </p:sp>
      <p:sp>
        <p:nvSpPr>
          <p:cNvPr id="24" name="Título 1"/>
          <p:cNvSpPr txBox="1">
            <a:spLocks/>
          </p:cNvSpPr>
          <p:nvPr/>
        </p:nvSpPr>
        <p:spPr bwMode="auto">
          <a:xfrm>
            <a:off x="3068991" y="4601483"/>
            <a:ext cx="952287" cy="88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u</a:t>
            </a:r>
          </a:p>
        </p:txBody>
      </p:sp>
      <p:sp>
        <p:nvSpPr>
          <p:cNvPr id="25" name="Título 1"/>
          <p:cNvSpPr txBox="1">
            <a:spLocks/>
          </p:cNvSpPr>
          <p:nvPr/>
        </p:nvSpPr>
        <p:spPr bwMode="auto">
          <a:xfrm>
            <a:off x="4021278" y="4601483"/>
            <a:ext cx="766746" cy="88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v</a:t>
            </a:r>
          </a:p>
        </p:txBody>
      </p:sp>
      <p:sp>
        <p:nvSpPr>
          <p:cNvPr id="26" name="Título 1"/>
          <p:cNvSpPr txBox="1">
            <a:spLocks/>
          </p:cNvSpPr>
          <p:nvPr/>
        </p:nvSpPr>
        <p:spPr bwMode="auto">
          <a:xfrm>
            <a:off x="4788023" y="4615770"/>
            <a:ext cx="1174593" cy="88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w</a:t>
            </a:r>
          </a:p>
        </p:txBody>
      </p:sp>
      <p:sp>
        <p:nvSpPr>
          <p:cNvPr id="27" name="Título 1"/>
          <p:cNvSpPr txBox="1">
            <a:spLocks/>
          </p:cNvSpPr>
          <p:nvPr/>
        </p:nvSpPr>
        <p:spPr bwMode="auto">
          <a:xfrm>
            <a:off x="5845679" y="4497755"/>
            <a:ext cx="759481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x</a:t>
            </a:r>
          </a:p>
        </p:txBody>
      </p:sp>
      <p:sp>
        <p:nvSpPr>
          <p:cNvPr id="28" name="Título 1"/>
          <p:cNvSpPr txBox="1">
            <a:spLocks/>
          </p:cNvSpPr>
          <p:nvPr/>
        </p:nvSpPr>
        <p:spPr bwMode="auto">
          <a:xfrm>
            <a:off x="6732240" y="4497755"/>
            <a:ext cx="737220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y</a:t>
            </a:r>
          </a:p>
        </p:txBody>
      </p:sp>
      <p:sp>
        <p:nvSpPr>
          <p:cNvPr id="29" name="Título 1"/>
          <p:cNvSpPr txBox="1">
            <a:spLocks/>
          </p:cNvSpPr>
          <p:nvPr/>
        </p:nvSpPr>
        <p:spPr bwMode="auto">
          <a:xfrm>
            <a:off x="7613475" y="4497755"/>
            <a:ext cx="630933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9600" dirty="0">
                <a:cs typeface="Arial" pitchFamily="34" charset="0"/>
              </a:rPr>
              <a:t>z</a:t>
            </a:r>
          </a:p>
        </p:txBody>
      </p:sp>
      <p:sp>
        <p:nvSpPr>
          <p:cNvPr id="30" name="Título 1"/>
          <p:cNvSpPr txBox="1">
            <a:spLocks/>
          </p:cNvSpPr>
          <p:nvPr/>
        </p:nvSpPr>
        <p:spPr bwMode="auto">
          <a:xfrm>
            <a:off x="375625" y="612440"/>
            <a:ext cx="8395943" cy="87234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Geneva" pitchFamily="-65" charset="0"/>
                <a:cs typeface="Arial" pitchFamily="34" charset="0"/>
              </a:rPr>
              <a:t>Alfabeto </a:t>
            </a:r>
            <a:r>
              <a:rPr lang="pt-PT" sz="6000" dirty="0" err="1" smtClean="0">
                <a:solidFill>
                  <a:srgbClr val="FF0000"/>
                </a:solidFill>
                <a:ea typeface="Geneva" pitchFamily="-65" charset="0"/>
                <a:cs typeface="Arial" pitchFamily="34" charset="0"/>
              </a:rPr>
              <a:t>min</a:t>
            </a:r>
            <a:r>
              <a:rPr kumimoji="0" lang="pt-PT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Geneva" pitchFamily="-65" charset="0"/>
                <a:cs typeface="Arial" pitchFamily="34" charset="0"/>
              </a:rPr>
              <a:t>úsculo</a:t>
            </a:r>
            <a:endParaRPr kumimoji="0" lang="pt-PT" sz="6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Geneva" pitchFamily="-65" charset="0"/>
              <a:cs typeface="Arial" pitchFamily="34" charset="0"/>
            </a:endParaRPr>
          </a:p>
        </p:txBody>
      </p:sp>
      <p:sp>
        <p:nvSpPr>
          <p:cNvPr id="36" name="Título 1"/>
          <p:cNvSpPr txBox="1">
            <a:spLocks/>
          </p:cNvSpPr>
          <p:nvPr/>
        </p:nvSpPr>
        <p:spPr bwMode="auto">
          <a:xfrm>
            <a:off x="6090625" y="1723370"/>
            <a:ext cx="990600" cy="112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pt-PT" sz="9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 bwMode="auto">
          <a:xfrm>
            <a:off x="525016" y="836712"/>
            <a:ext cx="807943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indent="360000" algn="just"/>
            <a:r>
              <a:rPr lang="en-US" sz="4400" dirty="0" err="1" smtClean="0">
                <a:cs typeface="Arial" pitchFamily="34" charset="0"/>
              </a:rPr>
              <a:t>Há</a:t>
            </a:r>
            <a:r>
              <a:rPr lang="en-US" sz="4400" dirty="0" smtClean="0">
                <a:cs typeface="Arial" pitchFamily="34" charset="0"/>
              </a:rPr>
              <a:t> </a:t>
            </a:r>
            <a:r>
              <a:rPr lang="en-US" sz="4400" dirty="0" err="1" smtClean="0">
                <a:cs typeface="Arial" pitchFamily="34" charset="0"/>
              </a:rPr>
              <a:t>ainda</a:t>
            </a:r>
            <a:r>
              <a:rPr lang="en-US" sz="4400" dirty="0" smtClean="0">
                <a:cs typeface="Arial" pitchFamily="34" charset="0"/>
              </a:rPr>
              <a:t> </a:t>
            </a:r>
            <a:r>
              <a:rPr lang="en-US" sz="4400" dirty="0" err="1" smtClean="0">
                <a:cs typeface="Arial" pitchFamily="34" charset="0"/>
              </a:rPr>
              <a:t>três</a:t>
            </a:r>
            <a:r>
              <a:rPr lang="en-US" sz="4400" dirty="0" smtClean="0">
                <a:cs typeface="Arial" pitchFamily="34" charset="0"/>
              </a:rPr>
              <a:t> </a:t>
            </a:r>
            <a:r>
              <a:rPr lang="en-US" sz="4400" dirty="0" err="1" smtClean="0">
                <a:cs typeface="Arial" pitchFamily="34" charset="0"/>
              </a:rPr>
              <a:t>letras</a:t>
            </a:r>
            <a:r>
              <a:rPr lang="en-US" sz="4400" dirty="0" smtClean="0">
                <a:cs typeface="Arial" pitchFamily="34" charset="0"/>
              </a:rPr>
              <a:t> no </a:t>
            </a:r>
            <a:r>
              <a:rPr lang="en-US" sz="4400" dirty="0" err="1" smtClean="0">
                <a:cs typeface="Arial" pitchFamily="34" charset="0"/>
              </a:rPr>
              <a:t>alfabeto</a:t>
            </a:r>
            <a:r>
              <a:rPr lang="en-US" sz="4400" dirty="0" smtClean="0">
                <a:cs typeface="Arial" pitchFamily="34" charset="0"/>
              </a:rPr>
              <a:t> </a:t>
            </a:r>
            <a:r>
              <a:rPr lang="en-US" sz="4400" dirty="0" err="1" smtClean="0">
                <a:cs typeface="Arial" pitchFamily="34" charset="0"/>
              </a:rPr>
              <a:t>que</a:t>
            </a:r>
            <a:r>
              <a:rPr lang="en-US" sz="4400" dirty="0" smtClean="0">
                <a:cs typeface="Arial" pitchFamily="34" charset="0"/>
              </a:rPr>
              <a:t> </a:t>
            </a:r>
            <a:r>
              <a:rPr lang="en-US" sz="4400" dirty="0" err="1" smtClean="0">
                <a:cs typeface="Arial" pitchFamily="34" charset="0"/>
              </a:rPr>
              <a:t>são</a:t>
            </a:r>
            <a:r>
              <a:rPr lang="en-US" sz="4400" dirty="0" smtClean="0">
                <a:cs typeface="Arial" pitchFamily="34" charset="0"/>
              </a:rPr>
              <a:t> </a:t>
            </a:r>
            <a:r>
              <a:rPr lang="en-US" sz="4400" dirty="0" err="1" smtClean="0">
                <a:cs typeface="Arial" pitchFamily="34" charset="0"/>
              </a:rPr>
              <a:t>utilizadas</a:t>
            </a:r>
            <a:r>
              <a:rPr lang="en-US" sz="4400" dirty="0" smtClean="0">
                <a:cs typeface="Arial" pitchFamily="34" charset="0"/>
              </a:rPr>
              <a:t> </a:t>
            </a:r>
            <a:r>
              <a:rPr lang="en-US" sz="4400" dirty="0" err="1">
                <a:cs typeface="Arial" pitchFamily="34" charset="0"/>
              </a:rPr>
              <a:t>em</a:t>
            </a:r>
            <a:r>
              <a:rPr lang="en-US" sz="4400" dirty="0">
                <a:cs typeface="Arial" pitchFamily="34" charset="0"/>
              </a:rPr>
              <a:t> </a:t>
            </a:r>
            <a:r>
              <a:rPr lang="en-US" sz="4400" dirty="0" err="1">
                <a:cs typeface="Arial" pitchFamily="34" charset="0"/>
              </a:rPr>
              <a:t>palavras</a:t>
            </a:r>
            <a:r>
              <a:rPr lang="en-US" sz="4400" dirty="0">
                <a:cs typeface="Arial" pitchFamily="34" charset="0"/>
              </a:rPr>
              <a:t> </a:t>
            </a:r>
            <a:br>
              <a:rPr lang="en-US" sz="4400" dirty="0">
                <a:cs typeface="Arial" pitchFamily="34" charset="0"/>
              </a:rPr>
            </a:br>
            <a:r>
              <a:rPr lang="en-US" sz="4400" dirty="0">
                <a:cs typeface="Arial" pitchFamily="34" charset="0"/>
              </a:rPr>
              <a:t>de </a:t>
            </a:r>
            <a:r>
              <a:rPr lang="en-US" sz="4400" dirty="0" err="1">
                <a:cs typeface="Arial" pitchFamily="34" charset="0"/>
              </a:rPr>
              <a:t>origem</a:t>
            </a:r>
            <a:r>
              <a:rPr lang="en-US" sz="4400" dirty="0">
                <a:cs typeface="Arial" pitchFamily="34" charset="0"/>
              </a:rPr>
              <a:t> </a:t>
            </a:r>
            <a:r>
              <a:rPr lang="en-US" sz="4400" dirty="0" err="1" smtClean="0">
                <a:cs typeface="Arial" pitchFamily="34" charset="0"/>
              </a:rPr>
              <a:t>estrangeira</a:t>
            </a:r>
            <a:r>
              <a:rPr lang="en-US" sz="4400" dirty="0" smtClean="0">
                <a:cs typeface="Arial" pitchFamily="34" charset="0"/>
              </a:rPr>
              <a:t>:</a:t>
            </a:r>
            <a:endParaRPr lang="en-US" sz="4400" dirty="0">
              <a:cs typeface="Arial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1585553" y="3212976"/>
            <a:ext cx="1365176" cy="139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8800" dirty="0">
                <a:cs typeface="Arial" pitchFamily="34" charset="0"/>
              </a:rPr>
              <a:t>K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4283968" y="3212976"/>
            <a:ext cx="1718953" cy="139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8800" dirty="0">
                <a:cs typeface="Arial" pitchFamily="34" charset="0"/>
              </a:rPr>
              <a:t>W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7308304" y="3212976"/>
            <a:ext cx="1208191" cy="139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8800" dirty="0">
                <a:cs typeface="Arial" pitchFamily="34" charset="0"/>
              </a:rPr>
              <a:t>Y</a:t>
            </a:r>
          </a:p>
        </p:txBody>
      </p:sp>
      <p:sp>
        <p:nvSpPr>
          <p:cNvPr id="12" name="Título 1"/>
          <p:cNvSpPr txBox="1">
            <a:spLocks/>
          </p:cNvSpPr>
          <p:nvPr/>
        </p:nvSpPr>
        <p:spPr bwMode="auto">
          <a:xfrm>
            <a:off x="594953" y="3212976"/>
            <a:ext cx="1365176" cy="139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8800" dirty="0">
                <a:cs typeface="Arial" pitchFamily="34" charset="0"/>
              </a:rPr>
              <a:t>k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 bwMode="auto">
          <a:xfrm>
            <a:off x="3262887" y="3212976"/>
            <a:ext cx="1365176" cy="139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8800" dirty="0">
                <a:cs typeface="Arial" pitchFamily="34" charset="0"/>
              </a:rPr>
              <a:t>w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 bwMode="auto">
          <a:xfrm>
            <a:off x="6414728" y="3212976"/>
            <a:ext cx="1365176" cy="139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8800" dirty="0">
                <a:cs typeface="Arial" pitchFamily="34" charset="0"/>
              </a:rPr>
              <a:t>y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76300" y="4612010"/>
            <a:ext cx="5407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>
                <a:cs typeface="Arial" pitchFamily="34" charset="0"/>
              </a:rPr>
              <a:t>Ex.: </a:t>
            </a:r>
            <a:r>
              <a:rPr lang="pt-PT" sz="3200" dirty="0" smtClean="0">
                <a:solidFill>
                  <a:srgbClr val="FF0000"/>
                </a:solidFill>
                <a:cs typeface="Arial" pitchFamily="34" charset="0"/>
              </a:rPr>
              <a:t>w</a:t>
            </a:r>
            <a:r>
              <a:rPr lang="pt-PT" sz="3200" dirty="0" smtClean="0">
                <a:cs typeface="Arial" pitchFamily="34" charset="0"/>
              </a:rPr>
              <a:t>al</a:t>
            </a:r>
            <a:r>
              <a:rPr lang="pt-PT" sz="3200" dirty="0" smtClean="0">
                <a:solidFill>
                  <a:srgbClr val="FF0000"/>
                </a:solidFill>
                <a:cs typeface="Arial" pitchFamily="34" charset="0"/>
              </a:rPr>
              <a:t>k</a:t>
            </a:r>
            <a:r>
              <a:rPr lang="pt-PT" sz="3200" dirty="0" smtClean="0">
                <a:cs typeface="Arial" pitchFamily="34" charset="0"/>
              </a:rPr>
              <a:t>man, </a:t>
            </a:r>
            <a:r>
              <a:rPr lang="pt-PT" sz="3200" dirty="0" smtClean="0">
                <a:solidFill>
                  <a:srgbClr val="FF0000"/>
                </a:solidFill>
                <a:cs typeface="Arial" pitchFamily="34" charset="0"/>
              </a:rPr>
              <a:t>w</a:t>
            </a:r>
            <a:r>
              <a:rPr lang="pt-PT" sz="3200" dirty="0" smtClean="0">
                <a:cs typeface="Arial" pitchFamily="34" charset="0"/>
              </a:rPr>
              <a:t>indsurf, </a:t>
            </a:r>
            <a:r>
              <a:rPr lang="pt-PT" sz="3200" dirty="0" smtClean="0">
                <a:solidFill>
                  <a:srgbClr val="FF0000"/>
                </a:solidFill>
                <a:cs typeface="Arial" pitchFamily="34" charset="0"/>
              </a:rPr>
              <a:t>y</a:t>
            </a:r>
            <a:r>
              <a:rPr lang="pt-PT" sz="3200" dirty="0" smtClean="0">
                <a:cs typeface="Arial" pitchFamily="34" charset="0"/>
              </a:rPr>
              <a:t>oga</a:t>
            </a:r>
            <a:endParaRPr lang="pt-PT" sz="3200" dirty="0"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728" y="4565927"/>
            <a:ext cx="2192139" cy="2031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9" grpId="0"/>
      <p:bldP spid="10" grpId="0"/>
      <p:bldP spid="12" grpId="0"/>
      <p:bldP spid="13" grpId="0"/>
      <p:bldP spid="14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 bwMode="auto">
          <a:xfrm>
            <a:off x="323072" y="770410"/>
            <a:ext cx="8382000" cy="157847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z="4800" dirty="0" smtClean="0">
                <a:latin typeface="+mn-lt"/>
                <a:ea typeface="Geneva" pitchFamily="-65" charset="0"/>
                <a:cs typeface="Arial" pitchFamily="34" charset="0"/>
              </a:rPr>
              <a:t>O alfabeto é constituído por </a:t>
            </a:r>
            <a:r>
              <a:rPr lang="pt-PT" sz="4800" dirty="0" smtClean="0">
                <a:solidFill>
                  <a:srgbClr val="FF0000"/>
                </a:solidFill>
                <a:latin typeface="+mn-lt"/>
                <a:ea typeface="Geneva" pitchFamily="-65" charset="0"/>
                <a:cs typeface="Arial" pitchFamily="34" charset="0"/>
              </a:rPr>
              <a:t>vogais</a:t>
            </a:r>
            <a:r>
              <a:rPr lang="pt-PT" sz="4800" dirty="0" smtClean="0">
                <a:latin typeface="+mn-lt"/>
                <a:ea typeface="Geneva" pitchFamily="-65" charset="0"/>
                <a:cs typeface="Arial" pitchFamily="34" charset="0"/>
              </a:rPr>
              <a:t>: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 bwMode="auto">
          <a:xfrm>
            <a:off x="755576" y="2536459"/>
            <a:ext cx="971419" cy="9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7000" dirty="0">
                <a:cs typeface="Arial" pitchFamily="34" charset="0"/>
              </a:rPr>
              <a:t>a</a:t>
            </a:r>
          </a:p>
        </p:txBody>
      </p:sp>
      <p:sp>
        <p:nvSpPr>
          <p:cNvPr id="17" name="Título 1"/>
          <p:cNvSpPr txBox="1">
            <a:spLocks/>
          </p:cNvSpPr>
          <p:nvPr/>
        </p:nvSpPr>
        <p:spPr bwMode="auto">
          <a:xfrm>
            <a:off x="1481064" y="2536459"/>
            <a:ext cx="971420" cy="9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7000" dirty="0">
                <a:cs typeface="Arial" pitchFamily="34" charset="0"/>
              </a:rPr>
              <a:t>A</a:t>
            </a:r>
          </a:p>
        </p:txBody>
      </p:sp>
      <p:sp>
        <p:nvSpPr>
          <p:cNvPr id="18" name="Título 1"/>
          <p:cNvSpPr txBox="1">
            <a:spLocks/>
          </p:cNvSpPr>
          <p:nvPr/>
        </p:nvSpPr>
        <p:spPr bwMode="auto">
          <a:xfrm>
            <a:off x="3282876" y="2536459"/>
            <a:ext cx="971419" cy="9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7000" dirty="0">
                <a:cs typeface="Arial" pitchFamily="34" charset="0"/>
              </a:rPr>
              <a:t>e</a:t>
            </a:r>
          </a:p>
        </p:txBody>
      </p:sp>
      <p:sp>
        <p:nvSpPr>
          <p:cNvPr id="19" name="Título 1"/>
          <p:cNvSpPr txBox="1">
            <a:spLocks/>
          </p:cNvSpPr>
          <p:nvPr/>
        </p:nvSpPr>
        <p:spPr bwMode="auto">
          <a:xfrm>
            <a:off x="4044876" y="2536459"/>
            <a:ext cx="971419" cy="9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7000" dirty="0">
                <a:cs typeface="Arial" pitchFamily="34" charset="0"/>
              </a:rPr>
              <a:t>E</a:t>
            </a:r>
          </a:p>
        </p:txBody>
      </p:sp>
      <p:sp>
        <p:nvSpPr>
          <p:cNvPr id="22" name="Título 1"/>
          <p:cNvSpPr txBox="1">
            <a:spLocks/>
          </p:cNvSpPr>
          <p:nvPr/>
        </p:nvSpPr>
        <p:spPr bwMode="auto">
          <a:xfrm>
            <a:off x="5664256" y="2526933"/>
            <a:ext cx="971420" cy="9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7000" dirty="0">
                <a:cs typeface="Arial" pitchFamily="34" charset="0"/>
              </a:rPr>
              <a:t>i</a:t>
            </a:r>
          </a:p>
        </p:txBody>
      </p:sp>
      <p:sp>
        <p:nvSpPr>
          <p:cNvPr id="23" name="Título 1"/>
          <p:cNvSpPr txBox="1">
            <a:spLocks/>
          </p:cNvSpPr>
          <p:nvPr/>
        </p:nvSpPr>
        <p:spPr bwMode="auto">
          <a:xfrm>
            <a:off x="6195138" y="2526932"/>
            <a:ext cx="971419" cy="9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7000" dirty="0">
                <a:cs typeface="Arial" pitchFamily="34" charset="0"/>
              </a:rPr>
              <a:t>I</a:t>
            </a:r>
          </a:p>
        </p:txBody>
      </p:sp>
      <p:sp>
        <p:nvSpPr>
          <p:cNvPr id="25" name="Título 1"/>
          <p:cNvSpPr txBox="1">
            <a:spLocks/>
          </p:cNvSpPr>
          <p:nvPr/>
        </p:nvSpPr>
        <p:spPr bwMode="auto">
          <a:xfrm>
            <a:off x="1835696" y="4178157"/>
            <a:ext cx="971419" cy="9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7000" dirty="0">
                <a:cs typeface="Arial" pitchFamily="34" charset="0"/>
              </a:rPr>
              <a:t>o</a:t>
            </a:r>
          </a:p>
        </p:txBody>
      </p:sp>
      <p:sp>
        <p:nvSpPr>
          <p:cNvPr id="26" name="Título 1"/>
          <p:cNvSpPr txBox="1">
            <a:spLocks/>
          </p:cNvSpPr>
          <p:nvPr/>
        </p:nvSpPr>
        <p:spPr bwMode="auto">
          <a:xfrm>
            <a:off x="2597696" y="4213647"/>
            <a:ext cx="971419" cy="9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7000" dirty="0">
                <a:cs typeface="Arial" pitchFamily="34" charset="0"/>
              </a:rPr>
              <a:t>O</a:t>
            </a:r>
          </a:p>
        </p:txBody>
      </p:sp>
      <p:sp>
        <p:nvSpPr>
          <p:cNvPr id="29" name="Título 1"/>
          <p:cNvSpPr txBox="1">
            <a:spLocks/>
          </p:cNvSpPr>
          <p:nvPr/>
        </p:nvSpPr>
        <p:spPr bwMode="auto">
          <a:xfrm>
            <a:off x="4578896" y="4213647"/>
            <a:ext cx="971419" cy="9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7000" dirty="0">
                <a:cs typeface="Arial" pitchFamily="34" charset="0"/>
              </a:rPr>
              <a:t>u</a:t>
            </a:r>
          </a:p>
        </p:txBody>
      </p:sp>
      <p:sp>
        <p:nvSpPr>
          <p:cNvPr id="30" name="Título 1"/>
          <p:cNvSpPr txBox="1">
            <a:spLocks/>
          </p:cNvSpPr>
          <p:nvPr/>
        </p:nvSpPr>
        <p:spPr bwMode="auto">
          <a:xfrm>
            <a:off x="5340896" y="4221088"/>
            <a:ext cx="971419" cy="94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pt-PT" sz="7000" dirty="0">
                <a:cs typeface="Arial" pitchFamily="34" charset="0"/>
              </a:rPr>
              <a:t>U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611560" y="5449579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>
                <a:cs typeface="Arial" pitchFamily="34" charset="0"/>
              </a:rPr>
              <a:t>E</a:t>
            </a:r>
            <a:r>
              <a:rPr lang="pt-PT" sz="4800" dirty="0" smtClean="0">
                <a:cs typeface="Arial" pitchFamily="34" charset="0"/>
              </a:rPr>
              <a:t> por </a:t>
            </a:r>
            <a:r>
              <a:rPr lang="pt-PT" sz="4800" dirty="0" smtClean="0">
                <a:solidFill>
                  <a:srgbClr val="FF0000"/>
                </a:solidFill>
                <a:cs typeface="Arial" pitchFamily="34" charset="0"/>
              </a:rPr>
              <a:t>consoantes</a:t>
            </a:r>
            <a:r>
              <a:rPr lang="pt-PT" sz="4800" dirty="0" smtClean="0">
                <a:cs typeface="Arial" pitchFamily="34" charset="0"/>
              </a:rPr>
              <a:t>.</a:t>
            </a:r>
            <a:endParaRPr lang="pt-PT" sz="4800" dirty="0"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844824"/>
            <a:ext cx="2040250" cy="414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14" grpId="0"/>
      <p:bldP spid="17" grpId="0"/>
      <p:bldP spid="18" grpId="0"/>
      <p:bldP spid="19" grpId="0"/>
      <p:bldP spid="22" grpId="0"/>
      <p:bldP spid="23" grpId="0"/>
      <p:bldP spid="25" grpId="0"/>
      <p:bldP spid="26" grpId="0"/>
      <p:bldP spid="29" grpId="0"/>
      <p:bldP spid="30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 bwMode="auto">
          <a:xfrm>
            <a:off x="381000" y="609600"/>
            <a:ext cx="83820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z="5400" dirty="0" smtClean="0">
                <a:solidFill>
                  <a:srgbClr val="FF0000"/>
                </a:solidFill>
                <a:latin typeface="+mn-lt"/>
                <a:ea typeface="Geneva" pitchFamily="-65" charset="0"/>
                <a:cs typeface="Arial" pitchFamily="34" charset="0"/>
              </a:rPr>
              <a:t>Sinais gráficos e </a:t>
            </a:r>
            <a:r>
              <a:rPr lang="pt-PT" sz="5400" dirty="0" err="1" smtClean="0">
                <a:solidFill>
                  <a:srgbClr val="FF0000"/>
                </a:solidFill>
                <a:latin typeface="+mn-lt"/>
                <a:ea typeface="Geneva" pitchFamily="-65" charset="0"/>
                <a:cs typeface="Arial" pitchFamily="34" charset="0"/>
              </a:rPr>
              <a:t>dígraf</a:t>
            </a:r>
            <a:r>
              <a:rPr lang="pt-PT" sz="5400" dirty="0" err="1" smtClean="0">
                <a:solidFill>
                  <a:srgbClr val="FF0000"/>
                </a:solidFill>
                <a:latin typeface="+mn-lt"/>
                <a:ea typeface="Geneva" pitchFamily="-65" charset="0"/>
              </a:rPr>
              <a:t>os</a:t>
            </a:r>
            <a:endParaRPr lang="pt-PT" sz="5400" dirty="0" smtClean="0">
              <a:solidFill>
                <a:srgbClr val="FF0000"/>
              </a:solidFill>
              <a:latin typeface="+mn-lt"/>
              <a:ea typeface="Geneva" pitchFamily="-65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175317" cy="4680520"/>
          </a:xfrm>
        </p:spPr>
        <p:txBody>
          <a:bodyPr/>
          <a:lstStyle/>
          <a:p>
            <a:pPr marL="0" indent="360000">
              <a:buNone/>
            </a:pPr>
            <a:r>
              <a:rPr lang="pt-PT" sz="3600" dirty="0" smtClean="0">
                <a:cs typeface="Arial" pitchFamily="34" charset="0"/>
              </a:rPr>
              <a:t>Os sons de algumas letras podem ser alterados se estas estiverem acompanha- das de sinais gráficos, como, por exemplo</a:t>
            </a:r>
            <a:r>
              <a:rPr lang="pt-PT" sz="3600" dirty="0">
                <a:cs typeface="Arial" pitchFamily="34" charset="0"/>
              </a:rPr>
              <a:t>, </a:t>
            </a:r>
            <a:r>
              <a:rPr lang="pt-PT" sz="3600" dirty="0" smtClean="0">
                <a:cs typeface="Arial" pitchFamily="34" charset="0"/>
              </a:rPr>
              <a:t>o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pt-PT" sz="3600" dirty="0">
                <a:solidFill>
                  <a:srgbClr val="FF0000"/>
                </a:solidFill>
                <a:cs typeface="Arial" pitchFamily="34" charset="0"/>
              </a:rPr>
              <a:t>til </a:t>
            </a:r>
            <a:r>
              <a:rPr lang="pt-PT" sz="3600" dirty="0">
                <a:cs typeface="Arial" pitchFamily="34" charset="0"/>
              </a:rPr>
              <a:t>(</a:t>
            </a:r>
            <a:r>
              <a:rPr lang="pt-PT" sz="3600" dirty="0">
                <a:solidFill>
                  <a:srgbClr val="FF0000"/>
                </a:solidFill>
                <a:cs typeface="Arial" pitchFamily="34" charset="0"/>
              </a:rPr>
              <a:t>~</a:t>
            </a:r>
            <a:r>
              <a:rPr lang="pt-PT" sz="3600" dirty="0">
                <a:cs typeface="Arial" pitchFamily="34" charset="0"/>
              </a:rPr>
              <a:t>)</a:t>
            </a:r>
            <a:r>
              <a:rPr lang="pt-PT" sz="36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pt-PT" sz="3600" dirty="0">
                <a:cs typeface="Arial" pitchFamily="34" charset="0"/>
              </a:rPr>
              <a:t>e a</a:t>
            </a:r>
            <a:r>
              <a:rPr lang="pt-PT" sz="3600" dirty="0">
                <a:solidFill>
                  <a:srgbClr val="FF0000"/>
                </a:solidFill>
                <a:cs typeface="Arial" pitchFamily="34" charset="0"/>
              </a:rPr>
              <a:t> cedilha </a:t>
            </a:r>
            <a:r>
              <a:rPr lang="pt-PT" sz="3600" dirty="0" smtClean="0">
                <a:cs typeface="Arial" pitchFamily="34" charset="0"/>
              </a:rPr>
              <a:t>(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,</a:t>
            </a:r>
            <a:r>
              <a:rPr lang="pt-PT" sz="3600" dirty="0" smtClean="0">
                <a:cs typeface="Arial" pitchFamily="34" charset="0"/>
              </a:rPr>
              <a:t>).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pt-PT" sz="3600" dirty="0" smtClean="0">
                <a:cs typeface="Arial" pitchFamily="34" charset="0"/>
              </a:rPr>
              <a:t>Ex.:</a:t>
            </a:r>
            <a:r>
              <a:rPr lang="pt-PT" sz="3600" dirty="0">
                <a:cs typeface="Arial" pitchFamily="34" charset="0"/>
              </a:rPr>
              <a:t> </a:t>
            </a:r>
            <a:r>
              <a:rPr lang="pt-PT" sz="3600" dirty="0" smtClean="0">
                <a:cs typeface="Arial" pitchFamily="34" charset="0"/>
              </a:rPr>
              <a:t>ma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c</a:t>
            </a:r>
            <a:r>
              <a:rPr lang="pt-PT" sz="3600" dirty="0" smtClean="0">
                <a:solidFill>
                  <a:srgbClr val="7030A0"/>
                </a:solidFill>
                <a:cs typeface="Arial" pitchFamily="34" charset="0"/>
              </a:rPr>
              <a:t>a</a:t>
            </a:r>
            <a:r>
              <a:rPr lang="pt-PT" sz="3600" dirty="0" smtClean="0">
                <a:cs typeface="Arial" pitchFamily="34" charset="0"/>
              </a:rPr>
              <a:t> – </a:t>
            </a:r>
            <a:r>
              <a:rPr lang="pt-PT" sz="3600" dirty="0" smtClean="0">
                <a:cs typeface="Arial" pitchFamily="34" charset="0"/>
              </a:rPr>
              <a:t>ma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ç</a:t>
            </a:r>
            <a:r>
              <a:rPr lang="pt-PT" sz="3600" dirty="0" smtClean="0">
                <a:solidFill>
                  <a:srgbClr val="7030A0"/>
                </a:solidFill>
                <a:cs typeface="Arial" pitchFamily="34" charset="0"/>
              </a:rPr>
              <a:t>ã</a:t>
            </a:r>
            <a:r>
              <a:rPr lang="pt-PT" sz="3600" dirty="0" smtClean="0">
                <a:cs typeface="Arial" pitchFamily="34" charset="0"/>
              </a:rPr>
              <a:t>.</a:t>
            </a:r>
            <a:endParaRPr lang="pt-PT" sz="3600" dirty="0" smtClean="0">
              <a:cs typeface="Arial" pitchFamily="34" charset="0"/>
            </a:endParaRPr>
          </a:p>
          <a:p>
            <a:pPr marL="0" indent="360000">
              <a:buNone/>
            </a:pPr>
            <a:endParaRPr lang="pt-PT" sz="3600" dirty="0" smtClean="0">
              <a:solidFill>
                <a:srgbClr val="7030A0"/>
              </a:solidFill>
              <a:cs typeface="Arial" pitchFamily="34" charset="0"/>
            </a:endParaRPr>
          </a:p>
          <a:p>
            <a:pPr marL="0" indent="360000">
              <a:spcBef>
                <a:spcPts val="0"/>
              </a:spcBef>
              <a:buNone/>
            </a:pPr>
            <a:r>
              <a:rPr lang="pt-PT" sz="3600" dirty="0" smtClean="0">
                <a:cs typeface="Arial" pitchFamily="34" charset="0"/>
              </a:rPr>
              <a:t>Existem </a:t>
            </a:r>
            <a:r>
              <a:rPr lang="pt-PT" sz="3600" dirty="0" smtClean="0">
                <a:cs typeface="Arial" pitchFamily="34" charset="0"/>
              </a:rPr>
              <a:t>sons que são representados por duas letras. Chamam-se 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dígrafos</a:t>
            </a:r>
            <a:r>
              <a:rPr lang="pt-PT" sz="3600" dirty="0" smtClean="0">
                <a:cs typeface="Arial" pitchFamily="34" charset="0"/>
              </a:rPr>
              <a:t>. </a:t>
            </a:r>
            <a:endParaRPr lang="pt-PT" sz="3600" dirty="0">
              <a:cs typeface="Arial" pitchFamily="34" charset="0"/>
            </a:endParaRPr>
          </a:p>
          <a:p>
            <a:pPr marL="0" indent="360000">
              <a:spcBef>
                <a:spcPts val="0"/>
              </a:spcBef>
              <a:buNone/>
            </a:pPr>
            <a:r>
              <a:rPr lang="pt-PT" sz="3600" dirty="0" smtClean="0">
                <a:cs typeface="Arial" pitchFamily="34" charset="0"/>
              </a:rPr>
              <a:t>Ex</a:t>
            </a:r>
            <a:r>
              <a:rPr lang="pt-PT" sz="3600" dirty="0" smtClean="0">
                <a:cs typeface="Arial" pitchFamily="34" charset="0"/>
              </a:rPr>
              <a:t>.: ca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rr</a:t>
            </a:r>
            <a:r>
              <a:rPr lang="pt-PT" sz="3600" dirty="0" smtClean="0">
                <a:cs typeface="Arial" pitchFamily="34" charset="0"/>
              </a:rPr>
              <a:t>o; a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ss</a:t>
            </a:r>
            <a:r>
              <a:rPr lang="pt-PT" sz="3600" dirty="0" smtClean="0">
                <a:cs typeface="Arial" pitchFamily="34" charset="0"/>
              </a:rPr>
              <a:t>obio; ni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nh</a:t>
            </a:r>
            <a:r>
              <a:rPr lang="pt-PT" sz="3600" dirty="0" smtClean="0">
                <a:cs typeface="Arial" pitchFamily="34" charset="0"/>
              </a:rPr>
              <a:t>o; 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qu</a:t>
            </a:r>
            <a:r>
              <a:rPr lang="pt-PT" sz="3600" dirty="0" smtClean="0">
                <a:cs typeface="Arial" pitchFamily="34" charset="0"/>
              </a:rPr>
              <a:t>eijo; </a:t>
            </a:r>
            <a:r>
              <a:rPr lang="pt-PT" sz="3600" dirty="0" smtClean="0">
                <a:solidFill>
                  <a:srgbClr val="FF0000"/>
                </a:solidFill>
                <a:cs typeface="Arial" pitchFamily="34" charset="0"/>
              </a:rPr>
              <a:t>gu</a:t>
            </a:r>
            <a:r>
              <a:rPr lang="pt-PT" sz="3600" dirty="0" smtClean="0">
                <a:cs typeface="Arial" pitchFamily="34" charset="0"/>
              </a:rPr>
              <a:t>ião…</a:t>
            </a:r>
            <a:endParaRPr lang="pt-PT" sz="3600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762000"/>
            <a:ext cx="8229600" cy="5691336"/>
          </a:xfrm>
        </p:spPr>
        <p:txBody>
          <a:bodyPr/>
          <a:lstStyle/>
          <a:p>
            <a:pPr marL="0" indent="360000">
              <a:buNone/>
            </a:pPr>
            <a:r>
              <a:rPr lang="pt-PT" sz="3800" dirty="0" smtClean="0">
                <a:cs typeface="Arial" pitchFamily="34" charset="0"/>
              </a:rPr>
              <a:t>No caso das vogais e dos ditongos, o til pode torná-los nasais. Repara:</a:t>
            </a:r>
          </a:p>
          <a:p>
            <a:pPr marL="0" indent="360000">
              <a:buNone/>
            </a:pPr>
            <a:endParaRPr lang="pt-PT" sz="1400" dirty="0" smtClean="0">
              <a:cs typeface="Arial" pitchFamily="34" charset="0"/>
            </a:endParaRPr>
          </a:p>
          <a:p>
            <a:pPr marL="360000" indent="-360000"/>
            <a:r>
              <a:rPr lang="pt-PT" sz="3800" dirty="0" smtClean="0">
                <a:solidFill>
                  <a:srgbClr val="FF0000"/>
                </a:solidFill>
                <a:cs typeface="Arial" pitchFamily="34" charset="0"/>
              </a:rPr>
              <a:t>Vogais </a:t>
            </a:r>
            <a:r>
              <a:rPr lang="pt-PT" sz="3800" dirty="0">
                <a:solidFill>
                  <a:srgbClr val="FF0000"/>
                </a:solidFill>
                <a:cs typeface="Arial" pitchFamily="34" charset="0"/>
              </a:rPr>
              <a:t>orais</a:t>
            </a:r>
            <a:r>
              <a:rPr lang="pt-PT" sz="3800" dirty="0">
                <a:cs typeface="Arial" pitchFamily="34" charset="0"/>
              </a:rPr>
              <a:t>: o som sai apenas pela </a:t>
            </a:r>
            <a:r>
              <a:rPr lang="pt-PT" sz="3800" dirty="0" smtClean="0">
                <a:cs typeface="Arial" pitchFamily="34" charset="0"/>
              </a:rPr>
              <a:t>boca. Ex.: copo</a:t>
            </a:r>
            <a:r>
              <a:rPr lang="pt-PT" sz="3800" dirty="0">
                <a:cs typeface="Arial" pitchFamily="34" charset="0"/>
              </a:rPr>
              <a:t>, garfo, </a:t>
            </a:r>
            <a:r>
              <a:rPr lang="pt-PT" sz="3800" dirty="0" smtClean="0">
                <a:cs typeface="Arial" pitchFamily="34" charset="0"/>
              </a:rPr>
              <a:t>faca.</a:t>
            </a:r>
            <a:endParaRPr lang="pt-PT" sz="3800" dirty="0" smtClean="0">
              <a:cs typeface="Arial" pitchFamily="34" charset="0"/>
            </a:endParaRPr>
          </a:p>
          <a:p>
            <a:pPr marL="0" indent="0">
              <a:buNone/>
            </a:pPr>
            <a:endParaRPr lang="pt-PT" sz="1400" dirty="0"/>
          </a:p>
          <a:p>
            <a:pPr marL="360000" indent="-360000"/>
            <a:r>
              <a:rPr lang="pt-PT" sz="3800" dirty="0">
                <a:solidFill>
                  <a:srgbClr val="FF0000"/>
                </a:solidFill>
                <a:cs typeface="Arial" pitchFamily="34" charset="0"/>
              </a:rPr>
              <a:t>Vogais nasais</a:t>
            </a:r>
            <a:r>
              <a:rPr lang="pt-PT" sz="3800" dirty="0">
                <a:cs typeface="Arial" pitchFamily="34" charset="0"/>
              </a:rPr>
              <a:t>: o som sai pela boca e pelas fossas </a:t>
            </a:r>
            <a:r>
              <a:rPr lang="pt-PT" sz="3800" dirty="0" smtClean="0">
                <a:cs typeface="Arial" pitchFamily="34" charset="0"/>
              </a:rPr>
              <a:t>nasais. Ex.: irmã</a:t>
            </a:r>
            <a:r>
              <a:rPr lang="pt-PT" sz="3800" dirty="0">
                <a:cs typeface="Arial" pitchFamily="34" charset="0"/>
              </a:rPr>
              <a:t>, maçã (vogais com til </a:t>
            </a:r>
            <a:r>
              <a:rPr lang="pt-PT" sz="3800" dirty="0" smtClean="0">
                <a:solidFill>
                  <a:srgbClr val="FF0000"/>
                </a:solidFill>
                <a:cs typeface="Arial" pitchFamily="34" charset="0"/>
              </a:rPr>
              <a:t>~</a:t>
            </a:r>
            <a:r>
              <a:rPr lang="pt-PT" sz="3800" dirty="0" smtClean="0">
                <a:cs typeface="Arial" pitchFamily="34" charset="0"/>
              </a:rPr>
              <a:t>); ensino</a:t>
            </a:r>
            <a:r>
              <a:rPr lang="pt-PT" sz="3800" dirty="0">
                <a:cs typeface="Arial" pitchFamily="34" charset="0"/>
              </a:rPr>
              <a:t>, ombro, umbigo (vogais seguidas de </a:t>
            </a:r>
            <a:r>
              <a:rPr lang="pt-PT" sz="3800" dirty="0">
                <a:solidFill>
                  <a:srgbClr val="FF0000"/>
                </a:solidFill>
                <a:cs typeface="Arial" pitchFamily="34" charset="0"/>
              </a:rPr>
              <a:t>m</a:t>
            </a:r>
            <a:r>
              <a:rPr lang="pt-PT" sz="3800" dirty="0">
                <a:cs typeface="Arial" pitchFamily="34" charset="0"/>
              </a:rPr>
              <a:t> ou </a:t>
            </a:r>
            <a:r>
              <a:rPr lang="pt-PT" sz="3800" dirty="0">
                <a:solidFill>
                  <a:srgbClr val="FF0000"/>
                </a:solidFill>
                <a:cs typeface="Arial" pitchFamily="34" charset="0"/>
              </a:rPr>
              <a:t>n</a:t>
            </a:r>
            <a:r>
              <a:rPr lang="pt-PT" sz="3800" dirty="0" smtClean="0">
                <a:cs typeface="Arial" pitchFamily="34" charset="0"/>
              </a:rPr>
              <a:t>).</a:t>
            </a:r>
            <a:endParaRPr lang="pt-PT" sz="3800" dirty="0"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pt-PT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 bwMode="auto">
          <a:xfrm>
            <a:off x="381000" y="609600"/>
            <a:ext cx="83820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z="6000" dirty="0" smtClean="0">
                <a:solidFill>
                  <a:srgbClr val="FF0000"/>
                </a:solidFill>
                <a:ea typeface="Geneva" pitchFamily="-65" charset="0"/>
              </a:rPr>
              <a:t>Ditongos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39552" y="1580014"/>
            <a:ext cx="81369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/>
            <a:r>
              <a:rPr lang="pt-PT" sz="3800" dirty="0" smtClean="0"/>
              <a:t>Os</a:t>
            </a:r>
            <a:r>
              <a:rPr lang="pt-PT" sz="3800" dirty="0" smtClean="0">
                <a:solidFill>
                  <a:srgbClr val="FF0000"/>
                </a:solidFill>
              </a:rPr>
              <a:t> ditongos </a:t>
            </a:r>
            <a:r>
              <a:rPr lang="pt-PT" sz="3800" dirty="0" smtClean="0"/>
              <a:t>são conjuntos de duas vogais que se dizem de uma só vez.</a:t>
            </a:r>
          </a:p>
          <a:p>
            <a:pPr indent="360000"/>
            <a:endParaRPr lang="pt-PT" sz="2000" dirty="0" smtClean="0"/>
          </a:p>
          <a:p>
            <a:pPr marL="360000" indent="-360000">
              <a:buFont typeface="Arial" pitchFamily="34" charset="0"/>
              <a:buChar char="•"/>
            </a:pPr>
            <a:r>
              <a:rPr lang="pt-PT" sz="3800" dirty="0">
                <a:solidFill>
                  <a:srgbClr val="FF0000"/>
                </a:solidFill>
              </a:rPr>
              <a:t>Ditongos orais</a:t>
            </a:r>
            <a:r>
              <a:rPr lang="pt-PT" sz="3800" dirty="0"/>
              <a:t>: o som sai apenas pela boca. Ex.: l</a:t>
            </a:r>
            <a:r>
              <a:rPr lang="pt-PT" sz="3800" dirty="0">
                <a:solidFill>
                  <a:srgbClr val="FF0000"/>
                </a:solidFill>
              </a:rPr>
              <a:t>ou</a:t>
            </a:r>
            <a:r>
              <a:rPr lang="pt-PT" sz="3800" dirty="0"/>
              <a:t>ça, </a:t>
            </a:r>
            <a:r>
              <a:rPr lang="pt-PT" sz="3800" dirty="0" smtClean="0"/>
              <a:t>p</a:t>
            </a:r>
            <a:r>
              <a:rPr lang="pt-PT" sz="3800" dirty="0" smtClean="0">
                <a:solidFill>
                  <a:srgbClr val="FF0000"/>
                </a:solidFill>
              </a:rPr>
              <a:t>ei</a:t>
            </a:r>
            <a:r>
              <a:rPr lang="pt-PT" sz="3800" dirty="0" smtClean="0"/>
              <a:t>to.</a:t>
            </a:r>
            <a:endParaRPr lang="pt-PT" sz="3800" dirty="0" smtClean="0"/>
          </a:p>
          <a:p>
            <a:pPr marL="571500" indent="-571500">
              <a:buFont typeface="Arial" pitchFamily="34" charset="0"/>
              <a:buChar char="•"/>
            </a:pPr>
            <a:endParaRPr lang="pt-PT" sz="2000" dirty="0" smtClean="0"/>
          </a:p>
          <a:p>
            <a:pPr marL="360000" indent="-360000">
              <a:buFont typeface="Arial" pitchFamily="34" charset="0"/>
              <a:buChar char="•"/>
            </a:pPr>
            <a:r>
              <a:rPr lang="pt-PT" sz="3800" dirty="0">
                <a:solidFill>
                  <a:srgbClr val="FF0000"/>
                </a:solidFill>
              </a:rPr>
              <a:t>Ditongos nasais</a:t>
            </a:r>
            <a:r>
              <a:rPr lang="pt-PT" sz="3800" dirty="0"/>
              <a:t>: o som sai pela boca e pelas fossas nasais. Ex.: m</a:t>
            </a:r>
            <a:r>
              <a:rPr lang="pt-PT" sz="3800" dirty="0">
                <a:solidFill>
                  <a:srgbClr val="FF0000"/>
                </a:solidFill>
              </a:rPr>
              <a:t>ãe</a:t>
            </a:r>
            <a:r>
              <a:rPr lang="pt-PT" sz="3800" dirty="0"/>
              <a:t>, p</a:t>
            </a:r>
            <a:r>
              <a:rPr lang="pt-PT" sz="3800" dirty="0">
                <a:solidFill>
                  <a:srgbClr val="FF0000"/>
                </a:solidFill>
              </a:rPr>
              <a:t>ão</a:t>
            </a:r>
            <a:r>
              <a:rPr lang="pt-PT" sz="3800" dirty="0"/>
              <a:t> (vogais com til </a:t>
            </a:r>
            <a:r>
              <a:rPr lang="pt-PT" sz="3800" dirty="0" smtClean="0">
                <a:solidFill>
                  <a:srgbClr val="FF0000"/>
                </a:solidFill>
              </a:rPr>
              <a:t>~</a:t>
            </a:r>
            <a:r>
              <a:rPr lang="pt-PT" sz="3800" dirty="0" smtClean="0"/>
              <a:t>).</a:t>
            </a:r>
            <a:endParaRPr lang="pt-PT" sz="3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/>
          <p:cNvSpPr txBox="1"/>
          <p:nvPr/>
        </p:nvSpPr>
        <p:spPr>
          <a:xfrm>
            <a:off x="539552" y="822431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00B0F0"/>
                </a:solidFill>
              </a:rPr>
              <a:t>1. </a:t>
            </a:r>
            <a:r>
              <a:rPr lang="pt-PT" sz="3000" dirty="0" smtClean="0"/>
              <a:t>Completa com palavras do texto.</a:t>
            </a:r>
            <a:endParaRPr lang="pt-PT" sz="30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695087" y="1484784"/>
            <a:ext cx="799288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>
                <a:latin typeface="Times New Roman" pitchFamily="18" charset="0"/>
                <a:cs typeface="Times New Roman" pitchFamily="18" charset="0"/>
              </a:rPr>
              <a:t>	São </a:t>
            </a:r>
            <a:r>
              <a:rPr lang="pt-PT" sz="2600" dirty="0" smtClean="0">
                <a:latin typeface="Times New Roman" pitchFamily="18" charset="0"/>
                <a:cs typeface="Times New Roman" pitchFamily="18" charset="0"/>
              </a:rPr>
              <a:t>9 horas. O relógio desperta e o João salta da cama.</a:t>
            </a:r>
          </a:p>
          <a:p>
            <a:r>
              <a:rPr lang="pt-PT" sz="2600" dirty="0" smtClean="0">
                <a:latin typeface="Calibri"/>
                <a:cs typeface="Calibri"/>
              </a:rPr>
              <a:t>	− </a:t>
            </a:r>
            <a:r>
              <a:rPr lang="pt-PT" sz="2600" dirty="0" smtClean="0">
                <a:latin typeface="Times New Roman" pitchFamily="18" charset="0"/>
                <a:cs typeface="Times New Roman" pitchFamily="18" charset="0"/>
              </a:rPr>
              <a:t>Já é tão tarde! A minha mãe vai ralhar comigo!</a:t>
            </a:r>
          </a:p>
          <a:p>
            <a:r>
              <a:rPr lang="pt-PT" sz="2600" dirty="0" smtClean="0">
                <a:latin typeface="Times New Roman" pitchFamily="18" charset="0"/>
                <a:cs typeface="Times New Roman" pitchFamily="18" charset="0"/>
              </a:rPr>
              <a:t>	O </a:t>
            </a:r>
            <a:r>
              <a:rPr lang="pt-PT" sz="2600" dirty="0" smtClean="0">
                <a:latin typeface="Times New Roman" pitchFamily="18" charset="0"/>
                <a:cs typeface="Times New Roman" pitchFamily="18" charset="0"/>
              </a:rPr>
              <a:t>João apressa-se a vestir uns calções e uma camisola. Corre para a cozinha para tomar o seu pequeno-almoço: dois pães com manteiga e um copo de leite.</a:t>
            </a:r>
          </a:p>
          <a:p>
            <a:r>
              <a:rPr lang="pt-PT" sz="2600" dirty="0" smtClean="0">
                <a:latin typeface="Times New Roman" pitchFamily="18" charset="0"/>
                <a:cs typeface="Times New Roman" pitchFamily="18" charset="0"/>
              </a:rPr>
              <a:t>Que delícia!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83569" y="4437111"/>
            <a:ext cx="511256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Palavras com sinais gráficos:</a:t>
            </a:r>
          </a:p>
          <a:p>
            <a:r>
              <a:rPr lang="pt-PT" sz="2600" dirty="0" smtClean="0"/>
              <a:t>Palavras com dígrafos:</a:t>
            </a:r>
            <a:endParaRPr lang="pt-PT" sz="2600" dirty="0"/>
          </a:p>
          <a:p>
            <a:r>
              <a:rPr lang="pt-PT" sz="2600" dirty="0" smtClean="0"/>
              <a:t>Palavras com ditongos nasais:</a:t>
            </a:r>
            <a:endParaRPr lang="pt-PT" sz="2600" dirty="0"/>
          </a:p>
          <a:p>
            <a:r>
              <a:rPr lang="pt-PT" sz="2600" dirty="0" smtClean="0"/>
              <a:t>Palavras com vogais orais</a:t>
            </a:r>
            <a:r>
              <a:rPr lang="pt-PT" sz="2600" cap="small" dirty="0" smtClean="0"/>
              <a:t>:</a:t>
            </a:r>
            <a:endParaRPr lang="pt-PT" sz="2600" cap="smal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338</TotalTime>
  <Words>350</Words>
  <Application>Microsoft Office PowerPoint</Application>
  <PresentationFormat>On-screen Show (4:3)</PresentationFormat>
  <Paragraphs>114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Theme2</vt:lpstr>
      <vt:lpstr>PowerPoint Presentation</vt:lpstr>
      <vt:lpstr>PowerPoint Presentation</vt:lpstr>
      <vt:lpstr>Sons da língua</vt:lpstr>
      <vt:lpstr>Alfabeto maiúsculo</vt:lpstr>
      <vt:lpstr>a</vt:lpstr>
      <vt:lpstr>PowerPoint Presentation</vt:lpstr>
      <vt:lpstr>O alfabeto é constituído por vogais:</vt:lpstr>
      <vt:lpstr>Sinais gráficos e dígrafos</vt:lpstr>
      <vt:lpstr>PowerPoint Presentation</vt:lpstr>
      <vt:lpstr>Ditongos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SAlmeida</cp:lastModifiedBy>
  <cp:revision>38</cp:revision>
  <dcterms:created xsi:type="dcterms:W3CDTF">2011-03-14T23:59:44Z</dcterms:created>
  <dcterms:modified xsi:type="dcterms:W3CDTF">2012-02-15T17:12:19Z</dcterms:modified>
</cp:coreProperties>
</file>