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8" r:id="rId2"/>
    <p:sldId id="257" r:id="rId3"/>
    <p:sldId id="273" r:id="rId4"/>
    <p:sldId id="266" r:id="rId5"/>
    <p:sldId id="265" r:id="rId6"/>
    <p:sldId id="261" r:id="rId7"/>
    <p:sldId id="258" r:id="rId8"/>
    <p:sldId id="271" r:id="rId9"/>
    <p:sldId id="269" r:id="rId10"/>
    <p:sldId id="270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386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AEDD2-1064-4DED-BD2A-793A5FA91584}" type="datetimeFigureOut">
              <a:rPr lang="pt-PT" smtClean="0"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44459-FB62-4738-A80B-C1DC92DFACF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109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9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10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3087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15" y="13825"/>
            <a:ext cx="9152135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791144" y="2012647"/>
            <a:ext cx="4716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 smtClean="0">
                <a:latin typeface="+mj-lt"/>
                <a:cs typeface="Arial" pitchFamily="34" charset="0"/>
              </a:rPr>
              <a:t>Dicionário</a:t>
            </a:r>
            <a:endParaRPr lang="pt-PT" sz="72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 bwMode="auto">
          <a:xfrm>
            <a:off x="395536" y="692696"/>
            <a:ext cx="8382000" cy="7920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PT" b="1" dirty="0" smtClean="0">
                <a:solidFill>
                  <a:srgbClr val="FF0000"/>
                </a:solidFill>
                <a:ea typeface="Geneva" pitchFamily="-65" charset="0"/>
              </a:rPr>
              <a:t>Para que serve o dicionário?</a:t>
            </a:r>
          </a:p>
        </p:txBody>
      </p:sp>
      <p:sp>
        <p:nvSpPr>
          <p:cNvPr id="8" name="CaixaDeTexto 27"/>
          <p:cNvSpPr txBox="1"/>
          <p:nvPr/>
        </p:nvSpPr>
        <p:spPr>
          <a:xfrm>
            <a:off x="539552" y="1844824"/>
            <a:ext cx="47525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/>
            <a:r>
              <a:rPr lang="pt-PT" sz="4400" dirty="0" smtClean="0"/>
              <a:t>O dicionário serve para aprendermos   o significado das palavras e verificarmos como se escrevem.</a:t>
            </a:r>
          </a:p>
          <a:p>
            <a:endParaRPr lang="pt-PT" sz="2400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351" y="2060848"/>
            <a:ext cx="3139821" cy="428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2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180" y="814059"/>
            <a:ext cx="3816424" cy="5639277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755576" y="865359"/>
            <a:ext cx="2046604" cy="461665"/>
            <a:chOff x="755576" y="865359"/>
            <a:chExt cx="2046604" cy="461665"/>
          </a:xfrm>
        </p:grpSpPr>
        <p:cxnSp>
          <p:nvCxnSpPr>
            <p:cNvPr id="33" name="Straight Arrow Connector 32"/>
            <p:cNvCxnSpPr>
              <a:stCxn id="34" idx="3"/>
            </p:cNvCxnSpPr>
            <p:nvPr/>
          </p:nvCxnSpPr>
          <p:spPr>
            <a:xfrm flipV="1">
              <a:off x="2520543" y="865360"/>
              <a:ext cx="281637" cy="230832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755576" y="865359"/>
              <a:ext cx="1764967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PT" sz="2400" b="1" dirty="0" smtClean="0"/>
                <a:t>Palavra-guia</a:t>
              </a:r>
              <a:endParaRPr lang="pt-PT" sz="2400" b="1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11560" y="1454989"/>
            <a:ext cx="2592288" cy="2066999"/>
            <a:chOff x="611560" y="1454989"/>
            <a:chExt cx="2592288" cy="2066999"/>
          </a:xfrm>
        </p:grpSpPr>
        <p:cxnSp>
          <p:nvCxnSpPr>
            <p:cNvPr id="35" name="Straight Arrow Connector 34"/>
            <p:cNvCxnSpPr/>
            <p:nvPr/>
          </p:nvCxnSpPr>
          <p:spPr>
            <a:xfrm flipV="1">
              <a:off x="2568154" y="1454989"/>
              <a:ext cx="635694" cy="605860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611560" y="1952328"/>
              <a:ext cx="1956594" cy="15696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PT" sz="2400" b="1" dirty="0" smtClean="0"/>
                <a:t>Abreviatura </a:t>
              </a:r>
            </a:p>
            <a:p>
              <a:r>
                <a:rPr lang="pt-PT" sz="2400" b="1" dirty="0" smtClean="0"/>
                <a:t>da classe a que pertence a palavra</a:t>
              </a:r>
              <a:endParaRPr lang="pt-PT" sz="2400" b="1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548184" y="3926983"/>
            <a:ext cx="2056264" cy="1200329"/>
            <a:chOff x="6548184" y="3926983"/>
            <a:chExt cx="2056264" cy="1200329"/>
          </a:xfrm>
        </p:grpSpPr>
        <p:sp>
          <p:nvSpPr>
            <p:cNvPr id="37" name="TextBox 36"/>
            <p:cNvSpPr txBox="1"/>
            <p:nvPr/>
          </p:nvSpPr>
          <p:spPr>
            <a:xfrm>
              <a:off x="6903714" y="3926983"/>
              <a:ext cx="1700734" cy="120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PT" sz="2400" b="1" dirty="0" smtClean="0"/>
                <a:t>Outros significados </a:t>
              </a:r>
            </a:p>
            <a:p>
              <a:r>
                <a:rPr lang="pt-PT" sz="2400" b="1" dirty="0" smtClean="0"/>
                <a:t>da palavra</a:t>
              </a:r>
              <a:endParaRPr lang="pt-PT" sz="2400" b="1" dirty="0"/>
            </a:p>
          </p:txBody>
        </p:sp>
        <p:cxnSp>
          <p:nvCxnSpPr>
            <p:cNvPr id="38" name="Elbow Connector 37"/>
            <p:cNvCxnSpPr/>
            <p:nvPr/>
          </p:nvCxnSpPr>
          <p:spPr>
            <a:xfrm rot="10800000">
              <a:off x="6548184" y="3993992"/>
              <a:ext cx="390532" cy="360042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591710" y="2541988"/>
            <a:ext cx="2012738" cy="1103111"/>
            <a:chOff x="6591710" y="2541988"/>
            <a:chExt cx="2012738" cy="1103111"/>
          </a:xfrm>
        </p:grpSpPr>
        <p:cxnSp>
          <p:nvCxnSpPr>
            <p:cNvPr id="39" name="Elbow Connector 38"/>
            <p:cNvCxnSpPr/>
            <p:nvPr/>
          </p:nvCxnSpPr>
          <p:spPr>
            <a:xfrm rot="10800000" flipV="1">
              <a:off x="6591710" y="3213051"/>
              <a:ext cx="486061" cy="432048"/>
            </a:xfrm>
            <a:prstGeom prst="bentConnector3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7092280" y="2541988"/>
              <a:ext cx="1512168" cy="8309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PT" sz="2400" b="1" dirty="0" smtClean="0"/>
                <a:t>Definição da palavra</a:t>
              </a:r>
              <a:endParaRPr lang="pt-PT" sz="2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aixaDeTexto 14"/>
          <p:cNvSpPr txBox="1"/>
          <p:nvPr/>
        </p:nvSpPr>
        <p:spPr>
          <a:xfrm>
            <a:off x="731598" y="2348880"/>
            <a:ext cx="7776864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/>
            <a:r>
              <a:rPr lang="pt-PT" sz="3200" dirty="0" smtClean="0"/>
              <a:t>Desta forma, será mais fácil encontrares as palavras no dicionário, pois elas estão ordenadas alfabeticamente.</a:t>
            </a:r>
          </a:p>
          <a:p>
            <a:pPr indent="360000"/>
            <a:endParaRPr lang="pt-PT" sz="1400" dirty="0" smtClean="0"/>
          </a:p>
          <a:p>
            <a:r>
              <a:rPr lang="pt-PT" sz="3200" dirty="0" smtClean="0"/>
              <a:t>Ex.: As palavras </a:t>
            </a:r>
            <a:r>
              <a:rPr lang="pt-PT" sz="3200" dirty="0" smtClean="0">
                <a:solidFill>
                  <a:srgbClr val="FF0000"/>
                </a:solidFill>
              </a:rPr>
              <a:t>sapo</a:t>
            </a:r>
            <a:r>
              <a:rPr lang="pt-PT" sz="3200" dirty="0" smtClean="0"/>
              <a:t>, </a:t>
            </a:r>
            <a:r>
              <a:rPr lang="pt-PT" sz="3200" dirty="0" smtClean="0">
                <a:solidFill>
                  <a:srgbClr val="FF0000"/>
                </a:solidFill>
              </a:rPr>
              <a:t>sopa</a:t>
            </a:r>
            <a:r>
              <a:rPr lang="pt-PT" sz="3200" dirty="0" smtClean="0"/>
              <a:t> e </a:t>
            </a:r>
            <a:r>
              <a:rPr lang="pt-PT" sz="3200" dirty="0" smtClean="0">
                <a:solidFill>
                  <a:srgbClr val="FF0000"/>
                </a:solidFill>
              </a:rPr>
              <a:t>saco</a:t>
            </a:r>
            <a:r>
              <a:rPr lang="pt-PT" sz="3200" dirty="0" smtClean="0"/>
              <a:t> aparecerão no dicionário com a seguinte ordem:</a:t>
            </a:r>
          </a:p>
          <a:p>
            <a:r>
              <a:rPr lang="pt-PT" sz="3200" dirty="0" smtClean="0"/>
              <a:t>		saco – sapo – sopa </a:t>
            </a:r>
          </a:p>
        </p:txBody>
      </p:sp>
      <p:sp>
        <p:nvSpPr>
          <p:cNvPr id="32" name="CaixaDeTexto 5"/>
          <p:cNvSpPr txBox="1"/>
          <p:nvPr/>
        </p:nvSpPr>
        <p:spPr>
          <a:xfrm>
            <a:off x="683568" y="155679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00B0F0"/>
                </a:solidFill>
                <a:latin typeface="Calibri"/>
                <a:cs typeface="Calibri"/>
              </a:rPr>
              <a:t>A −</a:t>
            </a:r>
            <a:r>
              <a:rPr lang="pt-PT" sz="3600" b="1" dirty="0" smtClean="0">
                <a:solidFill>
                  <a:srgbClr val="00B0F0"/>
                </a:solidFill>
              </a:rPr>
              <a:t> </a:t>
            </a:r>
            <a:r>
              <a:rPr lang="pt-PT" sz="3600" dirty="0" smtClean="0"/>
              <a:t>Conhecer bem o alfabeto.</a:t>
            </a:r>
            <a:endParaRPr lang="pt-PT" sz="3600" dirty="0"/>
          </a:p>
        </p:txBody>
      </p:sp>
      <p:sp>
        <p:nvSpPr>
          <p:cNvPr id="33" name="Título 1"/>
          <p:cNvSpPr txBox="1">
            <a:spLocks/>
          </p:cNvSpPr>
          <p:nvPr/>
        </p:nvSpPr>
        <p:spPr bwMode="auto">
          <a:xfrm>
            <a:off x="403150" y="745790"/>
            <a:ext cx="8382000" cy="80317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PT" sz="3600" b="1" dirty="0">
                <a:solidFill>
                  <a:srgbClr val="FF0000"/>
                </a:solidFill>
                <a:latin typeface="+mj-lt"/>
                <a:ea typeface="Geneva" pitchFamily="-65" charset="0"/>
                <a:cs typeface="Geneva" pitchFamily="-65" charset="0"/>
              </a:rPr>
              <a:t>P</a:t>
            </a:r>
            <a:r>
              <a:rPr kumimoji="0" lang="pt-PT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Geneva" pitchFamily="-65" charset="0"/>
                <a:cs typeface="Geneva" pitchFamily="-65" charset="0"/>
              </a:rPr>
              <a:t>ara consultar</a:t>
            </a:r>
            <a:r>
              <a:rPr kumimoji="0" lang="pt-PT" sz="36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Geneva" pitchFamily="-65" charset="0"/>
                <a:cs typeface="Geneva" pitchFamily="-65" charset="0"/>
              </a:rPr>
              <a:t> um dicionário deves:</a:t>
            </a:r>
            <a:endParaRPr kumimoji="0" lang="pt-PT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Geneva" pitchFamily="-65" charset="0"/>
              <a:cs typeface="Geneva" pitchFamily="-65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695210"/>
            <a:ext cx="1625036" cy="20461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4"/>
          <p:cNvSpPr txBox="1"/>
          <p:nvPr/>
        </p:nvSpPr>
        <p:spPr>
          <a:xfrm>
            <a:off x="755576" y="2348880"/>
            <a:ext cx="777686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Ex.: Se quiseres saber o significado de </a:t>
            </a:r>
            <a:r>
              <a:rPr lang="pt-PT" sz="3200" b="1" dirty="0" smtClean="0"/>
              <a:t>leões</a:t>
            </a:r>
            <a:r>
              <a:rPr lang="pt-PT" sz="3200" dirty="0" smtClean="0"/>
              <a:t>, procura a palavra </a:t>
            </a:r>
            <a:r>
              <a:rPr lang="pt-PT" sz="3200" b="1" dirty="0" smtClean="0">
                <a:solidFill>
                  <a:srgbClr val="FF0000"/>
                </a:solidFill>
              </a:rPr>
              <a:t>leão</a:t>
            </a:r>
            <a:r>
              <a:rPr lang="pt-PT" sz="3200" dirty="0" smtClean="0"/>
              <a:t>. Se quiseres saber o significado de </a:t>
            </a:r>
            <a:r>
              <a:rPr lang="pt-PT" sz="3200" b="1" dirty="0" smtClean="0"/>
              <a:t>professora</a:t>
            </a:r>
            <a:r>
              <a:rPr lang="pt-PT" sz="3200" dirty="0" smtClean="0"/>
              <a:t>, procura a palavra </a:t>
            </a:r>
            <a:r>
              <a:rPr lang="pt-PT" sz="3200" b="1" dirty="0" smtClean="0">
                <a:solidFill>
                  <a:srgbClr val="FF0000"/>
                </a:solidFill>
              </a:rPr>
              <a:t>professor</a:t>
            </a:r>
            <a:r>
              <a:rPr lang="pt-PT" sz="3200" dirty="0" smtClean="0"/>
              <a:t>.</a:t>
            </a:r>
          </a:p>
          <a:p>
            <a:endParaRPr lang="pt-PT" sz="2000" dirty="0" smtClean="0"/>
          </a:p>
          <a:p>
            <a:pPr indent="360000"/>
            <a:r>
              <a:rPr lang="pt-PT" sz="3200" dirty="0" smtClean="0"/>
              <a:t>No entanto, quando a palavra apenas tem forma no feminino, então podemos encontrá-la no dicionário no feminino. Ex.: </a:t>
            </a:r>
            <a:r>
              <a:rPr lang="pt-PT" sz="3200" b="1" dirty="0" smtClean="0">
                <a:solidFill>
                  <a:srgbClr val="FF0000"/>
                </a:solidFill>
              </a:rPr>
              <a:t>porta</a:t>
            </a:r>
            <a:r>
              <a:rPr lang="pt-PT" sz="3200" dirty="0" smtClean="0"/>
              <a:t>.</a:t>
            </a:r>
            <a:endParaRPr lang="pt-PT" sz="3200" dirty="0" smtClean="0"/>
          </a:p>
        </p:txBody>
      </p:sp>
      <p:sp>
        <p:nvSpPr>
          <p:cNvPr id="15" name="CaixaDeTexto 5"/>
          <p:cNvSpPr txBox="1"/>
          <p:nvPr/>
        </p:nvSpPr>
        <p:spPr>
          <a:xfrm>
            <a:off x="658873" y="908720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00B0F0"/>
                </a:solidFill>
                <a:latin typeface="Calibri"/>
                <a:cs typeface="Calibri"/>
              </a:rPr>
              <a:t>B</a:t>
            </a:r>
            <a:r>
              <a:rPr lang="pt-PT" sz="3600" dirty="0" smtClean="0">
                <a:solidFill>
                  <a:srgbClr val="00B0F0"/>
                </a:solidFill>
                <a:latin typeface="Calibri"/>
                <a:cs typeface="Calibri"/>
              </a:rPr>
              <a:t> −</a:t>
            </a:r>
            <a:r>
              <a:rPr lang="pt-PT" sz="3600" dirty="0" smtClean="0">
                <a:solidFill>
                  <a:srgbClr val="00B0F0"/>
                </a:solidFill>
              </a:rPr>
              <a:t> </a:t>
            </a:r>
            <a:r>
              <a:rPr lang="pt-PT" sz="3600" dirty="0" smtClean="0"/>
              <a:t>Procurar os nomes no masculino e no singular</a:t>
            </a:r>
            <a:endParaRPr lang="pt-PT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4"/>
          <p:cNvSpPr txBox="1"/>
          <p:nvPr/>
        </p:nvSpPr>
        <p:spPr>
          <a:xfrm>
            <a:off x="721562" y="2996952"/>
            <a:ext cx="77768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Ex.: </a:t>
            </a:r>
            <a:r>
              <a:rPr lang="pt-PT" sz="3200" b="1" dirty="0" smtClean="0">
                <a:solidFill>
                  <a:srgbClr val="FF0000"/>
                </a:solidFill>
              </a:rPr>
              <a:t>conta</a:t>
            </a:r>
            <a:r>
              <a:rPr lang="pt-PT" sz="3200" dirty="0" smtClean="0"/>
              <a:t> e </a:t>
            </a:r>
            <a:r>
              <a:rPr lang="pt-PT" sz="3200" b="1" dirty="0" smtClean="0">
                <a:solidFill>
                  <a:srgbClr val="FF0000"/>
                </a:solidFill>
              </a:rPr>
              <a:t>cola</a:t>
            </a:r>
            <a:r>
              <a:rPr lang="pt-PT" sz="3200" dirty="0" smtClean="0"/>
              <a:t>.</a:t>
            </a:r>
            <a:endParaRPr lang="pt-PT" sz="3200" dirty="0" smtClean="0"/>
          </a:p>
          <a:p>
            <a:r>
              <a:rPr lang="pt-PT" sz="3200" dirty="0" smtClean="0"/>
              <a:t>Neste exemplo, a primeira e segunda letras das palavras são iguais. Olhando para a terceira letra, sabemos que a palavra </a:t>
            </a:r>
            <a:r>
              <a:rPr lang="pt-PT" sz="3200" b="1" dirty="0" smtClean="0"/>
              <a:t>cola</a:t>
            </a:r>
            <a:r>
              <a:rPr lang="pt-PT" sz="3200" dirty="0" smtClean="0"/>
              <a:t> vem antes da palavra </a:t>
            </a:r>
            <a:r>
              <a:rPr lang="pt-PT" sz="3200" b="1" dirty="0" smtClean="0"/>
              <a:t>conta</a:t>
            </a:r>
            <a:r>
              <a:rPr lang="pt-PT" sz="3200" dirty="0" smtClean="0"/>
              <a:t>, porque no alfabeto a letra </a:t>
            </a:r>
            <a:r>
              <a:rPr lang="pt-PT" sz="3200" b="1" dirty="0" smtClean="0">
                <a:solidFill>
                  <a:srgbClr val="FF0000"/>
                </a:solidFill>
              </a:rPr>
              <a:t>l</a:t>
            </a:r>
            <a:r>
              <a:rPr lang="pt-PT" sz="3200" dirty="0" smtClean="0">
                <a:solidFill>
                  <a:srgbClr val="FF0000"/>
                </a:solidFill>
              </a:rPr>
              <a:t> </a:t>
            </a:r>
            <a:r>
              <a:rPr lang="pt-PT" sz="3200" dirty="0" smtClean="0"/>
              <a:t>vem antes de </a:t>
            </a:r>
            <a:r>
              <a:rPr lang="pt-PT" sz="3200" b="1" dirty="0" smtClean="0">
                <a:solidFill>
                  <a:srgbClr val="FF0000"/>
                </a:solidFill>
              </a:rPr>
              <a:t>n</a:t>
            </a:r>
            <a:r>
              <a:rPr lang="pt-PT" sz="3200" dirty="0" smtClean="0"/>
              <a:t>.</a:t>
            </a:r>
          </a:p>
        </p:txBody>
      </p:sp>
      <p:sp>
        <p:nvSpPr>
          <p:cNvPr id="20" name="CaixaDeTexto 6"/>
          <p:cNvSpPr txBox="1"/>
          <p:nvPr/>
        </p:nvSpPr>
        <p:spPr>
          <a:xfrm>
            <a:off x="683568" y="954594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00B0F0"/>
                </a:solidFill>
                <a:latin typeface="Calibri"/>
                <a:cs typeface="Calibri"/>
              </a:rPr>
              <a:t>C</a:t>
            </a:r>
            <a:r>
              <a:rPr lang="pt-PT" sz="3600" dirty="0" smtClean="0">
                <a:solidFill>
                  <a:srgbClr val="00B0F0"/>
                </a:solidFill>
                <a:latin typeface="Calibri"/>
                <a:cs typeface="Calibri"/>
              </a:rPr>
              <a:t> −</a:t>
            </a:r>
            <a:r>
              <a:rPr lang="pt-PT" sz="3600" dirty="0" smtClean="0">
                <a:solidFill>
                  <a:srgbClr val="00B0F0"/>
                </a:solidFill>
              </a:rPr>
              <a:t> </a:t>
            </a:r>
            <a:r>
              <a:rPr lang="pt-PT" sz="3600" dirty="0"/>
              <a:t>P</a:t>
            </a:r>
            <a:r>
              <a:rPr lang="pt-PT" sz="3600" dirty="0" smtClean="0"/>
              <a:t>rocurar </a:t>
            </a:r>
            <a:r>
              <a:rPr lang="pt-PT" sz="3600" dirty="0" smtClean="0"/>
              <a:t>as palavras começando pela primeira letra, depois pela segunda, pela terceira, etc.</a:t>
            </a:r>
            <a:endParaRPr lang="pt-PT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/>
        </p:nvSpPr>
        <p:spPr>
          <a:xfrm>
            <a:off x="683568" y="692696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00B0F0"/>
                </a:solidFill>
                <a:latin typeface="Calibri"/>
                <a:cs typeface="Calibri"/>
              </a:rPr>
              <a:t>D </a:t>
            </a:r>
            <a:r>
              <a:rPr lang="pt-PT" sz="3600" dirty="0" smtClean="0">
                <a:solidFill>
                  <a:srgbClr val="00B0F0"/>
                </a:solidFill>
                <a:latin typeface="Calibri"/>
                <a:cs typeface="Calibri"/>
              </a:rPr>
              <a:t>− </a:t>
            </a:r>
            <a:r>
              <a:rPr lang="pt-PT" sz="3600" dirty="0" smtClean="0"/>
              <a:t>Procurar as palavras que indicam ações sempre no infinitivo.</a:t>
            </a:r>
            <a:endParaRPr lang="pt-PT" sz="3600" dirty="0"/>
          </a:p>
        </p:txBody>
      </p:sp>
      <p:sp>
        <p:nvSpPr>
          <p:cNvPr id="8" name="CaixaDeTexto 8"/>
          <p:cNvSpPr txBox="1"/>
          <p:nvPr/>
        </p:nvSpPr>
        <p:spPr>
          <a:xfrm>
            <a:off x="719572" y="3667770"/>
            <a:ext cx="77408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Ex.: </a:t>
            </a:r>
            <a:r>
              <a:rPr lang="pt-PT" sz="2800" i="1" dirty="0" smtClean="0"/>
              <a:t>A professora fez um </a:t>
            </a:r>
            <a:r>
              <a:rPr lang="pt-PT" sz="2800" i="1" dirty="0" smtClean="0">
                <a:solidFill>
                  <a:srgbClr val="FF0000"/>
                </a:solidFill>
              </a:rPr>
              <a:t>pedido</a:t>
            </a:r>
            <a:r>
              <a:rPr lang="pt-PT" sz="2800" i="1" dirty="0" smtClean="0"/>
              <a:t> à turma.</a:t>
            </a:r>
          </a:p>
          <a:p>
            <a:r>
              <a:rPr lang="pt-PT" sz="2800" dirty="0" smtClean="0"/>
              <a:t>A palavra pedido tem quatro significados diferentes no dicionário: ato de pedir, solicitação, ordem de compra e encomenda.</a:t>
            </a:r>
          </a:p>
          <a:p>
            <a:r>
              <a:rPr lang="pt-PT" sz="2800" dirty="0" smtClean="0"/>
              <a:t>A palavra que melhor se adequa é </a:t>
            </a:r>
            <a:r>
              <a:rPr lang="pt-PT" sz="2800" b="1" dirty="0" smtClean="0"/>
              <a:t>solicitação</a:t>
            </a:r>
            <a:r>
              <a:rPr lang="pt-PT" sz="2800" dirty="0" smtClean="0"/>
              <a:t>.</a:t>
            </a:r>
          </a:p>
          <a:p>
            <a:r>
              <a:rPr lang="pt-PT" sz="2800" i="1" dirty="0" smtClean="0"/>
              <a:t>A professora fez uma </a:t>
            </a:r>
            <a:r>
              <a:rPr lang="pt-PT" sz="2800" i="1" dirty="0" smtClean="0">
                <a:solidFill>
                  <a:srgbClr val="FF0000"/>
                </a:solidFill>
              </a:rPr>
              <a:t>solicitação</a:t>
            </a:r>
            <a:r>
              <a:rPr lang="pt-PT" sz="2800" i="1" dirty="0" smtClean="0"/>
              <a:t> à turma</a:t>
            </a:r>
            <a:r>
              <a:rPr lang="pt-PT" sz="2800" dirty="0" smtClean="0"/>
              <a:t>.</a:t>
            </a:r>
          </a:p>
        </p:txBody>
      </p:sp>
      <p:sp>
        <p:nvSpPr>
          <p:cNvPr id="9" name="CaixaDeTexto 9"/>
          <p:cNvSpPr txBox="1"/>
          <p:nvPr/>
        </p:nvSpPr>
        <p:spPr>
          <a:xfrm>
            <a:off x="683568" y="2492896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00B0F0"/>
                </a:solidFill>
                <a:latin typeface="Calibri"/>
                <a:cs typeface="Calibri"/>
              </a:rPr>
              <a:t>E</a:t>
            </a:r>
            <a:r>
              <a:rPr lang="pt-PT" sz="3600" dirty="0" smtClean="0">
                <a:solidFill>
                  <a:srgbClr val="00B0F0"/>
                </a:solidFill>
                <a:latin typeface="Calibri"/>
                <a:cs typeface="Calibri"/>
              </a:rPr>
              <a:t> − </a:t>
            </a:r>
            <a:r>
              <a:rPr lang="pt-PT" sz="3600" dirty="0" smtClean="0"/>
              <a:t>Escolher o significado que melhor se adequa ao contexto</a:t>
            </a:r>
            <a:r>
              <a:rPr lang="pt-PT" sz="3200" dirty="0" smtClean="0"/>
              <a:t>.</a:t>
            </a:r>
            <a:endParaRPr lang="pt-PT" sz="3200" dirty="0"/>
          </a:p>
        </p:txBody>
      </p:sp>
      <p:grpSp>
        <p:nvGrpSpPr>
          <p:cNvPr id="5" name="Group 4"/>
          <p:cNvGrpSpPr/>
          <p:nvPr/>
        </p:nvGrpSpPr>
        <p:grpSpPr>
          <a:xfrm>
            <a:off x="1377517" y="1844824"/>
            <a:ext cx="3482515" cy="584775"/>
            <a:chOff x="1377517" y="1844824"/>
            <a:chExt cx="3482515" cy="584775"/>
          </a:xfrm>
        </p:grpSpPr>
        <p:sp>
          <p:nvSpPr>
            <p:cNvPr id="12" name="CaixaDeTexto 5"/>
            <p:cNvSpPr txBox="1"/>
            <p:nvPr/>
          </p:nvSpPr>
          <p:spPr>
            <a:xfrm>
              <a:off x="1377517" y="1844824"/>
              <a:ext cx="348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3200" dirty="0" smtClean="0"/>
                <a:t>Ex.: </a:t>
              </a:r>
              <a:r>
                <a:rPr lang="pt-PT" sz="3200" dirty="0" smtClean="0">
                  <a:solidFill>
                    <a:srgbClr val="FF0000"/>
                  </a:solidFill>
                </a:rPr>
                <a:t>saber</a:t>
              </a:r>
              <a:r>
                <a:rPr lang="pt-PT" sz="3200" dirty="0" smtClean="0"/>
                <a:t>; saberão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3419872" y="1937740"/>
              <a:ext cx="936104" cy="423338"/>
              <a:chOff x="2843808" y="1925543"/>
              <a:chExt cx="936104" cy="423338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2843808" y="1925543"/>
                <a:ext cx="936104" cy="423338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2843808" y="1925543"/>
                <a:ext cx="936104" cy="423338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27"/>
          <p:cNvSpPr txBox="1"/>
          <p:nvPr/>
        </p:nvSpPr>
        <p:spPr>
          <a:xfrm>
            <a:off x="395536" y="1340768"/>
            <a:ext cx="860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00B0F0"/>
                </a:solidFill>
              </a:rPr>
              <a:t>1.</a:t>
            </a:r>
            <a:r>
              <a:rPr lang="pt-PT" sz="3600" dirty="0" smtClean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lang="pt-PT" sz="3200" dirty="0" smtClean="0">
                <a:latin typeface="Calibri"/>
                <a:cs typeface="Calibri"/>
              </a:rPr>
              <a:t>Ordena alfabeticamente as palavras seguintes.</a:t>
            </a:r>
            <a:endParaRPr lang="pt-PT" sz="3200" dirty="0"/>
          </a:p>
        </p:txBody>
      </p:sp>
      <p:sp>
        <p:nvSpPr>
          <p:cNvPr id="5" name="CaixaDeTexto 6"/>
          <p:cNvSpPr txBox="1"/>
          <p:nvPr/>
        </p:nvSpPr>
        <p:spPr>
          <a:xfrm>
            <a:off x="884882" y="1989415"/>
            <a:ext cx="786358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>
                <a:cs typeface="Times New Roman" pitchFamily="18" charset="0"/>
              </a:rPr>
              <a:t>c</a:t>
            </a:r>
            <a:r>
              <a:rPr lang="pt-PT" sz="3200" dirty="0" smtClean="0">
                <a:cs typeface="Times New Roman" pitchFamily="18" charset="0"/>
              </a:rPr>
              <a:t>asarão		turma		dicionário</a:t>
            </a:r>
          </a:p>
          <a:p>
            <a:r>
              <a:rPr lang="pt-PT" sz="3200" dirty="0" smtClean="0">
                <a:cs typeface="Times New Roman" pitchFamily="18" charset="0"/>
              </a:rPr>
              <a:t>Daniela		Anabela		dinossauro</a:t>
            </a:r>
          </a:p>
          <a:p>
            <a:r>
              <a:rPr lang="pt-PT" sz="3200" dirty="0">
                <a:cs typeface="Times New Roman" pitchFamily="18" charset="0"/>
              </a:rPr>
              <a:t>c</a:t>
            </a:r>
            <a:r>
              <a:rPr lang="pt-PT" sz="3200" dirty="0" smtClean="0">
                <a:cs typeface="Times New Roman" pitchFamily="18" charset="0"/>
              </a:rPr>
              <a:t>asamento		</a:t>
            </a:r>
            <a:r>
              <a:rPr lang="pt-PT" sz="3200" dirty="0" err="1">
                <a:cs typeface="Times New Roman" pitchFamily="18" charset="0"/>
              </a:rPr>
              <a:t>k</a:t>
            </a:r>
            <a:r>
              <a:rPr lang="pt-PT" sz="3200" dirty="0" err="1" smtClean="0">
                <a:cs typeface="Times New Roman" pitchFamily="18" charset="0"/>
              </a:rPr>
              <a:t>ayak</a:t>
            </a:r>
            <a:r>
              <a:rPr lang="pt-PT" sz="3200" dirty="0" smtClean="0">
                <a:cs typeface="Times New Roman" pitchFamily="18" charset="0"/>
              </a:rPr>
              <a:t>		yoga</a:t>
            </a:r>
          </a:p>
          <a:p>
            <a:r>
              <a:rPr lang="pt-PT" sz="3200" dirty="0">
                <a:cs typeface="Times New Roman" pitchFamily="18" charset="0"/>
              </a:rPr>
              <a:t>e</a:t>
            </a:r>
            <a:r>
              <a:rPr lang="pt-PT" sz="3200" dirty="0" smtClean="0">
                <a:cs typeface="Times New Roman" pitchFamily="18" charset="0"/>
              </a:rPr>
              <a:t>ntupido		rinoceronte	colmeia</a:t>
            </a:r>
          </a:p>
          <a:p>
            <a:r>
              <a:rPr lang="pt-PT" sz="3200" dirty="0">
                <a:cs typeface="Times New Roman" pitchFamily="18" charset="0"/>
              </a:rPr>
              <a:t>b</a:t>
            </a:r>
            <a:r>
              <a:rPr lang="pt-PT" sz="3200" dirty="0" smtClean="0">
                <a:cs typeface="Times New Roman" pitchFamily="18" charset="0"/>
              </a:rPr>
              <a:t>olacha		ornitorrinco	zebra</a:t>
            </a:r>
          </a:p>
          <a:p>
            <a:r>
              <a:rPr lang="pt-PT" sz="3200" dirty="0">
                <a:cs typeface="Times New Roman" pitchFamily="18" charset="0"/>
              </a:rPr>
              <a:t>s</a:t>
            </a:r>
            <a:r>
              <a:rPr lang="pt-PT" sz="3200" dirty="0" smtClean="0">
                <a:cs typeface="Times New Roman" pitchFamily="18" charset="0"/>
              </a:rPr>
              <a:t>apo			sapiência		colchão</a:t>
            </a:r>
          </a:p>
          <a:p>
            <a:r>
              <a:rPr lang="pt-PT" sz="3200" dirty="0" smtClean="0">
                <a:cs typeface="Times New Roman" pitchFamily="18" charset="0"/>
              </a:rPr>
              <a:t>Gustavo		macieira		glutão</a:t>
            </a:r>
          </a:p>
          <a:p>
            <a:r>
              <a:rPr lang="pt-PT" sz="3200" dirty="0">
                <a:cs typeface="Times New Roman" pitchFamily="18" charset="0"/>
              </a:rPr>
              <a:t>t</a:t>
            </a:r>
            <a:r>
              <a:rPr lang="pt-PT" sz="3200" dirty="0" smtClean="0">
                <a:cs typeface="Times New Roman" pitchFamily="18" charset="0"/>
              </a:rPr>
              <a:t>ubarão		travessa		verão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836712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B0F0"/>
                </a:solidFill>
              </a:rPr>
              <a:t>Exercícios</a:t>
            </a:r>
            <a:endParaRPr lang="pt-PT" sz="28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27"/>
          <p:cNvSpPr txBox="1"/>
          <p:nvPr/>
        </p:nvSpPr>
        <p:spPr>
          <a:xfrm>
            <a:off x="539552" y="836712"/>
            <a:ext cx="81369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00B0F0"/>
                </a:solidFill>
              </a:rPr>
              <a:t>2</a:t>
            </a:r>
            <a:r>
              <a:rPr lang="pt-PT" sz="3600" b="1" dirty="0">
                <a:solidFill>
                  <a:srgbClr val="00B0F0"/>
                </a:solidFill>
              </a:rPr>
              <a:t>.</a:t>
            </a:r>
            <a:r>
              <a:rPr lang="pt-PT" sz="3600" b="1" dirty="0" smtClean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lang="pt-PT" sz="3200" dirty="0" smtClean="0"/>
              <a:t>Procura, no dicionário, os significados das palavras destacadas e escreve o que melhor se adequa ao contexto das frases.</a:t>
            </a:r>
            <a:endParaRPr lang="pt-PT" sz="32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899592" y="2780928"/>
            <a:ext cx="756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smtClean="0">
                <a:cs typeface="Times New Roman" pitchFamily="18" charset="0"/>
              </a:rPr>
              <a:t>O relógio </a:t>
            </a:r>
            <a:r>
              <a:rPr lang="pt-PT" sz="3600" b="1" dirty="0" smtClean="0">
                <a:cs typeface="Times New Roman" pitchFamily="18" charset="0"/>
              </a:rPr>
              <a:t>despertou</a:t>
            </a:r>
            <a:r>
              <a:rPr lang="pt-PT" sz="3600" dirty="0" smtClean="0">
                <a:cs typeface="Times New Roman" pitchFamily="18" charset="0"/>
              </a:rPr>
              <a:t> o João.</a:t>
            </a:r>
          </a:p>
          <a:p>
            <a:endParaRPr lang="pt-PT" sz="3600" dirty="0" smtClean="0">
              <a:cs typeface="Times New Roman" pitchFamily="18" charset="0"/>
            </a:endParaRPr>
          </a:p>
          <a:p>
            <a:r>
              <a:rPr lang="pt-PT" sz="3600" dirty="0" smtClean="0">
                <a:cs typeface="Times New Roman" pitchFamily="18" charset="0"/>
              </a:rPr>
              <a:t>A avó </a:t>
            </a:r>
            <a:r>
              <a:rPr lang="pt-PT" sz="3600" b="1" dirty="0" smtClean="0">
                <a:cs typeface="Times New Roman" pitchFamily="18" charset="0"/>
              </a:rPr>
              <a:t>cozinhou</a:t>
            </a:r>
            <a:r>
              <a:rPr lang="pt-PT" sz="3600" dirty="0" smtClean="0">
                <a:cs typeface="Times New Roman" pitchFamily="18" charset="0"/>
              </a:rPr>
              <a:t> um almoço apetitoso!</a:t>
            </a:r>
          </a:p>
        </p:txBody>
      </p:sp>
      <p:sp>
        <p:nvSpPr>
          <p:cNvPr id="8" name="CaixaDeTexto 13"/>
          <p:cNvSpPr txBox="1"/>
          <p:nvPr/>
        </p:nvSpPr>
        <p:spPr>
          <a:xfrm>
            <a:off x="539552" y="4869160"/>
            <a:ext cx="81369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00B0F0"/>
                </a:solidFill>
              </a:rPr>
              <a:t>3</a:t>
            </a:r>
            <a:r>
              <a:rPr lang="pt-PT" sz="3600" b="1" dirty="0">
                <a:solidFill>
                  <a:srgbClr val="00B0F0"/>
                </a:solidFill>
              </a:rPr>
              <a:t>.</a:t>
            </a:r>
            <a:r>
              <a:rPr lang="pt-PT" sz="3600" b="1" dirty="0" smtClean="0">
                <a:solidFill>
                  <a:srgbClr val="00B0F0"/>
                </a:solidFill>
              </a:rPr>
              <a:t> </a:t>
            </a:r>
            <a:r>
              <a:rPr lang="pt-PT" sz="3000" dirty="0" smtClean="0"/>
              <a:t>Reescreve as frases </a:t>
            </a:r>
            <a:r>
              <a:rPr lang="pt-PT" sz="3000" dirty="0" smtClean="0"/>
              <a:t>substituindo as palavras destacadas pelo </a:t>
            </a:r>
            <a:r>
              <a:rPr lang="pt-PT" sz="3000" dirty="0" smtClean="0"/>
              <a:t>significado que melhor se adequa ao contexto.</a:t>
            </a:r>
            <a:endParaRPr lang="pt-PT"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359</TotalTime>
  <Words>366</Words>
  <Application>Microsoft Office PowerPoint</Application>
  <PresentationFormat>On-screen Show (4:3)</PresentationFormat>
  <Paragraphs>53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Theme2</vt:lpstr>
      <vt:lpstr>PowerPoint Presentation</vt:lpstr>
      <vt:lpstr>PowerPoint Presentation</vt:lpstr>
      <vt:lpstr>Para que serve o dicionário?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SAlmeida</cp:lastModifiedBy>
  <cp:revision>41</cp:revision>
  <dcterms:created xsi:type="dcterms:W3CDTF">2011-03-14T23:59:44Z</dcterms:created>
  <dcterms:modified xsi:type="dcterms:W3CDTF">2012-02-15T17:15:34Z</dcterms:modified>
</cp:coreProperties>
</file>