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1" r:id="rId5"/>
    <p:sldId id="260" r:id="rId6"/>
    <p:sldId id="263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599D1-B907-42A4-AA1C-7DBAB5D661E3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D0176-E869-4740-AB63-E84C8BE86DC7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46497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135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57224" y="1714488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Divisão silábica</a:t>
            </a:r>
            <a:endParaRPr lang="pt-PT" sz="6000" b="1" dirty="0"/>
          </a:p>
        </p:txBody>
      </p:sp>
    </p:spTree>
    <p:extLst>
      <p:ext uri="{BB962C8B-B14F-4D97-AF65-F5344CB8AC3E}">
        <p14:creationId xmlns=""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ângulo 12"/>
          <p:cNvSpPr/>
          <p:nvPr/>
        </p:nvSpPr>
        <p:spPr>
          <a:xfrm>
            <a:off x="714348" y="1357298"/>
            <a:ext cx="7786742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 smtClean="0">
                <a:solidFill>
                  <a:srgbClr val="FF0000"/>
                </a:solidFill>
              </a:rPr>
              <a:t>Sílaba</a:t>
            </a:r>
            <a:r>
              <a:rPr lang="pt-PT" sz="3200" b="1" dirty="0" smtClean="0"/>
              <a:t> é uma letra ou um conjunto de letras que se pronunciam numa só emissão de voz. As palavras podem ser constituídas por uma ou mais sílabas.</a:t>
            </a:r>
          </a:p>
          <a:p>
            <a:pPr algn="just"/>
            <a:r>
              <a:rPr lang="pt-PT" sz="2800" b="1" i="1" dirty="0" smtClean="0"/>
              <a:t>Exemplo:</a:t>
            </a:r>
          </a:p>
          <a:p>
            <a:pPr algn="just"/>
            <a:r>
              <a:rPr lang="pt-PT" sz="3200" i="1" dirty="0" smtClean="0">
                <a:solidFill>
                  <a:srgbClr val="FF0000"/>
                </a:solidFill>
              </a:rPr>
              <a:t>Mar:</a:t>
            </a:r>
            <a:r>
              <a:rPr lang="pt-PT" sz="3200" i="1" dirty="0" smtClean="0"/>
              <a:t> 1 sílaba</a:t>
            </a:r>
          </a:p>
          <a:p>
            <a:pPr algn="just"/>
            <a:r>
              <a:rPr lang="pt-PT" sz="3200" i="1" dirty="0" smtClean="0">
                <a:solidFill>
                  <a:srgbClr val="FF0000"/>
                </a:solidFill>
              </a:rPr>
              <a:t>Rocha: </a:t>
            </a:r>
            <a:r>
              <a:rPr lang="pt-PT" sz="3200" i="1" dirty="0" smtClean="0"/>
              <a:t>2 sílabas</a:t>
            </a:r>
          </a:p>
          <a:p>
            <a:pPr algn="just"/>
            <a:endParaRPr lang="pt-PT" sz="1100" dirty="0" smtClean="0"/>
          </a:p>
          <a:p>
            <a:pPr algn="just"/>
            <a:r>
              <a:rPr lang="pt-PT" sz="3200" dirty="0" smtClean="0"/>
              <a:t>Podes dividir as palavras em sílabas.</a:t>
            </a:r>
          </a:p>
          <a:p>
            <a:pPr algn="just"/>
            <a:r>
              <a:rPr lang="pt-PT" sz="2800" b="1" i="1" dirty="0" smtClean="0"/>
              <a:t>Exemplos:</a:t>
            </a:r>
          </a:p>
          <a:p>
            <a:pPr algn="just"/>
            <a:r>
              <a:rPr lang="pt-PT" sz="3200" i="1" dirty="0" err="1" smtClean="0">
                <a:solidFill>
                  <a:srgbClr val="FF0000"/>
                </a:solidFill>
              </a:rPr>
              <a:t>r</a:t>
            </a:r>
            <a:r>
              <a:rPr lang="pt-PT" sz="3200" i="1" dirty="0" err="1" smtClean="0">
                <a:solidFill>
                  <a:srgbClr val="FF0000"/>
                </a:solidFill>
              </a:rPr>
              <a:t>o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i="1" dirty="0" err="1" smtClean="0">
                <a:solidFill>
                  <a:srgbClr val="FF0000"/>
                </a:solidFill>
              </a:rPr>
              <a:t>mã</a:t>
            </a:r>
            <a:r>
              <a:rPr lang="pt-PT" sz="3200" i="1" dirty="0" smtClean="0">
                <a:solidFill>
                  <a:srgbClr val="FF0000"/>
                </a:solidFill>
              </a:rPr>
              <a:t> </a:t>
            </a:r>
            <a:r>
              <a:rPr lang="pt-PT" sz="3200" i="1" dirty="0" smtClean="0">
                <a:solidFill>
                  <a:srgbClr val="FF0000"/>
                </a:solidFill>
              </a:rPr>
              <a:t>; </a:t>
            </a:r>
            <a:r>
              <a:rPr lang="pt-PT" sz="3200" i="1" dirty="0" err="1" smtClean="0">
                <a:solidFill>
                  <a:srgbClr val="FF0000"/>
                </a:solidFill>
              </a:rPr>
              <a:t>ca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i="1" dirty="0" err="1" smtClean="0">
                <a:solidFill>
                  <a:srgbClr val="FF0000"/>
                </a:solidFill>
              </a:rPr>
              <a:t>sa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i="1" dirty="0" err="1" smtClean="0">
                <a:solidFill>
                  <a:srgbClr val="FF0000"/>
                </a:solidFill>
              </a:rPr>
              <a:t>co</a:t>
            </a:r>
            <a:r>
              <a:rPr lang="pt-PT" sz="3200" i="1" dirty="0" smtClean="0">
                <a:solidFill>
                  <a:srgbClr val="FF0000"/>
                </a:solidFill>
              </a:rPr>
              <a:t> </a:t>
            </a:r>
            <a:r>
              <a:rPr lang="pt-PT" sz="3200" i="1" dirty="0" smtClean="0">
                <a:solidFill>
                  <a:srgbClr val="FF0000"/>
                </a:solidFill>
              </a:rPr>
              <a:t>; </a:t>
            </a:r>
            <a:r>
              <a:rPr lang="pt-PT" sz="3200" i="1" dirty="0" err="1" smtClean="0">
                <a:solidFill>
                  <a:srgbClr val="FF0000"/>
                </a:solidFill>
              </a:rPr>
              <a:t>com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i="1" dirty="0" err="1" smtClean="0">
                <a:solidFill>
                  <a:srgbClr val="FF0000"/>
                </a:solidFill>
              </a:rPr>
              <a:t>pu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i="1" dirty="0" err="1" smtClean="0">
                <a:solidFill>
                  <a:srgbClr val="FF0000"/>
                </a:solidFill>
              </a:rPr>
              <a:t>ta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i="1" dirty="0" err="1" smtClean="0">
                <a:solidFill>
                  <a:srgbClr val="FF0000"/>
                </a:solidFill>
              </a:rPr>
              <a:t>dor</a:t>
            </a:r>
            <a:endParaRPr lang="pt-PT" sz="3200" i="1" dirty="0" smtClean="0">
              <a:solidFill>
                <a:srgbClr val="FF0000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28596" y="714356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/>
              <a:t>Divisão silábica</a:t>
            </a:r>
            <a:endParaRPr lang="pt-PT" sz="4000" b="1" dirty="0"/>
          </a:p>
        </p:txBody>
      </p:sp>
      <p:pic>
        <p:nvPicPr>
          <p:cNvPr id="17" name="Imagem 16" descr="20113015_RPD_ID0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6146" y="2857520"/>
            <a:ext cx="2320762" cy="32146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1"/>
            <a:ext cx="785818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1. </a:t>
            </a:r>
            <a:r>
              <a:rPr lang="pt-PT" sz="2800" dirty="0" smtClean="0"/>
              <a:t>Faz a divisão silábica das palavras e escreve-as à frente da classificação </a:t>
            </a:r>
            <a:r>
              <a:rPr lang="pt-PT" sz="2800" dirty="0" err="1" smtClean="0"/>
              <a:t>correta</a:t>
            </a:r>
            <a:r>
              <a:rPr lang="pt-PT" sz="2800" dirty="0" smtClean="0"/>
              <a:t>.</a:t>
            </a:r>
          </a:p>
          <a:p>
            <a:r>
              <a:rPr lang="pt-PT" sz="2400" dirty="0" smtClean="0"/>
              <a:t>	</a:t>
            </a:r>
            <a:r>
              <a:rPr lang="pt-PT" sz="3000" dirty="0" smtClean="0"/>
              <a:t>sempre			</a:t>
            </a:r>
            <a:r>
              <a:rPr lang="pt-PT" sz="3000" dirty="0" smtClean="0"/>
              <a:t>cacho</a:t>
            </a:r>
          </a:p>
          <a:p>
            <a:r>
              <a:rPr lang="pt-PT" sz="3000" dirty="0" smtClean="0"/>
              <a:t>	</a:t>
            </a:r>
            <a:r>
              <a:rPr lang="pt-PT" sz="3000" dirty="0" err="1" smtClean="0"/>
              <a:t>correção</a:t>
            </a:r>
            <a:r>
              <a:rPr lang="pt-PT" sz="3000" dirty="0" smtClean="0"/>
              <a:t>		</a:t>
            </a:r>
            <a:r>
              <a:rPr lang="pt-PT" sz="3000" dirty="0" smtClean="0"/>
              <a:t>	</a:t>
            </a:r>
            <a:r>
              <a:rPr lang="pt-PT" sz="3000" dirty="0" smtClean="0"/>
              <a:t>cachecol</a:t>
            </a:r>
          </a:p>
          <a:p>
            <a:r>
              <a:rPr lang="pt-PT" sz="3000" dirty="0" smtClean="0"/>
              <a:t>	vez				amizade</a:t>
            </a:r>
            <a:endParaRPr lang="pt-PT" sz="3000" dirty="0" smtClean="0"/>
          </a:p>
          <a:p>
            <a:r>
              <a:rPr lang="pt-PT" sz="3000" dirty="0" smtClean="0"/>
              <a:t>	carruagem</a:t>
            </a:r>
          </a:p>
          <a:p>
            <a:endParaRPr lang="pt-PT" sz="1400" dirty="0" smtClean="0"/>
          </a:p>
          <a:p>
            <a:endParaRPr lang="pt-PT" sz="1400" dirty="0" smtClean="0"/>
          </a:p>
          <a:p>
            <a:r>
              <a:rPr lang="pt-PT" sz="3000" b="1" dirty="0" smtClean="0"/>
              <a:t>	monossílabos</a:t>
            </a:r>
          </a:p>
          <a:p>
            <a:r>
              <a:rPr lang="pt-PT" sz="3000" b="1" dirty="0" smtClean="0"/>
              <a:t>	d</a:t>
            </a:r>
            <a:r>
              <a:rPr lang="pt-PT" sz="3000" b="1" dirty="0" smtClean="0"/>
              <a:t>issílabos</a:t>
            </a:r>
          </a:p>
          <a:p>
            <a:r>
              <a:rPr lang="pt-PT" sz="3000" b="1" dirty="0" smtClean="0"/>
              <a:t>	trissílabos</a:t>
            </a:r>
          </a:p>
          <a:p>
            <a:r>
              <a:rPr lang="pt-PT" sz="3000" b="1" dirty="0" smtClean="0"/>
              <a:t>	polissílabos</a:t>
            </a:r>
            <a:endParaRPr lang="pt-PT" sz="30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ângulo 5"/>
          <p:cNvSpPr/>
          <p:nvPr/>
        </p:nvSpPr>
        <p:spPr>
          <a:xfrm>
            <a:off x="714348" y="1928802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Monossílabos</a:t>
            </a:r>
            <a:r>
              <a:rPr lang="pt-PT" sz="3200" dirty="0" smtClean="0"/>
              <a:t> (1 sílaba) 	</a:t>
            </a:r>
            <a:r>
              <a:rPr lang="pt-PT" sz="3200" dirty="0" smtClean="0"/>
              <a:t>Ex.: </a:t>
            </a:r>
            <a:r>
              <a:rPr lang="pt-PT" sz="3200" dirty="0" smtClean="0"/>
              <a:t>diz; lá</a:t>
            </a:r>
          </a:p>
          <a:p>
            <a:endParaRPr lang="pt-PT" sz="3200" dirty="0" smtClean="0"/>
          </a:p>
          <a:p>
            <a:r>
              <a:rPr lang="pt-PT" sz="3200" b="1" dirty="0" smtClean="0">
                <a:solidFill>
                  <a:srgbClr val="FF0000"/>
                </a:solidFill>
              </a:rPr>
              <a:t>Dissílabo</a:t>
            </a:r>
            <a:r>
              <a:rPr lang="pt-PT" sz="3200" dirty="0" smtClean="0"/>
              <a:t> </a:t>
            </a:r>
            <a:r>
              <a:rPr lang="pt-PT" sz="3200" dirty="0" smtClean="0"/>
              <a:t>(2 </a:t>
            </a:r>
            <a:r>
              <a:rPr lang="pt-PT" sz="3200" dirty="0" smtClean="0"/>
              <a:t>sílabas) 	</a:t>
            </a:r>
            <a:r>
              <a:rPr lang="pt-PT" sz="3200" dirty="0" smtClean="0"/>
              <a:t>Ex.: </a:t>
            </a:r>
            <a:r>
              <a:rPr lang="pt-PT" sz="3200" dirty="0" err="1" smtClean="0"/>
              <a:t>co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po</a:t>
            </a:r>
            <a:r>
              <a:rPr lang="pt-PT" sz="3200" dirty="0" smtClean="0"/>
              <a:t>; </a:t>
            </a:r>
            <a:r>
              <a:rPr lang="pt-PT" sz="3200" dirty="0" err="1" smtClean="0"/>
              <a:t>ma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la</a:t>
            </a:r>
            <a:endParaRPr lang="pt-PT" sz="3200" dirty="0" smtClean="0"/>
          </a:p>
          <a:p>
            <a:endParaRPr lang="pt-PT" sz="3200" dirty="0" smtClean="0"/>
          </a:p>
          <a:p>
            <a:r>
              <a:rPr lang="pt-PT" sz="3200" b="1" dirty="0" smtClean="0">
                <a:solidFill>
                  <a:srgbClr val="FF0000"/>
                </a:solidFill>
              </a:rPr>
              <a:t>Trissílabo</a:t>
            </a:r>
            <a:r>
              <a:rPr lang="pt-PT" sz="3200" dirty="0" smtClean="0"/>
              <a:t> (3 sílabas) 	</a:t>
            </a:r>
          </a:p>
          <a:p>
            <a:r>
              <a:rPr lang="pt-PT" sz="3200" dirty="0" smtClean="0"/>
              <a:t>Ex.:  </a:t>
            </a:r>
            <a:r>
              <a:rPr lang="pt-PT" sz="3200" dirty="0" err="1" smtClean="0"/>
              <a:t>ca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pi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tão</a:t>
            </a:r>
            <a:r>
              <a:rPr lang="pt-PT" sz="3200" dirty="0" smtClean="0"/>
              <a:t>; </a:t>
            </a:r>
            <a:r>
              <a:rPr lang="pt-PT" sz="3200" dirty="0" err="1" smtClean="0"/>
              <a:t>mo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chi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la</a:t>
            </a:r>
            <a:endParaRPr lang="pt-PT" sz="3200" dirty="0" smtClean="0"/>
          </a:p>
          <a:p>
            <a:endParaRPr lang="pt-PT" sz="3200" dirty="0" smtClean="0"/>
          </a:p>
          <a:p>
            <a:r>
              <a:rPr lang="pt-PT" sz="3200" b="1" dirty="0" smtClean="0">
                <a:solidFill>
                  <a:srgbClr val="FF0000"/>
                </a:solidFill>
              </a:rPr>
              <a:t>Polissílabo</a:t>
            </a:r>
            <a:r>
              <a:rPr lang="pt-PT" sz="3200" dirty="0" smtClean="0"/>
              <a:t> (mais de 3 sílabas) </a:t>
            </a:r>
          </a:p>
          <a:p>
            <a:r>
              <a:rPr lang="pt-PT" sz="3200" dirty="0" smtClean="0"/>
              <a:t>Ex.: </a:t>
            </a:r>
            <a:r>
              <a:rPr lang="pt-PT" sz="3200" dirty="0" err="1" smtClean="0"/>
              <a:t>ma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te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má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ti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ca</a:t>
            </a:r>
            <a:r>
              <a:rPr lang="pt-PT" sz="3200" dirty="0" smtClean="0"/>
              <a:t>;  </a:t>
            </a:r>
            <a:r>
              <a:rPr lang="pt-PT" sz="3200" dirty="0" err="1" smtClean="0"/>
              <a:t>en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ri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que</a:t>
            </a:r>
            <a:r>
              <a:rPr lang="pt-PT" sz="3200" i="1" dirty="0" err="1" smtClean="0">
                <a:solidFill>
                  <a:schemeClr val="bg1">
                    <a:lumMod val="50000"/>
                  </a:schemeClr>
                </a:solidFill>
              </a:rPr>
              <a:t>•</a:t>
            </a:r>
            <a:r>
              <a:rPr lang="pt-PT" sz="3200" dirty="0" err="1" smtClean="0"/>
              <a:t>cer</a:t>
            </a:r>
            <a:endParaRPr lang="pt-PT" sz="3200" dirty="0" smtClean="0"/>
          </a:p>
        </p:txBody>
      </p:sp>
      <p:sp>
        <p:nvSpPr>
          <p:cNvPr id="7" name="CaixaDeTexto 6"/>
          <p:cNvSpPr txBox="1"/>
          <p:nvPr/>
        </p:nvSpPr>
        <p:spPr>
          <a:xfrm>
            <a:off x="428596" y="714356"/>
            <a:ext cx="8286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/>
              <a:t>Classificação das palavras quanto ao número de sílabas</a:t>
            </a:r>
            <a:endParaRPr lang="pt-PT" sz="4000" b="1" dirty="0"/>
          </a:p>
        </p:txBody>
      </p:sp>
      <p:pic>
        <p:nvPicPr>
          <p:cNvPr id="8" name="Imagem 7" descr="20113015_RPD_ID0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189" y="4143380"/>
            <a:ext cx="2133162" cy="26859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135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857224" y="2199023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Translineação</a:t>
            </a:r>
            <a:endParaRPr lang="pt-PT" sz="6000" b="1" dirty="0"/>
          </a:p>
        </p:txBody>
      </p:sp>
    </p:spTree>
    <p:extLst>
      <p:ext uri="{BB962C8B-B14F-4D97-AF65-F5344CB8AC3E}">
        <p14:creationId xmlns=""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642910" y="1626952"/>
            <a:ext cx="77867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600" dirty="0" smtClean="0"/>
              <a:t>Na escrita, quando precisamos de mudar de uma linha para outra, pode ser necessário passar a parte de uma palavra que não coube na linha de cima para o início da linha de baixo. Para tal, utilizamos um hífen. Mas ao fazermos essa separação, é necessário respeitar as regras de </a:t>
            </a:r>
            <a:r>
              <a:rPr lang="pt-PT" sz="3600" b="1" dirty="0" smtClean="0">
                <a:solidFill>
                  <a:srgbClr val="FF0000"/>
                </a:solidFill>
              </a:rPr>
              <a:t>translineação</a:t>
            </a:r>
            <a:r>
              <a:rPr lang="pt-PT" sz="3600" b="1" dirty="0" smtClean="0"/>
              <a:t>.</a:t>
            </a:r>
            <a:endParaRPr lang="pt-PT" sz="3600" dirty="0" smtClean="0"/>
          </a:p>
          <a:p>
            <a:pPr algn="just"/>
            <a:endParaRPr lang="pt-PT" sz="3200" i="1" dirty="0" smtClean="0">
              <a:solidFill>
                <a:srgbClr val="FF00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28596" y="714356"/>
            <a:ext cx="8286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 smtClean="0"/>
              <a:t>Translineação</a:t>
            </a:r>
            <a:endParaRPr lang="pt-PT" sz="4000" b="1" dirty="0"/>
          </a:p>
        </p:txBody>
      </p:sp>
    </p:spTree>
    <p:extLst>
      <p:ext uri="{BB962C8B-B14F-4D97-AF65-F5344CB8AC3E}">
        <p14:creationId xmlns=""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ângulo 2"/>
          <p:cNvSpPr/>
          <p:nvPr/>
        </p:nvSpPr>
        <p:spPr>
          <a:xfrm>
            <a:off x="642910" y="1225689"/>
            <a:ext cx="77867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pt-PT" sz="2000" b="1" dirty="0" smtClean="0">
                <a:solidFill>
                  <a:srgbClr val="FF0000"/>
                </a:solidFill>
              </a:rPr>
              <a:t>1. </a:t>
            </a:r>
            <a:r>
              <a:rPr lang="pt-PT" sz="2000" dirty="0" smtClean="0"/>
              <a:t>Geralmente</a:t>
            </a:r>
            <a:r>
              <a:rPr lang="pt-PT" sz="2000" dirty="0" smtClean="0"/>
              <a:t>, as palavras dividem-se sílaba a sílaba.</a:t>
            </a:r>
          </a:p>
          <a:p>
            <a:pPr marL="342900" indent="-342900"/>
            <a:r>
              <a:rPr lang="pt-PT" sz="2000" dirty="0" smtClean="0"/>
              <a:t>	Ex</a:t>
            </a:r>
            <a:r>
              <a:rPr lang="pt-PT" sz="2000" i="1" dirty="0" smtClean="0"/>
              <a:t>.: </a:t>
            </a:r>
            <a:r>
              <a:rPr lang="pt-PT" sz="2000" i="1" dirty="0" err="1" smtClean="0"/>
              <a:t>es</a:t>
            </a:r>
            <a:r>
              <a:rPr lang="pt-PT" sz="2000" i="1" dirty="0" smtClean="0"/>
              <a:t> / </a:t>
            </a:r>
            <a:r>
              <a:rPr lang="pt-PT" sz="2000" i="1" dirty="0" err="1" smtClean="0"/>
              <a:t>co</a:t>
            </a:r>
            <a:r>
              <a:rPr lang="pt-PT" sz="2000" i="1" dirty="0" smtClean="0"/>
              <a:t> / </a:t>
            </a:r>
            <a:r>
              <a:rPr lang="pt-PT" sz="2000" i="1" dirty="0" err="1" smtClean="0"/>
              <a:t>la</a:t>
            </a:r>
            <a:endParaRPr lang="pt-PT" sz="2000" i="1" dirty="0" smtClean="0"/>
          </a:p>
          <a:p>
            <a:pPr marL="342900" indent="-342900"/>
            <a:r>
              <a:rPr lang="pt-PT" sz="2000" b="1" dirty="0" smtClean="0">
                <a:solidFill>
                  <a:srgbClr val="FF0000"/>
                </a:solidFill>
              </a:rPr>
              <a:t>2. </a:t>
            </a:r>
            <a:r>
              <a:rPr lang="pt-PT" sz="2000" dirty="0" smtClean="0"/>
              <a:t>Mas nem sempre é assim. Há </a:t>
            </a:r>
            <a:r>
              <a:rPr lang="pt-PT" sz="2000" dirty="0" smtClean="0"/>
              <a:t>outras regras que deves saber</a:t>
            </a:r>
            <a:r>
              <a:rPr lang="pt-PT" sz="2000" dirty="0" smtClean="0"/>
              <a:t>:</a:t>
            </a:r>
            <a:endParaRPr lang="pt-PT" sz="2000" dirty="0" smtClean="0"/>
          </a:p>
          <a:p>
            <a:pPr marL="342900" indent="-342900"/>
            <a:r>
              <a:rPr lang="pt-PT" sz="2000" b="1" dirty="0" smtClean="0"/>
              <a:t>	</a:t>
            </a:r>
            <a:r>
              <a:rPr lang="pt-PT" sz="2000" b="1" dirty="0" smtClean="0"/>
              <a:t>Não </a:t>
            </a:r>
            <a:r>
              <a:rPr lang="pt-PT" sz="2000" b="1" dirty="0" smtClean="0"/>
              <a:t>se dividem:</a:t>
            </a:r>
          </a:p>
          <a:p>
            <a:pPr marL="342900" indent="-342900"/>
            <a:r>
              <a:rPr lang="pt-PT" sz="2000" dirty="0" smtClean="0"/>
              <a:t>	Os </a:t>
            </a:r>
            <a:r>
              <a:rPr lang="pt-PT" sz="2000" dirty="0" smtClean="0"/>
              <a:t>ditongos.</a:t>
            </a:r>
          </a:p>
          <a:p>
            <a:pPr marL="342900" indent="-342900"/>
            <a:r>
              <a:rPr lang="pt-PT" sz="2000" dirty="0" smtClean="0"/>
              <a:t>	Ex</a:t>
            </a:r>
            <a:r>
              <a:rPr lang="pt-PT" sz="2000" i="1" dirty="0" smtClean="0"/>
              <a:t>.: </a:t>
            </a:r>
            <a:r>
              <a:rPr lang="pt-PT" sz="2000" i="1" dirty="0" err="1" smtClean="0"/>
              <a:t>oli</a:t>
            </a:r>
            <a:r>
              <a:rPr lang="pt-PT" sz="2000" i="1" dirty="0" smtClean="0"/>
              <a:t> / vais </a:t>
            </a:r>
            <a:r>
              <a:rPr lang="pt-PT" sz="2000" b="1" i="1" dirty="0" smtClean="0">
                <a:solidFill>
                  <a:schemeClr val="accent3"/>
                </a:solidFill>
                <a:sym typeface="Wingdings"/>
              </a:rPr>
              <a:t>     </a:t>
            </a:r>
            <a:r>
              <a:rPr lang="pt-PT" sz="2000" i="1" dirty="0" smtClean="0">
                <a:sym typeface="Wingdings"/>
              </a:rPr>
              <a:t>oliva / </a:t>
            </a:r>
            <a:r>
              <a:rPr lang="pt-PT" sz="2000" i="1" dirty="0" err="1" smtClean="0">
                <a:sym typeface="Wingdings"/>
              </a:rPr>
              <a:t>is</a:t>
            </a:r>
            <a:r>
              <a:rPr lang="pt-PT" sz="2000" i="1" dirty="0" smtClean="0">
                <a:sym typeface="Wingdings"/>
              </a:rPr>
              <a:t> </a:t>
            </a:r>
            <a:r>
              <a:rPr lang="pt-PT" sz="2000" b="1" i="1" dirty="0" smtClean="0">
                <a:solidFill>
                  <a:srgbClr val="FF0000"/>
                </a:solidFill>
                <a:sym typeface="Wingdings"/>
              </a:rPr>
              <a:t></a:t>
            </a:r>
          </a:p>
          <a:p>
            <a:pPr marL="342900" indent="-342900"/>
            <a:r>
              <a:rPr lang="pt-PT" sz="2000" dirty="0" smtClean="0">
                <a:sym typeface="Wingdings"/>
              </a:rPr>
              <a:t>	Os </a:t>
            </a:r>
            <a:r>
              <a:rPr lang="pt-PT" sz="2000" dirty="0" smtClean="0">
                <a:sym typeface="Wingdings"/>
              </a:rPr>
              <a:t>grupos </a:t>
            </a:r>
            <a:r>
              <a:rPr lang="pt-PT" sz="2000" b="1" dirty="0" err="1" smtClean="0">
                <a:sym typeface="Wingdings"/>
              </a:rPr>
              <a:t>ch</a:t>
            </a:r>
            <a:r>
              <a:rPr lang="pt-PT" sz="2000" dirty="0" smtClean="0">
                <a:sym typeface="Wingdings"/>
              </a:rPr>
              <a:t>, </a:t>
            </a:r>
            <a:r>
              <a:rPr lang="pt-PT" sz="2000" b="1" dirty="0" err="1" smtClean="0">
                <a:sym typeface="Wingdings"/>
              </a:rPr>
              <a:t>lh</a:t>
            </a:r>
            <a:r>
              <a:rPr lang="pt-PT" sz="2000" dirty="0" smtClean="0">
                <a:sym typeface="Wingdings"/>
              </a:rPr>
              <a:t>, </a:t>
            </a:r>
            <a:r>
              <a:rPr lang="pt-PT" sz="2000" b="1" dirty="0" err="1" smtClean="0">
                <a:sym typeface="Wingdings"/>
              </a:rPr>
              <a:t>nh</a:t>
            </a:r>
            <a:r>
              <a:rPr lang="pt-PT" sz="2000" dirty="0" smtClean="0">
                <a:sym typeface="Wingdings"/>
              </a:rPr>
              <a:t>.</a:t>
            </a:r>
          </a:p>
          <a:p>
            <a:pPr marL="342900" indent="-342900"/>
            <a:r>
              <a:rPr lang="pt-PT" sz="2000" dirty="0" smtClean="0">
                <a:sym typeface="Wingdings"/>
              </a:rPr>
              <a:t>	Ex</a:t>
            </a:r>
            <a:r>
              <a:rPr lang="pt-PT" sz="2000" i="1" dirty="0" smtClean="0">
                <a:sym typeface="Wingdings"/>
              </a:rPr>
              <a:t>.: </a:t>
            </a:r>
            <a:r>
              <a:rPr lang="pt-PT" sz="2000" i="1" dirty="0" err="1" smtClean="0">
                <a:sym typeface="Wingdings"/>
              </a:rPr>
              <a:t>pa</a:t>
            </a:r>
            <a:r>
              <a:rPr lang="pt-PT" sz="2000" i="1" dirty="0" smtClean="0">
                <a:sym typeface="Wingdings"/>
              </a:rPr>
              <a:t> / lha </a:t>
            </a:r>
            <a:r>
              <a:rPr lang="pt-PT" sz="2000" b="1" i="1" dirty="0" smtClean="0">
                <a:solidFill>
                  <a:schemeClr val="accent3"/>
                </a:solidFill>
                <a:sym typeface="Wingdings"/>
              </a:rPr>
              <a:t> </a:t>
            </a:r>
            <a:r>
              <a:rPr lang="pt-PT" sz="2000" i="1" dirty="0" smtClean="0">
                <a:sym typeface="Wingdings"/>
              </a:rPr>
              <a:t>     </a:t>
            </a:r>
            <a:r>
              <a:rPr lang="pt-PT" sz="2000" i="1" dirty="0" err="1" smtClean="0">
                <a:sym typeface="Wingdings"/>
              </a:rPr>
              <a:t>pal</a:t>
            </a:r>
            <a:r>
              <a:rPr lang="pt-PT" sz="2000" i="1" dirty="0" smtClean="0">
                <a:sym typeface="Wingdings"/>
              </a:rPr>
              <a:t> / </a:t>
            </a:r>
            <a:r>
              <a:rPr lang="pt-PT" sz="2000" i="1" dirty="0" err="1" smtClean="0">
                <a:sym typeface="Wingdings"/>
              </a:rPr>
              <a:t>ha</a:t>
            </a:r>
            <a:r>
              <a:rPr lang="pt-PT" sz="2000" i="1" dirty="0" smtClean="0">
                <a:sym typeface="Wingdings"/>
              </a:rPr>
              <a:t> </a:t>
            </a:r>
            <a:r>
              <a:rPr lang="pt-PT" sz="2000" b="1" i="1" dirty="0" smtClean="0">
                <a:solidFill>
                  <a:srgbClr val="FF0000"/>
                </a:solidFill>
                <a:sym typeface="Wingdings"/>
              </a:rPr>
              <a:t></a:t>
            </a:r>
            <a:endParaRPr lang="pt-PT" sz="2000" b="1" i="1" dirty="0" smtClean="0"/>
          </a:p>
          <a:p>
            <a:pPr marL="342900" indent="-342900"/>
            <a:r>
              <a:rPr lang="pt-PT" sz="2000" b="1" dirty="0" smtClean="0"/>
              <a:t>	</a:t>
            </a:r>
            <a:endParaRPr lang="pt-PT" sz="2000" b="1" dirty="0" smtClean="0"/>
          </a:p>
          <a:p>
            <a:pPr marL="342900" indent="-342900"/>
            <a:r>
              <a:rPr lang="pt-PT" sz="2000" b="1" dirty="0" smtClean="0"/>
              <a:t>	Dividem-se</a:t>
            </a:r>
            <a:r>
              <a:rPr lang="pt-PT" sz="2000" b="1" dirty="0" smtClean="0"/>
              <a:t>:</a:t>
            </a:r>
          </a:p>
          <a:p>
            <a:pPr marL="342900" indent="-342900"/>
            <a:r>
              <a:rPr lang="pt-PT" sz="2000" dirty="0" smtClean="0">
                <a:sym typeface="Wingdings"/>
              </a:rPr>
              <a:t>	As </a:t>
            </a:r>
            <a:r>
              <a:rPr lang="pt-PT" sz="2000" dirty="0" smtClean="0">
                <a:sym typeface="Wingdings"/>
              </a:rPr>
              <a:t>letras </a:t>
            </a:r>
            <a:r>
              <a:rPr lang="pt-PT" sz="2000" b="1" dirty="0" err="1" smtClean="0">
                <a:sym typeface="Wingdings"/>
              </a:rPr>
              <a:t>rr</a:t>
            </a:r>
            <a:r>
              <a:rPr lang="pt-PT" sz="2000" dirty="0" smtClean="0">
                <a:sym typeface="Wingdings"/>
              </a:rPr>
              <a:t> e </a:t>
            </a:r>
            <a:r>
              <a:rPr lang="pt-PT" sz="2000" b="1" dirty="0" err="1" smtClean="0">
                <a:sym typeface="Wingdings"/>
              </a:rPr>
              <a:t>ss</a:t>
            </a:r>
            <a:r>
              <a:rPr lang="pt-PT" sz="2000" dirty="0" smtClean="0">
                <a:sym typeface="Wingdings"/>
              </a:rPr>
              <a:t>.</a:t>
            </a:r>
          </a:p>
          <a:p>
            <a:pPr marL="342900" indent="-342900"/>
            <a:r>
              <a:rPr lang="pt-PT" sz="2000" dirty="0" smtClean="0">
                <a:sym typeface="Wingdings"/>
              </a:rPr>
              <a:t>	Ex.</a:t>
            </a:r>
            <a:r>
              <a:rPr lang="pt-PT" sz="2000" i="1" dirty="0" smtClean="0">
                <a:sym typeface="Wingdings"/>
              </a:rPr>
              <a:t>: ter / r </a:t>
            </a:r>
            <a:r>
              <a:rPr lang="pt-PT" sz="2000" b="1" i="1" dirty="0" smtClean="0">
                <a:solidFill>
                  <a:schemeClr val="accent3"/>
                </a:solidFill>
                <a:sym typeface="Wingdings"/>
              </a:rPr>
              <a:t>  </a:t>
            </a:r>
            <a:r>
              <a:rPr lang="pt-PT" sz="2000" i="1" dirty="0" smtClean="0">
                <a:sym typeface="Wingdings"/>
              </a:rPr>
              <a:t>       te / </a:t>
            </a:r>
            <a:r>
              <a:rPr lang="pt-PT" sz="2000" i="1" dirty="0" err="1" smtClean="0">
                <a:sym typeface="Wingdings"/>
              </a:rPr>
              <a:t>rra</a:t>
            </a:r>
            <a:r>
              <a:rPr lang="pt-PT" sz="2000" i="1" dirty="0" smtClean="0">
                <a:sym typeface="Wingdings"/>
              </a:rPr>
              <a:t> </a:t>
            </a:r>
            <a:r>
              <a:rPr lang="pt-PT" sz="2000" b="1" i="1" dirty="0" smtClean="0">
                <a:solidFill>
                  <a:srgbClr val="FF0000"/>
                </a:solidFill>
                <a:sym typeface="Wingdings"/>
              </a:rPr>
              <a:t></a:t>
            </a:r>
          </a:p>
          <a:p>
            <a:pPr marL="342900" indent="-342900"/>
            <a:endParaRPr lang="pt-PT" sz="2000" b="1" i="1" dirty="0" smtClean="0">
              <a:solidFill>
                <a:srgbClr val="FF0000"/>
              </a:solidFill>
              <a:sym typeface="Wingdings"/>
            </a:endParaRPr>
          </a:p>
          <a:p>
            <a:pPr marL="342900" indent="-342900"/>
            <a:r>
              <a:rPr lang="pt-PT" sz="2000" b="1" dirty="0" smtClean="0">
                <a:solidFill>
                  <a:srgbClr val="FF0000"/>
                </a:solidFill>
              </a:rPr>
              <a:t>3. </a:t>
            </a:r>
            <a:r>
              <a:rPr lang="pt-PT" sz="2000" dirty="0" smtClean="0">
                <a:sym typeface="Wingdings"/>
              </a:rPr>
              <a:t>Quando </a:t>
            </a:r>
            <a:r>
              <a:rPr lang="pt-PT" sz="2000" dirty="0" smtClean="0">
                <a:sym typeface="Wingdings"/>
              </a:rPr>
              <a:t>a palavra que pretendes dividir tem um hífen, deves repeti-lo em ambas as linhas.</a:t>
            </a:r>
          </a:p>
          <a:p>
            <a:pPr marL="342900" indent="-342900"/>
            <a:r>
              <a:rPr lang="pt-PT" sz="2000" dirty="0" smtClean="0">
                <a:sym typeface="Wingdings"/>
              </a:rPr>
              <a:t>	Ex.</a:t>
            </a:r>
            <a:r>
              <a:rPr lang="pt-PT" sz="2000" i="1" dirty="0" smtClean="0">
                <a:sym typeface="Wingdings"/>
              </a:rPr>
              <a:t>: </a:t>
            </a:r>
            <a:r>
              <a:rPr lang="pt-PT" sz="2000" i="1" dirty="0" err="1" smtClean="0">
                <a:sym typeface="Wingdings"/>
              </a:rPr>
              <a:t>disse-</a:t>
            </a:r>
            <a:r>
              <a:rPr lang="pt-PT" sz="2000" i="1" dirty="0" smtClean="0">
                <a:sym typeface="Wingdings"/>
              </a:rPr>
              <a:t>	</a:t>
            </a:r>
            <a:r>
              <a:rPr lang="pt-PT" sz="2000" i="1" dirty="0" err="1" smtClean="0">
                <a:sym typeface="Wingdings"/>
              </a:rPr>
              <a:t>disse-</a:t>
            </a:r>
            <a:endParaRPr lang="pt-PT" sz="2000" i="1" dirty="0" smtClean="0">
              <a:sym typeface="Wingdings"/>
            </a:endParaRPr>
          </a:p>
          <a:p>
            <a:pPr marL="342900" indent="-342900"/>
            <a:r>
              <a:rPr lang="pt-PT" sz="2000" i="1" dirty="0" smtClean="0">
                <a:sym typeface="Wingdings"/>
              </a:rPr>
              <a:t>	       -lhe </a:t>
            </a:r>
            <a:r>
              <a:rPr lang="pt-PT" sz="2000" b="1" i="1" dirty="0" smtClean="0">
                <a:solidFill>
                  <a:schemeClr val="accent3"/>
                </a:solidFill>
                <a:sym typeface="Wingdings"/>
              </a:rPr>
              <a:t>	</a:t>
            </a:r>
            <a:r>
              <a:rPr lang="pt-PT" sz="2000" i="1" dirty="0" smtClean="0">
                <a:sym typeface="Wingdings"/>
              </a:rPr>
              <a:t>lhe </a:t>
            </a:r>
            <a:r>
              <a:rPr lang="pt-PT" sz="2000" b="1" i="1" dirty="0" smtClean="0">
                <a:solidFill>
                  <a:srgbClr val="FF0000"/>
                </a:solidFill>
                <a:sym typeface="Wingdings"/>
              </a:rPr>
              <a:t></a:t>
            </a:r>
            <a:endParaRPr lang="pt-PT" sz="2000" i="1" dirty="0" smtClean="0">
              <a:sym typeface="Wingdings"/>
            </a:endParaRPr>
          </a:p>
          <a:p>
            <a:pPr algn="just"/>
            <a:endParaRPr lang="pt-PT" sz="2000" i="1" dirty="0" smtClean="0">
              <a:solidFill>
                <a:srgbClr val="FF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28596" y="714356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/>
              <a:t>Algumas regras de </a:t>
            </a:r>
            <a:r>
              <a:rPr lang="pt-PT" sz="3600" b="1" dirty="0" smtClean="0"/>
              <a:t>translineação</a:t>
            </a:r>
            <a:endParaRPr lang="pt-PT" sz="36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71472" y="714356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2910" y="1142984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</a:t>
            </a:r>
            <a:r>
              <a:rPr lang="pt-PT" sz="24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Observa </a:t>
            </a:r>
            <a:r>
              <a:rPr lang="pt-PT" sz="2400" dirty="0" smtClean="0"/>
              <a:t>a translineação no texto abaixo. Comenta cada um dos casos, dizendo se está correto ou </a:t>
            </a:r>
            <a:r>
              <a:rPr lang="pt-PT" sz="2400" dirty="0" err="1" smtClean="0"/>
              <a:t>incorreto</a:t>
            </a:r>
            <a:r>
              <a:rPr lang="pt-PT" sz="2400" dirty="0" smtClean="0"/>
              <a:t> e porquê</a:t>
            </a:r>
            <a:r>
              <a:rPr lang="pt-PT" sz="2400" dirty="0" smtClean="0"/>
              <a:t>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85786" y="2000240"/>
            <a:ext cx="76438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Numa </a:t>
            </a:r>
            <a:r>
              <a:rPr lang="pt-PT" sz="3200" dirty="0" smtClean="0"/>
              <a:t>manhã de sábado, o Alfa foi </a:t>
            </a:r>
            <a:r>
              <a:rPr lang="pt-PT" sz="3200" dirty="0" err="1" smtClean="0"/>
              <a:t>pas-</a:t>
            </a:r>
            <a:endParaRPr lang="pt-PT" sz="3200" dirty="0" smtClean="0"/>
          </a:p>
          <a:p>
            <a:r>
              <a:rPr lang="pt-PT" sz="3200" dirty="0" err="1" smtClean="0"/>
              <a:t>sear</a:t>
            </a:r>
            <a:r>
              <a:rPr lang="pt-PT" sz="3200" dirty="0" smtClean="0"/>
              <a:t> no parque que ficava junto da sua casa. Começou por observar as </a:t>
            </a:r>
            <a:r>
              <a:rPr lang="pt-PT" sz="3200" dirty="0" err="1" smtClean="0"/>
              <a:t>pedri-</a:t>
            </a:r>
            <a:endParaRPr lang="pt-PT" sz="3200" dirty="0" smtClean="0"/>
          </a:p>
          <a:p>
            <a:r>
              <a:rPr lang="pt-PT" sz="3200" dirty="0" err="1" smtClean="0"/>
              <a:t>nhas</a:t>
            </a:r>
            <a:r>
              <a:rPr lang="pt-PT" sz="3200" dirty="0" smtClean="0"/>
              <a:t> de diferentes tamanhos e formas que havia no chão de terra batida.</a:t>
            </a:r>
          </a:p>
          <a:p>
            <a:r>
              <a:rPr lang="pt-PT" sz="3200" dirty="0" smtClean="0"/>
              <a:t>De repente, começou a chover. O Alfa tira da sua mochila um enorme </a:t>
            </a:r>
            <a:r>
              <a:rPr lang="pt-PT" sz="3200" dirty="0" err="1" smtClean="0"/>
              <a:t>guarda-</a:t>
            </a:r>
            <a:endParaRPr lang="pt-PT" sz="3200" dirty="0" smtClean="0"/>
          </a:p>
          <a:p>
            <a:r>
              <a:rPr lang="pt-PT" sz="3200" dirty="0" smtClean="0"/>
              <a:t>chuva. Decidiu voltar para casa a </a:t>
            </a:r>
            <a:r>
              <a:rPr lang="pt-PT" sz="3200" dirty="0" err="1" smtClean="0"/>
              <a:t>cor-</a:t>
            </a:r>
            <a:endParaRPr lang="pt-PT" sz="3200" dirty="0" smtClean="0"/>
          </a:p>
          <a:p>
            <a:r>
              <a:rPr lang="pt-PT" sz="3200" dirty="0" err="1" smtClean="0"/>
              <a:t>rer</a:t>
            </a:r>
            <a:r>
              <a:rPr lang="pt-PT" sz="3200" dirty="0" smtClean="0"/>
              <a:t> antes que ficasse todo encharcado.</a:t>
            </a:r>
            <a:endParaRPr lang="pt-PT" sz="3200" dirty="0" smtClean="0"/>
          </a:p>
        </p:txBody>
      </p:sp>
    </p:spTree>
    <p:extLst>
      <p:ext uri="{BB962C8B-B14F-4D97-AF65-F5344CB8AC3E}">
        <p14:creationId xmlns=""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265</Words>
  <Application>Microsoft Office PowerPoint</Application>
  <PresentationFormat>Apresentação no Ecrã (4:3)</PresentationFormat>
  <Paragraphs>69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sandra</cp:lastModifiedBy>
  <cp:revision>16</cp:revision>
  <dcterms:created xsi:type="dcterms:W3CDTF">2012-02-11T15:07:38Z</dcterms:created>
  <dcterms:modified xsi:type="dcterms:W3CDTF">2012-02-14T00:09:29Z</dcterms:modified>
</cp:coreProperties>
</file>