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599D1-B907-42A4-AA1C-7DBAB5D661E3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0176-E869-4740-AB63-E84C8BE86DC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497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423934"/>
            <a:ext cx="4643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Sílaba tónica e sílabas átonas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714348" y="1857364"/>
            <a:ext cx="77867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dirty="0" smtClean="0"/>
              <a:t>Quando falamos, a sílaba que pronunciamos com mais intensidade numa palavra é a </a:t>
            </a:r>
            <a:r>
              <a:rPr lang="pt-PT" sz="3200" b="1" dirty="0" smtClean="0">
                <a:solidFill>
                  <a:srgbClr val="FF0000"/>
                </a:solidFill>
              </a:rPr>
              <a:t>sílaba tónica</a:t>
            </a:r>
            <a:r>
              <a:rPr lang="pt-PT" sz="3200" dirty="0" smtClean="0"/>
              <a:t>. As restantes são </a:t>
            </a:r>
            <a:r>
              <a:rPr lang="pt-PT" sz="3200" b="1" dirty="0" smtClean="0">
                <a:solidFill>
                  <a:srgbClr val="FF0000"/>
                </a:solidFill>
              </a:rPr>
              <a:t>sílabas átonas</a:t>
            </a:r>
            <a:r>
              <a:rPr lang="pt-PT" sz="3200" dirty="0" smtClean="0"/>
              <a:t>.</a:t>
            </a:r>
          </a:p>
          <a:p>
            <a:pPr algn="just"/>
            <a:r>
              <a:rPr lang="pt-PT" sz="3200" i="1" dirty="0" smtClean="0"/>
              <a:t>Exemplo:</a:t>
            </a:r>
          </a:p>
          <a:p>
            <a:pPr algn="just"/>
            <a:endParaRPr lang="pt-PT" sz="3200" i="1" dirty="0" smtClean="0"/>
          </a:p>
          <a:p>
            <a:pPr algn="just"/>
            <a:r>
              <a:rPr lang="pt-PT" sz="3200" i="1" dirty="0" smtClean="0">
                <a:solidFill>
                  <a:srgbClr val="FF0000"/>
                </a:solidFill>
              </a:rPr>
              <a:t>coração – </a:t>
            </a:r>
            <a:r>
              <a:rPr lang="pt-PT" sz="3200" i="1" dirty="0" err="1" smtClean="0">
                <a:solidFill>
                  <a:srgbClr val="FF0000"/>
                </a:solidFill>
              </a:rPr>
              <a:t>co</a:t>
            </a:r>
            <a:r>
              <a:rPr lang="pt-PT" sz="3200" i="1" dirty="0" smtClean="0">
                <a:solidFill>
                  <a:srgbClr val="FF0000"/>
                </a:solidFill>
              </a:rPr>
              <a:t>  </a:t>
            </a:r>
            <a:r>
              <a:rPr lang="pt-PT" sz="3200" i="1" dirty="0" err="1" smtClean="0">
                <a:solidFill>
                  <a:srgbClr val="FF0000"/>
                </a:solidFill>
              </a:rPr>
              <a:t>ra</a:t>
            </a:r>
            <a:r>
              <a:rPr lang="pt-PT" sz="3200" i="1" dirty="0" smtClean="0">
                <a:solidFill>
                  <a:srgbClr val="FF0000"/>
                </a:solidFill>
              </a:rPr>
              <a:t>  </a:t>
            </a:r>
            <a:r>
              <a:rPr lang="pt-PT" sz="3200" i="1" dirty="0" err="1" smtClean="0">
                <a:solidFill>
                  <a:srgbClr val="FF0000"/>
                </a:solidFill>
              </a:rPr>
              <a:t>ção</a:t>
            </a:r>
            <a:endParaRPr lang="pt-PT" sz="3200" i="1" dirty="0" smtClean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28596" y="714356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/>
              <a:t>Sílaba tónica e sílabas átonas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2071670" y="5357826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Sílabas átonas</a:t>
            </a:r>
            <a:endParaRPr lang="pt-PT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4714876" y="5072074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Sílaba tónica</a:t>
            </a:r>
            <a:endParaRPr lang="pt-PT" sz="2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3500430" y="4357694"/>
            <a:ext cx="1214446" cy="714380"/>
            <a:chOff x="3500430" y="4357694"/>
            <a:chExt cx="1214446" cy="714380"/>
          </a:xfrm>
        </p:grpSpPr>
        <p:sp>
          <p:nvSpPr>
            <p:cNvPr id="8" name="Oval 7"/>
            <p:cNvSpPr/>
            <p:nvPr/>
          </p:nvSpPr>
          <p:spPr>
            <a:xfrm>
              <a:off x="3500430" y="4357694"/>
              <a:ext cx="714380" cy="5000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0" name="Conexão recta unidireccional 9"/>
            <p:cNvCxnSpPr/>
            <p:nvPr/>
          </p:nvCxnSpPr>
          <p:spPr>
            <a:xfrm>
              <a:off x="4357686" y="4786322"/>
              <a:ext cx="357190" cy="2857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exão recta unidireccional 13"/>
          <p:cNvCxnSpPr/>
          <p:nvPr/>
        </p:nvCxnSpPr>
        <p:spPr>
          <a:xfrm rot="5400000">
            <a:off x="2964645" y="5107793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rot="5400000">
            <a:off x="2393935" y="5106999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293096"/>
            <a:ext cx="1984409" cy="24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611560" y="692696"/>
            <a:ext cx="79928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4000" b="1" dirty="0" smtClean="0">
                <a:latin typeface="+mn-lt"/>
              </a:rPr>
              <a:t>Classificação das palavras quanto à posição da sílaba tónica</a:t>
            </a:r>
            <a:endParaRPr lang="pt-PT" sz="4000" b="1" dirty="0">
              <a:latin typeface="+mn-lt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899592" y="2420888"/>
            <a:ext cx="68407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Esdrúxula</a:t>
            </a:r>
            <a:r>
              <a:rPr lang="pt-PT" sz="2800" dirty="0"/>
              <a:t> – </a:t>
            </a:r>
            <a:r>
              <a:rPr lang="pt-PT" sz="2800" dirty="0" smtClean="0"/>
              <a:t>a sílaba tónica é a antepenúltima. Ex.: </a:t>
            </a:r>
            <a:r>
              <a:rPr lang="pt-PT" sz="2800" b="1" dirty="0" smtClean="0"/>
              <a:t>sí</a:t>
            </a:r>
            <a:r>
              <a:rPr lang="pt-PT" sz="2800" dirty="0" smtClean="0"/>
              <a:t>laba; f</a:t>
            </a:r>
            <a:r>
              <a:rPr lang="pt-PT" sz="2800" b="1" dirty="0" smtClean="0"/>
              <a:t>á</a:t>
            </a:r>
            <a:r>
              <a:rPr lang="pt-PT" sz="2800" dirty="0" smtClean="0"/>
              <a:t>brica.</a:t>
            </a:r>
            <a:endParaRPr lang="pt-PT" sz="2800" dirty="0" smtClean="0"/>
          </a:p>
          <a:p>
            <a:endParaRPr lang="pt-PT" sz="2800" dirty="0" smtClean="0"/>
          </a:p>
          <a:p>
            <a:r>
              <a:rPr lang="pt-PT" sz="2800" b="1" dirty="0" smtClean="0">
                <a:solidFill>
                  <a:srgbClr val="FF0000"/>
                </a:solidFill>
              </a:rPr>
              <a:t>Grave</a:t>
            </a:r>
            <a:r>
              <a:rPr lang="pt-PT" sz="2800" dirty="0" smtClean="0"/>
              <a:t> </a:t>
            </a:r>
            <a:r>
              <a:rPr lang="pt-PT" sz="2800" dirty="0"/>
              <a:t>– </a:t>
            </a:r>
            <a:r>
              <a:rPr lang="pt-PT" sz="2800" dirty="0" smtClean="0"/>
              <a:t>a sílaba tónica é a penúltima.	</a:t>
            </a:r>
          </a:p>
          <a:p>
            <a:r>
              <a:rPr lang="pt-PT" sz="2800" dirty="0" smtClean="0"/>
              <a:t>Ex.: sa</a:t>
            </a:r>
            <a:r>
              <a:rPr lang="pt-PT" sz="2800" b="1" dirty="0" smtClean="0"/>
              <a:t>co</a:t>
            </a:r>
            <a:r>
              <a:rPr lang="pt-PT" sz="2800" dirty="0" smtClean="0"/>
              <a:t>la; </a:t>
            </a:r>
            <a:r>
              <a:rPr lang="pt-PT" sz="2800" dirty="0" smtClean="0"/>
              <a:t>cri</a:t>
            </a:r>
            <a:r>
              <a:rPr lang="pt-PT" sz="2800" b="1" dirty="0" smtClean="0"/>
              <a:t>an</a:t>
            </a:r>
            <a:r>
              <a:rPr lang="pt-PT" sz="2800" dirty="0" smtClean="0"/>
              <a:t>ça.</a:t>
            </a:r>
            <a:endParaRPr lang="pt-PT" sz="2800" dirty="0" smtClean="0"/>
          </a:p>
          <a:p>
            <a:endParaRPr lang="pt-PT" sz="2800" dirty="0" smtClean="0"/>
          </a:p>
          <a:p>
            <a:r>
              <a:rPr lang="pt-PT" sz="2800" b="1" dirty="0" smtClean="0">
                <a:solidFill>
                  <a:srgbClr val="FF0000"/>
                </a:solidFill>
              </a:rPr>
              <a:t>Aguda</a:t>
            </a:r>
            <a:r>
              <a:rPr lang="pt-PT" sz="2800" dirty="0" smtClean="0"/>
              <a:t> </a:t>
            </a:r>
            <a:r>
              <a:rPr lang="pt-PT" sz="2800" dirty="0"/>
              <a:t>– </a:t>
            </a:r>
            <a:r>
              <a:rPr lang="pt-PT" sz="2800" dirty="0" smtClean="0"/>
              <a:t>a sílaba tónica é a última.	</a:t>
            </a:r>
          </a:p>
          <a:p>
            <a:r>
              <a:rPr lang="pt-PT" sz="2800" dirty="0" smtClean="0"/>
              <a:t>Ex.:  anan</a:t>
            </a:r>
            <a:r>
              <a:rPr lang="pt-PT" sz="2800" b="1" dirty="0" smtClean="0"/>
              <a:t>ás</a:t>
            </a:r>
            <a:r>
              <a:rPr lang="pt-PT" sz="2800" dirty="0" smtClean="0"/>
              <a:t>; </a:t>
            </a:r>
            <a:r>
              <a:rPr lang="pt-PT" sz="2800" dirty="0" smtClean="0"/>
              <a:t>chimpan</a:t>
            </a:r>
            <a:r>
              <a:rPr lang="pt-PT" sz="2800" b="1" dirty="0" smtClean="0"/>
              <a:t>zé</a:t>
            </a:r>
            <a:r>
              <a:rPr lang="pt-PT" sz="2800" dirty="0" smtClean="0"/>
              <a:t>.</a:t>
            </a:r>
            <a:endParaRPr lang="pt-PT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5628" y="2636912"/>
            <a:ext cx="186484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611560" y="1358473"/>
            <a:ext cx="7242028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dirty="0" smtClean="0"/>
              <a:t>Os sinais de acentuação servem para evitarmos erros de leitura. </a:t>
            </a:r>
          </a:p>
          <a:p>
            <a:pPr algn="just"/>
            <a:endParaRPr lang="pt-PT" sz="3200" dirty="0" smtClean="0"/>
          </a:p>
          <a:p>
            <a:pPr algn="just"/>
            <a:r>
              <a:rPr lang="pt-PT" sz="2800" i="1" dirty="0" smtClean="0"/>
              <a:t>Exemplos de acentos gráficos:</a:t>
            </a:r>
          </a:p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Acento circunflexo (^)</a:t>
            </a:r>
            <a:r>
              <a:rPr lang="pt-PT" sz="3200" dirty="0" smtClean="0">
                <a:solidFill>
                  <a:srgbClr val="FF0000"/>
                </a:solidFill>
              </a:rPr>
              <a:t> </a:t>
            </a:r>
            <a:r>
              <a:rPr lang="pt-PT" sz="3200" i="1" dirty="0" smtClean="0">
                <a:solidFill>
                  <a:srgbClr val="FF0000"/>
                </a:solidFill>
              </a:rPr>
              <a:t>– </a:t>
            </a:r>
            <a:r>
              <a:rPr lang="pt-PT" sz="3200" i="1" dirty="0" smtClean="0"/>
              <a:t>estômago, </a:t>
            </a:r>
            <a:r>
              <a:rPr lang="pt-PT" sz="3200" i="1" dirty="0" smtClean="0"/>
              <a:t>pôr</a:t>
            </a:r>
          </a:p>
          <a:p>
            <a:pPr algn="just"/>
            <a:endParaRPr lang="pt-PT" sz="1100" dirty="0" smtClean="0"/>
          </a:p>
          <a:p>
            <a:pPr algn="just"/>
            <a:endParaRPr lang="pt-PT" sz="1100" dirty="0" smtClean="0"/>
          </a:p>
          <a:p>
            <a:pPr algn="just"/>
            <a:endParaRPr lang="pt-PT" sz="1100" dirty="0" smtClean="0"/>
          </a:p>
          <a:p>
            <a:pPr algn="just"/>
            <a:endParaRPr lang="pt-PT" sz="1100" dirty="0" smtClean="0"/>
          </a:p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Acento agudo (´)</a:t>
            </a:r>
            <a:r>
              <a:rPr lang="pt-PT" sz="3200" dirty="0" smtClean="0">
                <a:solidFill>
                  <a:srgbClr val="FF0000"/>
                </a:solidFill>
              </a:rPr>
              <a:t> </a:t>
            </a:r>
            <a:r>
              <a:rPr lang="pt-PT" sz="3200" i="1" dirty="0" smtClean="0">
                <a:solidFill>
                  <a:srgbClr val="FF0000"/>
                </a:solidFill>
              </a:rPr>
              <a:t>– </a:t>
            </a:r>
            <a:r>
              <a:rPr lang="pt-PT" sz="3200" i="1" dirty="0" smtClean="0"/>
              <a:t>rádio, </a:t>
            </a:r>
            <a:r>
              <a:rPr lang="pt-PT" sz="3200" i="1" dirty="0" smtClean="0"/>
              <a:t>comédia</a:t>
            </a:r>
          </a:p>
          <a:p>
            <a:pPr algn="just"/>
            <a:endParaRPr lang="pt-PT" sz="1100" dirty="0" smtClean="0"/>
          </a:p>
          <a:p>
            <a:pPr algn="just"/>
            <a:endParaRPr lang="pt-PT" sz="1100" dirty="0" smtClean="0"/>
          </a:p>
          <a:p>
            <a:pPr algn="just"/>
            <a:endParaRPr lang="pt-PT" sz="1100" dirty="0" smtClean="0"/>
          </a:p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Acento grave (`)</a:t>
            </a:r>
            <a:r>
              <a:rPr lang="pt-PT" sz="3200" i="1" dirty="0" smtClean="0">
                <a:solidFill>
                  <a:srgbClr val="FF0000"/>
                </a:solidFill>
              </a:rPr>
              <a:t> –</a:t>
            </a:r>
            <a:r>
              <a:rPr lang="pt-PT" sz="3200" i="1" dirty="0" smtClean="0"/>
              <a:t> </a:t>
            </a:r>
            <a:r>
              <a:rPr lang="pt-PT" sz="3200" i="1" dirty="0" smtClean="0"/>
              <a:t>àquele, </a:t>
            </a:r>
            <a:r>
              <a:rPr lang="pt-PT" sz="3200" i="1" dirty="0" smtClean="0"/>
              <a:t>àquilo</a:t>
            </a:r>
            <a:endParaRPr lang="pt-PT" sz="3200" i="1" dirty="0" smtClean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28596" y="714356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PT" sz="4000" b="1" dirty="0"/>
              <a:t>Acentos gráficos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55" y="4653136"/>
            <a:ext cx="2087374" cy="19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1"/>
            <a:ext cx="78581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</a:t>
            </a:r>
            <a:r>
              <a:rPr lang="pt-PT" sz="2400" b="1" dirty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Reescreve </a:t>
            </a:r>
            <a:r>
              <a:rPr lang="pt-PT" sz="2400" dirty="0" smtClean="0"/>
              <a:t>as palavras acentuando-as corretamente.</a:t>
            </a:r>
          </a:p>
          <a:p>
            <a:pPr algn="just"/>
            <a:r>
              <a:rPr lang="pt-PT" sz="2400" dirty="0" smtClean="0"/>
              <a:t>	</a:t>
            </a:r>
            <a:r>
              <a:rPr lang="pt-PT" sz="2400" dirty="0" err="1" smtClean="0"/>
              <a:t>ca</a:t>
            </a:r>
            <a:r>
              <a:rPr lang="pt-PT" sz="2400" dirty="0" smtClean="0"/>
              <a:t>			arvore</a:t>
            </a:r>
          </a:p>
          <a:p>
            <a:pPr algn="just"/>
            <a:r>
              <a:rPr lang="pt-PT" sz="2400" dirty="0" smtClean="0"/>
              <a:t>	</a:t>
            </a:r>
            <a:r>
              <a:rPr lang="pt-PT" sz="2400" dirty="0" err="1" smtClean="0"/>
              <a:t>amavel</a:t>
            </a:r>
            <a:r>
              <a:rPr lang="pt-PT" sz="2400" dirty="0" smtClean="0"/>
              <a:t>	</a:t>
            </a:r>
            <a:r>
              <a:rPr lang="pt-PT" sz="2400" dirty="0" smtClean="0"/>
              <a:t>		</a:t>
            </a:r>
            <a:r>
              <a:rPr lang="pt-PT" sz="2400" dirty="0" err="1" smtClean="0"/>
              <a:t>simpatico</a:t>
            </a:r>
            <a:endParaRPr lang="pt-PT" sz="2400" dirty="0" smtClean="0"/>
          </a:p>
          <a:p>
            <a:pPr algn="just"/>
            <a:r>
              <a:rPr lang="pt-PT" sz="2400" dirty="0" smtClean="0"/>
              <a:t>	</a:t>
            </a:r>
            <a:r>
              <a:rPr lang="pt-PT" sz="2400" dirty="0" err="1" smtClean="0"/>
              <a:t>dificil</a:t>
            </a:r>
            <a:r>
              <a:rPr lang="pt-PT" sz="2400" dirty="0" smtClean="0"/>
              <a:t>	</a:t>
            </a:r>
            <a:r>
              <a:rPr lang="pt-PT" sz="2400" dirty="0" smtClean="0"/>
              <a:t>		</a:t>
            </a:r>
            <a:r>
              <a:rPr lang="pt-PT" sz="2400" smtClean="0"/>
              <a:t>bisavo</a:t>
            </a:r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r>
              <a:rPr lang="pt-PT" sz="2800" b="1" dirty="0">
                <a:solidFill>
                  <a:srgbClr val="00B0F0"/>
                </a:solidFill>
              </a:rPr>
              <a:t>2</a:t>
            </a:r>
            <a:r>
              <a:rPr lang="pt-PT" sz="2800" b="1" dirty="0" smtClean="0">
                <a:solidFill>
                  <a:srgbClr val="00B0F0"/>
                </a:solidFill>
              </a:rPr>
              <a:t>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Rodeia a sílaba tónica das palavras que escreveste no exercício 1.</a:t>
            </a:r>
          </a:p>
          <a:p>
            <a:pPr algn="just"/>
            <a:endParaRPr lang="pt-PT" sz="2400" dirty="0" smtClean="0"/>
          </a:p>
          <a:p>
            <a:pPr algn="just"/>
            <a:r>
              <a:rPr lang="pt-PT" sz="2800" b="1" dirty="0" smtClean="0">
                <a:solidFill>
                  <a:srgbClr val="00B0F0"/>
                </a:solidFill>
              </a:rPr>
              <a:t>3.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Agora, escreve essas palavras à frente da classificação </a:t>
            </a:r>
            <a:r>
              <a:rPr lang="pt-PT" sz="2400" dirty="0" err="1" smtClean="0"/>
              <a:t>correta</a:t>
            </a:r>
            <a:r>
              <a:rPr lang="pt-PT" sz="2400" dirty="0" smtClean="0"/>
              <a:t>.</a:t>
            </a:r>
          </a:p>
          <a:p>
            <a:pPr algn="just"/>
            <a:r>
              <a:rPr lang="pt-PT" sz="2400" dirty="0" smtClean="0"/>
              <a:t>	esdrúxulas</a:t>
            </a:r>
          </a:p>
          <a:p>
            <a:pPr algn="just"/>
            <a:r>
              <a:rPr lang="pt-PT" sz="2400" dirty="0" smtClean="0"/>
              <a:t>	graves</a:t>
            </a:r>
          </a:p>
          <a:p>
            <a:pPr algn="just"/>
            <a:r>
              <a:rPr lang="pt-PT" sz="2400" dirty="0" smtClean="0"/>
              <a:t>	agudas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131</Words>
  <Application>Microsoft Office PowerPoint</Application>
  <PresentationFormat>On-screen Show (4:3)</PresentationFormat>
  <Paragraphs>48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12</cp:revision>
  <dcterms:created xsi:type="dcterms:W3CDTF">2012-02-11T15:07:38Z</dcterms:created>
  <dcterms:modified xsi:type="dcterms:W3CDTF">2012-02-15T17:18:22Z</dcterms:modified>
</cp:coreProperties>
</file>