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7" r:id="rId5"/>
    <p:sldId id="268" r:id="rId6"/>
    <p:sldId id="272" r:id="rId7"/>
    <p:sldId id="271" r:id="rId8"/>
    <p:sldId id="274" r:id="rId9"/>
    <p:sldId id="273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 varScale="1">
        <p:scale>
          <a:sx n="99" d="100"/>
          <a:sy n="99" d="100"/>
        </p:scale>
        <p:origin x="-108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C33D08-63EA-48B1-A732-803B92CB4843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D8D68-6827-4240-9C31-2147581E17D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80221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D8D68-6827-4240-9C31-2147581E17D9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D8D68-6827-4240-9C31-2147581E17D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D8D68-6827-4240-9C31-2147581E17D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D8D68-6827-4240-9C31-2147581E17D9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D8D68-6827-4240-9C31-2147581E17D9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D8D68-6827-4240-9C31-2147581E17D9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D8D68-6827-4240-9C31-2147581E17D9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D8D68-6827-4240-9C31-2147581E17D9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5D8D68-6827-4240-9C31-2147581E17D9}" type="slidenum">
              <a:rPr lang="pt-PT" smtClean="0"/>
              <a:pPr/>
              <a:t>9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LP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43116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Campo lexical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7142193" y="3040063"/>
            <a:ext cx="171608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flores</a:t>
            </a:r>
            <a:endParaRPr lang="pt-PT" sz="4400" dirty="0">
              <a:solidFill>
                <a:srgbClr val="0070C0"/>
              </a:solidFill>
              <a:latin typeface="Calibri" pitchFamily="-65" charset="0"/>
            </a:endParaRPr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3505604" y="4231195"/>
            <a:ext cx="20665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400" dirty="0" smtClean="0">
                <a:solidFill>
                  <a:srgbClr val="953735"/>
                </a:solidFill>
                <a:latin typeface="Calibri" pitchFamily="-65" charset="0"/>
              </a:rPr>
              <a:t>jardim</a:t>
            </a:r>
            <a:endParaRPr lang="pt-PT" sz="4400" dirty="0">
              <a:solidFill>
                <a:srgbClr val="953735"/>
              </a:solidFill>
              <a:latin typeface="Calibri" pitchFamily="-65" charset="0"/>
            </a:endParaRPr>
          </a:p>
        </p:txBody>
      </p:sp>
      <p:cxnSp>
        <p:nvCxnSpPr>
          <p:cNvPr id="9" name="Conexão recta unidireccional 8"/>
          <p:cNvCxnSpPr>
            <a:cxnSpLocks noChangeShapeType="1"/>
          </p:cNvCxnSpPr>
          <p:nvPr/>
        </p:nvCxnSpPr>
        <p:spPr bwMode="auto">
          <a:xfrm rot="16200000" flipH="1">
            <a:off x="5869781" y="4341019"/>
            <a:ext cx="1160463" cy="1012825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10" name="Conexão recta unidireccional 9"/>
          <p:cNvCxnSpPr>
            <a:cxnSpLocks noChangeShapeType="1"/>
          </p:cNvCxnSpPr>
          <p:nvPr/>
        </p:nvCxnSpPr>
        <p:spPr bwMode="auto">
          <a:xfrm>
            <a:off x="6318250" y="3503613"/>
            <a:ext cx="576263" cy="1587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11" name="Conexão recta unidireccional 10"/>
          <p:cNvCxnSpPr>
            <a:cxnSpLocks noChangeShapeType="1"/>
          </p:cNvCxnSpPr>
          <p:nvPr/>
        </p:nvCxnSpPr>
        <p:spPr bwMode="auto">
          <a:xfrm rot="10800000" flipV="1">
            <a:off x="1839913" y="4310063"/>
            <a:ext cx="1131887" cy="1101725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sp>
        <p:nvSpPr>
          <p:cNvPr id="14" name="TextBox 25"/>
          <p:cNvSpPr txBox="1">
            <a:spLocks noChangeArrowheads="1"/>
          </p:cNvSpPr>
          <p:nvPr/>
        </p:nvSpPr>
        <p:spPr bwMode="auto">
          <a:xfrm>
            <a:off x="6357950" y="5403850"/>
            <a:ext cx="2244725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Natureza</a:t>
            </a:r>
            <a:endParaRPr lang="pt-PT" sz="4400" dirty="0">
              <a:solidFill>
                <a:srgbClr val="0070C0"/>
              </a:solidFill>
            </a:endParaRPr>
          </a:p>
        </p:txBody>
      </p:sp>
      <p:sp>
        <p:nvSpPr>
          <p:cNvPr id="16" name="CaixaDeTexto 41"/>
          <p:cNvSpPr txBox="1">
            <a:spLocks noChangeArrowheads="1"/>
          </p:cNvSpPr>
          <p:nvPr/>
        </p:nvSpPr>
        <p:spPr bwMode="auto">
          <a:xfrm>
            <a:off x="3357554" y="5402263"/>
            <a:ext cx="2304256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cores</a:t>
            </a:r>
            <a:endParaRPr lang="pt-PT" sz="4400" dirty="0" smtClean="0">
              <a:solidFill>
                <a:srgbClr val="0070C0"/>
              </a:solidFill>
              <a:latin typeface="Calibri" pitchFamily="-65" charset="0"/>
            </a:endParaRPr>
          </a:p>
          <a:p>
            <a:endParaRPr lang="pt-PT" dirty="0"/>
          </a:p>
        </p:txBody>
      </p:sp>
      <p:sp>
        <p:nvSpPr>
          <p:cNvPr id="17" name="CaixaDeTexto 42"/>
          <p:cNvSpPr txBox="1">
            <a:spLocks noChangeArrowheads="1"/>
          </p:cNvSpPr>
          <p:nvPr/>
        </p:nvSpPr>
        <p:spPr bwMode="auto">
          <a:xfrm>
            <a:off x="611560" y="5410200"/>
            <a:ext cx="2952328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árvores</a:t>
            </a:r>
            <a:endParaRPr lang="pt-PT" sz="4400" dirty="0">
              <a:latin typeface="Calibri" pitchFamily="-65" charset="0"/>
            </a:endParaRPr>
          </a:p>
          <a:p>
            <a:endParaRPr lang="pt-PT" dirty="0"/>
          </a:p>
        </p:txBody>
      </p:sp>
      <p:sp>
        <p:nvSpPr>
          <p:cNvPr id="18" name="CaixaDeTexto 43"/>
          <p:cNvSpPr txBox="1">
            <a:spLocks noChangeArrowheads="1"/>
          </p:cNvSpPr>
          <p:nvPr/>
        </p:nvSpPr>
        <p:spPr bwMode="auto">
          <a:xfrm>
            <a:off x="554038" y="3040063"/>
            <a:ext cx="165576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relva</a:t>
            </a:r>
            <a:endParaRPr lang="pt-PT" sz="4400" dirty="0"/>
          </a:p>
        </p:txBody>
      </p:sp>
      <p:cxnSp>
        <p:nvCxnSpPr>
          <p:cNvPr id="19" name="Conexão recta unidireccional 18"/>
          <p:cNvCxnSpPr>
            <a:cxnSpLocks noChangeShapeType="1"/>
          </p:cNvCxnSpPr>
          <p:nvPr/>
        </p:nvCxnSpPr>
        <p:spPr bwMode="auto">
          <a:xfrm rot="5400000">
            <a:off x="4283075" y="5240338"/>
            <a:ext cx="576263" cy="1587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20" name="Conexão recta unidireccional 19"/>
          <p:cNvCxnSpPr>
            <a:cxnSpLocks noChangeShapeType="1"/>
          </p:cNvCxnSpPr>
          <p:nvPr/>
        </p:nvCxnSpPr>
        <p:spPr bwMode="auto">
          <a:xfrm rot="10800000">
            <a:off x="2166938" y="3503613"/>
            <a:ext cx="576262" cy="1587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sp>
        <p:nvSpPr>
          <p:cNvPr id="22" name="CaixaDeTexto 21"/>
          <p:cNvSpPr txBox="1">
            <a:spLocks noChangeArrowheads="1"/>
          </p:cNvSpPr>
          <p:nvPr/>
        </p:nvSpPr>
        <p:spPr bwMode="auto">
          <a:xfrm>
            <a:off x="683568" y="980728"/>
            <a:ext cx="792088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3000" dirty="0" smtClean="0">
                <a:solidFill>
                  <a:srgbClr val="FF0000"/>
                </a:solidFill>
                <a:latin typeface="Calibri" pitchFamily="-65" charset="0"/>
              </a:rPr>
              <a:t>Campo lexical </a:t>
            </a:r>
            <a:r>
              <a:rPr lang="pt-PT" sz="3000" dirty="0" smtClean="0">
                <a:latin typeface="Calibri" pitchFamily="-65" charset="0"/>
              </a:rPr>
              <a:t>é o conjunto de palavras associadas pelo seu significado.</a:t>
            </a:r>
          </a:p>
          <a:p>
            <a:r>
              <a:rPr lang="pt-PT" sz="3000" dirty="0" smtClean="0">
                <a:latin typeface="Calibri" pitchFamily="-65" charset="0"/>
              </a:rPr>
              <a:t>Repara no esquema abaixo. Todas as palavras estão relacionadas com a palavra jardim.</a:t>
            </a:r>
            <a:endParaRPr lang="pt-PT" sz="3000" dirty="0">
              <a:latin typeface="Calibri" pitchFamily="-65" charset="0"/>
            </a:endParaRPr>
          </a:p>
        </p:txBody>
      </p:sp>
      <p:pic>
        <p:nvPicPr>
          <p:cNvPr id="1026" name="Picture 2" descr="C:\Documents and Settings\Administrator\Desktop\ALFA_PPT\PPT LP\imagens PPT LP\20113023_RPD_F1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56726" y="3000372"/>
            <a:ext cx="1972530" cy="13098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4" name="CaixaDeTexto 23"/>
          <p:cNvSpPr txBox="1">
            <a:spLocks noChangeArrowheads="1"/>
          </p:cNvSpPr>
          <p:nvPr/>
        </p:nvSpPr>
        <p:spPr bwMode="auto">
          <a:xfrm>
            <a:off x="5214942" y="4556477"/>
            <a:ext cx="20891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6000" dirty="0" smtClean="0">
                <a:solidFill>
                  <a:srgbClr val="953735"/>
                </a:solidFill>
                <a:latin typeface="Calibri" pitchFamily="-65" charset="0"/>
              </a:rPr>
              <a:t>praia</a:t>
            </a:r>
            <a:endParaRPr lang="pt-PT" sz="6000" dirty="0">
              <a:solidFill>
                <a:srgbClr val="953735"/>
              </a:solidFill>
              <a:latin typeface="Calibri" pitchFamily="-65" charset="0"/>
            </a:endParaRPr>
          </a:p>
        </p:txBody>
      </p:sp>
      <p:sp>
        <p:nvSpPr>
          <p:cNvPr id="25" name="TextBox 18"/>
          <p:cNvSpPr txBox="1">
            <a:spLocks noChangeArrowheads="1"/>
          </p:cNvSpPr>
          <p:nvPr/>
        </p:nvSpPr>
        <p:spPr bwMode="auto">
          <a:xfrm>
            <a:off x="4957492" y="1655640"/>
            <a:ext cx="1315303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areia</a:t>
            </a:r>
            <a:endParaRPr lang="pt-PT" sz="4400" dirty="0">
              <a:solidFill>
                <a:srgbClr val="0070C0"/>
              </a:solidFill>
            </a:endParaRPr>
          </a:p>
        </p:txBody>
      </p:sp>
      <p:sp>
        <p:nvSpPr>
          <p:cNvPr id="26" name="TextBox 20"/>
          <p:cNvSpPr txBox="1">
            <a:spLocks noChangeArrowheads="1"/>
          </p:cNvSpPr>
          <p:nvPr/>
        </p:nvSpPr>
        <p:spPr bwMode="auto">
          <a:xfrm>
            <a:off x="1556214" y="2516683"/>
            <a:ext cx="194421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barraca</a:t>
            </a:r>
            <a:endParaRPr lang="pt-PT" sz="4400" dirty="0"/>
          </a:p>
        </p:txBody>
      </p:sp>
      <p:sp>
        <p:nvSpPr>
          <p:cNvPr id="27" name="CaixaDeTexto 33"/>
          <p:cNvSpPr txBox="1">
            <a:spLocks noChangeArrowheads="1"/>
          </p:cNvSpPr>
          <p:nvPr/>
        </p:nvSpPr>
        <p:spPr bwMode="auto">
          <a:xfrm>
            <a:off x="1085255" y="1945179"/>
            <a:ext cx="120072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mar</a:t>
            </a:r>
            <a:endParaRPr lang="pt-PT" sz="4400" dirty="0"/>
          </a:p>
        </p:txBody>
      </p:sp>
      <p:sp>
        <p:nvSpPr>
          <p:cNvPr id="28" name="CaixaDeTexto 41"/>
          <p:cNvSpPr txBox="1">
            <a:spLocks noChangeArrowheads="1"/>
          </p:cNvSpPr>
          <p:nvPr/>
        </p:nvSpPr>
        <p:spPr bwMode="auto">
          <a:xfrm>
            <a:off x="2682655" y="1873741"/>
            <a:ext cx="201850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esquiar</a:t>
            </a:r>
            <a:endParaRPr lang="pt-PT" dirty="0"/>
          </a:p>
        </p:txBody>
      </p:sp>
      <p:sp>
        <p:nvSpPr>
          <p:cNvPr id="29" name="CaixaDeTexto 42"/>
          <p:cNvSpPr txBox="1">
            <a:spLocks noChangeArrowheads="1"/>
          </p:cNvSpPr>
          <p:nvPr/>
        </p:nvSpPr>
        <p:spPr bwMode="auto">
          <a:xfrm>
            <a:off x="1785918" y="3302501"/>
            <a:ext cx="1874835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chapéu</a:t>
            </a:r>
            <a:endParaRPr lang="pt-PT" dirty="0"/>
          </a:p>
        </p:txBody>
      </p:sp>
      <p:sp>
        <p:nvSpPr>
          <p:cNvPr id="30" name="CaixaDeTexto 43"/>
          <p:cNvSpPr txBox="1">
            <a:spLocks noChangeArrowheads="1"/>
          </p:cNvSpPr>
          <p:nvPr/>
        </p:nvSpPr>
        <p:spPr bwMode="auto">
          <a:xfrm>
            <a:off x="844536" y="3071810"/>
            <a:ext cx="941382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sol</a:t>
            </a:r>
            <a:endParaRPr lang="pt-PT" sz="4400" dirty="0"/>
          </a:p>
        </p:txBody>
      </p:sp>
      <p:sp>
        <p:nvSpPr>
          <p:cNvPr id="32" name="CaixaDeTexto 41"/>
          <p:cNvSpPr txBox="1">
            <a:spLocks noChangeArrowheads="1"/>
          </p:cNvSpPr>
          <p:nvPr/>
        </p:nvSpPr>
        <p:spPr bwMode="auto">
          <a:xfrm>
            <a:off x="3786182" y="2357430"/>
            <a:ext cx="257176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montanha</a:t>
            </a:r>
            <a:endParaRPr lang="pt-PT" dirty="0"/>
          </a:p>
        </p:txBody>
      </p:sp>
      <p:sp>
        <p:nvSpPr>
          <p:cNvPr id="33" name="CaixaDeTexto 41"/>
          <p:cNvSpPr txBox="1">
            <a:spLocks noChangeArrowheads="1"/>
          </p:cNvSpPr>
          <p:nvPr/>
        </p:nvSpPr>
        <p:spPr bwMode="auto">
          <a:xfrm>
            <a:off x="6469660" y="1857364"/>
            <a:ext cx="130333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neve</a:t>
            </a:r>
            <a:endParaRPr lang="pt-PT" dirty="0"/>
          </a:p>
        </p:txBody>
      </p:sp>
      <p:sp>
        <p:nvSpPr>
          <p:cNvPr id="34" name="CaixaDeTexto 41"/>
          <p:cNvSpPr txBox="1">
            <a:spLocks noChangeArrowheads="1"/>
          </p:cNvSpPr>
          <p:nvPr/>
        </p:nvSpPr>
        <p:spPr bwMode="auto">
          <a:xfrm>
            <a:off x="3929058" y="3088187"/>
            <a:ext cx="150019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balde</a:t>
            </a:r>
            <a:endParaRPr lang="pt-PT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611560" y="1314378"/>
            <a:ext cx="79928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200" dirty="0" err="1" smtClean="0"/>
              <a:t>Seleciona</a:t>
            </a:r>
            <a:r>
              <a:rPr lang="pt-PT" sz="2200" dirty="0" smtClean="0"/>
              <a:t> do conjunto de palavras aquelas que formam o conjunto lexical de praia.</a:t>
            </a:r>
            <a:endParaRPr lang="pt-PT" sz="2200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pic>
        <p:nvPicPr>
          <p:cNvPr id="2050" name="Picture 2" descr="C:\Documents and Settings\Administrator\Desktop\ALFA_PPT\PPT LP\imagens PPT LP\20113023_RPD_F1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3107" y="4087848"/>
            <a:ext cx="2571769" cy="2127235"/>
          </a:xfrm>
          <a:prstGeom prst="rect">
            <a:avLst/>
          </a:prstGeom>
          <a:noFill/>
        </p:spPr>
      </p:pic>
      <p:sp>
        <p:nvSpPr>
          <p:cNvPr id="41" name="CaixaDeTexto 41"/>
          <p:cNvSpPr txBox="1">
            <a:spLocks noChangeArrowheads="1"/>
          </p:cNvSpPr>
          <p:nvPr/>
        </p:nvSpPr>
        <p:spPr bwMode="auto">
          <a:xfrm>
            <a:off x="5639376" y="3286124"/>
            <a:ext cx="279027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guarda-sol</a:t>
            </a:r>
            <a:endParaRPr lang="pt-PT" dirty="0"/>
          </a:p>
        </p:txBody>
      </p:sp>
      <p:sp>
        <p:nvSpPr>
          <p:cNvPr id="42" name="CaixaDeTexto 41"/>
          <p:cNvSpPr txBox="1">
            <a:spLocks noChangeArrowheads="1"/>
          </p:cNvSpPr>
          <p:nvPr/>
        </p:nvSpPr>
        <p:spPr bwMode="auto">
          <a:xfrm>
            <a:off x="6363280" y="2571744"/>
            <a:ext cx="17806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biquíni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35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11560" y="836712"/>
            <a:ext cx="79928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2. </a:t>
            </a:r>
            <a:r>
              <a:rPr lang="pt-PT" sz="2200" dirty="0" smtClean="0"/>
              <a:t>Com as palavras que sobraram e com outras que te lembres, forma o campo lexical de outra palavra. </a:t>
            </a:r>
            <a:endParaRPr lang="pt-PT" sz="2200" dirty="0"/>
          </a:p>
        </p:txBody>
      </p:sp>
      <p:cxnSp>
        <p:nvCxnSpPr>
          <p:cNvPr id="4" name="Conexão recta unidireccional 3"/>
          <p:cNvCxnSpPr>
            <a:cxnSpLocks noChangeShapeType="1"/>
          </p:cNvCxnSpPr>
          <p:nvPr/>
        </p:nvCxnSpPr>
        <p:spPr bwMode="auto">
          <a:xfrm rot="10800000">
            <a:off x="2030332" y="2101867"/>
            <a:ext cx="792162" cy="719137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5" name="Conexão recta unidireccional 4"/>
          <p:cNvCxnSpPr>
            <a:cxnSpLocks noChangeShapeType="1"/>
          </p:cNvCxnSpPr>
          <p:nvPr/>
        </p:nvCxnSpPr>
        <p:spPr bwMode="auto">
          <a:xfrm rot="16200000" flipH="1">
            <a:off x="5920500" y="4669648"/>
            <a:ext cx="1160463" cy="1012825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6" name="Conexão recta unidireccional 5"/>
          <p:cNvCxnSpPr>
            <a:cxnSpLocks noChangeShapeType="1"/>
          </p:cNvCxnSpPr>
          <p:nvPr/>
        </p:nvCxnSpPr>
        <p:spPr bwMode="auto">
          <a:xfrm rot="5400000" flipH="1" flipV="1">
            <a:off x="4333794" y="2368567"/>
            <a:ext cx="576263" cy="1587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7" name="Conexão recta unidireccional 6"/>
          <p:cNvCxnSpPr>
            <a:cxnSpLocks noChangeShapeType="1"/>
          </p:cNvCxnSpPr>
          <p:nvPr/>
        </p:nvCxnSpPr>
        <p:spPr bwMode="auto">
          <a:xfrm>
            <a:off x="6638943" y="3685621"/>
            <a:ext cx="576263" cy="1587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8" name="Conexão recta unidireccional 7"/>
          <p:cNvCxnSpPr>
            <a:cxnSpLocks noChangeShapeType="1"/>
          </p:cNvCxnSpPr>
          <p:nvPr/>
        </p:nvCxnSpPr>
        <p:spPr bwMode="auto">
          <a:xfrm rot="10800000" flipV="1">
            <a:off x="1890632" y="4638692"/>
            <a:ext cx="1131887" cy="1101725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9" name="Conexão recta unidireccional 8"/>
          <p:cNvCxnSpPr>
            <a:cxnSpLocks noChangeShapeType="1"/>
          </p:cNvCxnSpPr>
          <p:nvPr/>
        </p:nvCxnSpPr>
        <p:spPr bwMode="auto">
          <a:xfrm flipV="1">
            <a:off x="6070519" y="2157429"/>
            <a:ext cx="792163" cy="647700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10" name="Conexão recta unidireccional 9"/>
          <p:cNvCxnSpPr>
            <a:cxnSpLocks noChangeShapeType="1"/>
          </p:cNvCxnSpPr>
          <p:nvPr/>
        </p:nvCxnSpPr>
        <p:spPr bwMode="auto">
          <a:xfrm rot="5400000">
            <a:off x="4333794" y="5568967"/>
            <a:ext cx="576263" cy="1587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cxnSp>
        <p:nvCxnSpPr>
          <p:cNvPr id="11" name="Conexão recta unidireccional 10"/>
          <p:cNvCxnSpPr>
            <a:cxnSpLocks noChangeShapeType="1"/>
          </p:cNvCxnSpPr>
          <p:nvPr/>
        </p:nvCxnSpPr>
        <p:spPr bwMode="auto">
          <a:xfrm rot="10800000">
            <a:off x="1814407" y="3757629"/>
            <a:ext cx="576262" cy="1587"/>
          </a:xfrm>
          <a:prstGeom prst="straightConnector1">
            <a:avLst/>
          </a:prstGeom>
          <a:noFill/>
          <a:ln w="38100">
            <a:solidFill>
              <a:srgbClr val="B70000"/>
            </a:solidFill>
            <a:round/>
            <a:headEnd/>
            <a:tailEnd type="arrow" w="med" len="med"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</p:cxnSp>
      <p:grpSp>
        <p:nvGrpSpPr>
          <p:cNvPr id="16" name="Group 15"/>
          <p:cNvGrpSpPr/>
          <p:nvPr/>
        </p:nvGrpSpPr>
        <p:grpSpPr>
          <a:xfrm>
            <a:off x="2908207" y="3329001"/>
            <a:ext cx="3672408" cy="1200329"/>
            <a:chOff x="2908207" y="3329001"/>
            <a:chExt cx="3672408" cy="1200329"/>
          </a:xfrm>
        </p:grpSpPr>
        <p:sp>
          <p:nvSpPr>
            <p:cNvPr id="12" name="CaixaDeTexto 11"/>
            <p:cNvSpPr txBox="1"/>
            <p:nvPr/>
          </p:nvSpPr>
          <p:spPr>
            <a:xfrm>
              <a:off x="2908207" y="3329001"/>
              <a:ext cx="36724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3600" dirty="0" smtClean="0"/>
                <a:t>Campo lexical </a:t>
              </a:r>
              <a:r>
                <a:rPr lang="pt-PT" sz="3600" dirty="0" smtClean="0"/>
                <a:t>de</a:t>
              </a:r>
              <a:endParaRPr lang="pt-PT" sz="3600" dirty="0" smtClean="0"/>
            </a:p>
            <a:p>
              <a:endParaRPr lang="pt-PT" sz="3600" dirty="0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3131840" y="4149080"/>
              <a:ext cx="293867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857364"/>
            <a:ext cx="4643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Família de palavras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683568" y="1034733"/>
            <a:ext cx="792088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2800" dirty="0" smtClean="0">
                <a:latin typeface="Calibri" pitchFamily="-65" charset="0"/>
              </a:rPr>
              <a:t>Uma família de palavras é um conjunto de palavras que têm uma parte comum (radical).</a:t>
            </a:r>
            <a:endParaRPr lang="pt-PT" sz="2800" dirty="0">
              <a:latin typeface="Calibri" pitchFamily="-65" charset="0"/>
            </a:endParaRP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4039876" y="2420888"/>
            <a:ext cx="1759074" cy="769441"/>
          </a:xfrm>
          <a:prstGeom prst="rect">
            <a:avLst/>
          </a:prstGeom>
          <a:noFill/>
          <a:ln w="25400" cap="rnd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b="1" dirty="0" smtClean="0">
                <a:solidFill>
                  <a:srgbClr val="800000"/>
                </a:solidFill>
                <a:latin typeface="Calibri" pitchFamily="-65" charset="0"/>
              </a:rPr>
              <a:t>pedr</a:t>
            </a:r>
            <a:r>
              <a:rPr lang="pt-PT" sz="4400" dirty="0" smtClean="0">
                <a:solidFill>
                  <a:srgbClr val="800000"/>
                </a:solidFill>
                <a:latin typeface="Calibri" pitchFamily="-65" charset="0"/>
              </a:rPr>
              <a:t>a</a:t>
            </a:r>
            <a:endParaRPr lang="pt-PT" sz="4400" dirty="0">
              <a:latin typeface="Calibri" pitchFamily="-65" charset="0"/>
            </a:endParaRPr>
          </a:p>
        </p:txBody>
      </p:sp>
      <p:sp>
        <p:nvSpPr>
          <p:cNvPr id="5" name="TextBox 18"/>
          <p:cNvSpPr txBox="1">
            <a:spLocks noChangeArrowheads="1"/>
          </p:cNvSpPr>
          <p:nvPr/>
        </p:nvSpPr>
        <p:spPr bwMode="auto">
          <a:xfrm>
            <a:off x="4077812" y="3693245"/>
            <a:ext cx="210021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b="1" dirty="0" smtClean="0">
                <a:solidFill>
                  <a:srgbClr val="800000"/>
                </a:solidFill>
                <a:latin typeface="Calibri" pitchFamily="-65" charset="0"/>
              </a:rPr>
              <a:t>pedr</a:t>
            </a:r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ada</a:t>
            </a:r>
            <a:endParaRPr lang="pt-PT" sz="4400" dirty="0"/>
          </a:p>
        </p:txBody>
      </p:sp>
      <p:sp>
        <p:nvSpPr>
          <p:cNvPr id="6" name="TextBox 20"/>
          <p:cNvSpPr txBox="1">
            <a:spLocks noChangeArrowheads="1"/>
          </p:cNvSpPr>
          <p:nvPr/>
        </p:nvSpPr>
        <p:spPr bwMode="auto">
          <a:xfrm>
            <a:off x="4106322" y="4349714"/>
            <a:ext cx="21722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b="1" dirty="0" smtClean="0">
                <a:solidFill>
                  <a:srgbClr val="800000"/>
                </a:solidFill>
                <a:latin typeface="Calibri" pitchFamily="-65" charset="0"/>
              </a:rPr>
              <a:t>pedr</a:t>
            </a:r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eiro</a:t>
            </a:r>
            <a:endParaRPr lang="pt-PT" sz="4400" dirty="0"/>
          </a:p>
        </p:txBody>
      </p:sp>
      <p:sp>
        <p:nvSpPr>
          <p:cNvPr id="7" name="TextBox 25"/>
          <p:cNvSpPr txBox="1">
            <a:spLocks noChangeArrowheads="1"/>
          </p:cNvSpPr>
          <p:nvPr/>
        </p:nvSpPr>
        <p:spPr bwMode="auto">
          <a:xfrm>
            <a:off x="4106322" y="4976279"/>
            <a:ext cx="300666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b="1" dirty="0" smtClean="0">
                <a:solidFill>
                  <a:srgbClr val="800000"/>
                </a:solidFill>
                <a:latin typeface="Calibri" pitchFamily="-65" charset="0"/>
              </a:rPr>
              <a:t>pedr</a:t>
            </a:r>
            <a:r>
              <a:rPr lang="pt-PT" sz="4400" dirty="0" smtClean="0">
                <a:solidFill>
                  <a:srgbClr val="0070C0"/>
                </a:solidFill>
                <a:latin typeface="Calibri" pitchFamily="-65" charset="0"/>
              </a:rPr>
              <a:t>egulho</a:t>
            </a:r>
            <a:endParaRPr lang="pt-PT" sz="4400" dirty="0"/>
          </a:p>
        </p:txBody>
      </p:sp>
      <p:sp>
        <p:nvSpPr>
          <p:cNvPr id="8" name="Rectângulo arredondado 7"/>
          <p:cNvSpPr/>
          <p:nvPr/>
        </p:nvSpPr>
        <p:spPr>
          <a:xfrm>
            <a:off x="3826840" y="2470249"/>
            <a:ext cx="3286148" cy="8640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ectângulo arredondado 8"/>
          <p:cNvSpPr/>
          <p:nvPr/>
        </p:nvSpPr>
        <p:spPr>
          <a:xfrm>
            <a:off x="3820570" y="3641604"/>
            <a:ext cx="3286148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CaixaDeTexto 9"/>
          <p:cNvSpPr txBox="1">
            <a:spLocks noChangeArrowheads="1"/>
          </p:cNvSpPr>
          <p:nvPr/>
        </p:nvSpPr>
        <p:spPr bwMode="auto">
          <a:xfrm>
            <a:off x="683568" y="2618825"/>
            <a:ext cx="24929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2800" dirty="0" smtClean="0">
                <a:latin typeface="Calibri" pitchFamily="-65" charset="0"/>
              </a:rPr>
              <a:t>Palavra simples </a:t>
            </a:r>
            <a:endParaRPr lang="pt-PT" dirty="0">
              <a:latin typeface="Calibri" pitchFamily="-65" charset="0"/>
            </a:endParaRP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683568" y="4453059"/>
            <a:ext cx="30003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2800" dirty="0" smtClean="0">
                <a:latin typeface="Calibri" pitchFamily="-65" charset="0"/>
              </a:rPr>
              <a:t>Palavras complexas </a:t>
            </a:r>
            <a:endParaRPr lang="pt-PT" dirty="0">
              <a:latin typeface="Calibri" pitchFamily="-65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25" y="4922565"/>
            <a:ext cx="1776555" cy="164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5" name="CaixaDeTexto 34"/>
          <p:cNvSpPr txBox="1"/>
          <p:nvPr/>
        </p:nvSpPr>
        <p:spPr>
          <a:xfrm>
            <a:off x="651078" y="3286124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00B0F0"/>
                </a:solidFill>
              </a:rPr>
              <a:t>2. </a:t>
            </a:r>
            <a:r>
              <a:rPr lang="pt-PT" sz="2800" dirty="0" smtClean="0"/>
              <a:t>Qual é o radical da palavra ramo?</a:t>
            </a:r>
            <a:endParaRPr lang="pt-PT" sz="2800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16" name="CaixaDeTexto 15"/>
          <p:cNvSpPr txBox="1">
            <a:spLocks noChangeArrowheads="1"/>
          </p:cNvSpPr>
          <p:nvPr/>
        </p:nvSpPr>
        <p:spPr bwMode="auto">
          <a:xfrm>
            <a:off x="3500445" y="2000240"/>
            <a:ext cx="21431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5400" dirty="0" smtClean="0">
                <a:solidFill>
                  <a:srgbClr val="953735"/>
                </a:solidFill>
                <a:latin typeface="Calibri" pitchFamily="-65" charset="0"/>
              </a:rPr>
              <a:t>ramo</a:t>
            </a:r>
            <a:endParaRPr lang="pt-PT" sz="2800" dirty="0">
              <a:solidFill>
                <a:srgbClr val="953735"/>
              </a:solidFill>
              <a:latin typeface="Calibri" pitchFamily="-65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651078" y="1428736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00B0F0"/>
                </a:solidFill>
              </a:rPr>
              <a:t>1. </a:t>
            </a:r>
            <a:r>
              <a:rPr lang="pt-PT" sz="2800" dirty="0" smtClean="0"/>
              <a:t>Forma a família de palavras de </a:t>
            </a:r>
            <a:r>
              <a:rPr lang="pt-PT" sz="2800" b="1" dirty="0" smtClean="0"/>
              <a:t>ramo</a:t>
            </a:r>
            <a:r>
              <a:rPr lang="pt-PT" sz="2800" dirty="0" smtClean="0"/>
              <a:t>.</a:t>
            </a:r>
            <a:endParaRPr lang="pt-PT" sz="28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642910" y="4731261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00B0F0"/>
                </a:solidFill>
              </a:rPr>
              <a:t>3. </a:t>
            </a:r>
            <a:r>
              <a:rPr lang="pt-PT" sz="2800" dirty="0" smtClean="0"/>
              <a:t>Destaca a vermelho, em cada palavra, a terminação que juntaste ao radical de “ramo”. 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0" grpId="0"/>
      <p:bldP spid="16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39552" y="980728"/>
            <a:ext cx="799288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4. </a:t>
            </a:r>
            <a:r>
              <a:rPr lang="pt-PT" sz="2400" dirty="0" smtClean="0"/>
              <a:t>Escreve palavras complexas a partir das seguintes palavras simples, usando os prefixos e ou sufixos apresentados. </a:t>
            </a:r>
          </a:p>
          <a:p>
            <a:r>
              <a:rPr lang="pt-PT" sz="2400" dirty="0" smtClean="0"/>
              <a:t>Nota: podes usá-los várias vezes.</a:t>
            </a:r>
            <a:endParaRPr lang="pt-PT" sz="2400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1827146" y="3874005"/>
            <a:ext cx="203047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953735"/>
                </a:solidFill>
                <a:latin typeface="Calibri" pitchFamily="-65" charset="0"/>
              </a:rPr>
              <a:t>pentear</a:t>
            </a:r>
            <a:endParaRPr lang="pt-PT" sz="4400" dirty="0">
              <a:solidFill>
                <a:srgbClr val="953735"/>
              </a:solidFill>
              <a:latin typeface="Calibri" pitchFamily="-65" charset="0"/>
            </a:endParaRPr>
          </a:p>
        </p:txBody>
      </p:sp>
      <p:sp>
        <p:nvSpPr>
          <p:cNvPr id="5" name="CaixaDeTexto 33"/>
          <p:cNvSpPr txBox="1">
            <a:spLocks noChangeArrowheads="1"/>
          </p:cNvSpPr>
          <p:nvPr/>
        </p:nvSpPr>
        <p:spPr bwMode="auto">
          <a:xfrm>
            <a:off x="1734430" y="2224091"/>
            <a:ext cx="66403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err="1" smtClean="0">
                <a:solidFill>
                  <a:srgbClr val="0070C0"/>
                </a:solidFill>
                <a:latin typeface="Calibri" pitchFamily="-65" charset="0"/>
              </a:rPr>
              <a:t>in</a:t>
            </a:r>
            <a:endParaRPr lang="pt-PT" sz="4400" dirty="0"/>
          </a:p>
        </p:txBody>
      </p:sp>
      <p:sp>
        <p:nvSpPr>
          <p:cNvPr id="6" name="CaixaDeTexto 33"/>
          <p:cNvSpPr txBox="1">
            <a:spLocks noChangeArrowheads="1"/>
          </p:cNvSpPr>
          <p:nvPr/>
        </p:nvSpPr>
        <p:spPr bwMode="auto">
          <a:xfrm>
            <a:off x="3635896" y="2858587"/>
            <a:ext cx="1364732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err="1" smtClean="0">
                <a:solidFill>
                  <a:srgbClr val="0070C0"/>
                </a:solidFill>
                <a:latin typeface="Calibri" pitchFamily="-65" charset="0"/>
              </a:rPr>
              <a:t>idão</a:t>
            </a:r>
            <a:endParaRPr lang="pt-PT" sz="4400" dirty="0"/>
          </a:p>
        </p:txBody>
      </p:sp>
      <p:sp>
        <p:nvSpPr>
          <p:cNvPr id="7" name="CaixaDeTexto 33"/>
          <p:cNvSpPr txBox="1">
            <a:spLocks noChangeArrowheads="1"/>
          </p:cNvSpPr>
          <p:nvPr/>
        </p:nvSpPr>
        <p:spPr bwMode="auto">
          <a:xfrm>
            <a:off x="3626206" y="2225182"/>
            <a:ext cx="1224136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err="1" smtClean="0">
                <a:solidFill>
                  <a:srgbClr val="0070C0"/>
                </a:solidFill>
                <a:latin typeface="Calibri" pitchFamily="-65" charset="0"/>
              </a:rPr>
              <a:t>des</a:t>
            </a:r>
            <a:endParaRPr lang="pt-PT" sz="4400" dirty="0"/>
          </a:p>
        </p:txBody>
      </p:sp>
      <p:sp>
        <p:nvSpPr>
          <p:cNvPr id="8" name="CaixaDeTexto 7"/>
          <p:cNvSpPr txBox="1">
            <a:spLocks noChangeArrowheads="1"/>
          </p:cNvSpPr>
          <p:nvPr/>
        </p:nvSpPr>
        <p:spPr bwMode="auto">
          <a:xfrm>
            <a:off x="6072198" y="2787149"/>
            <a:ext cx="1162042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err="1" smtClean="0">
                <a:solidFill>
                  <a:srgbClr val="0070C0"/>
                </a:solidFill>
                <a:latin typeface="Calibri" pitchFamily="-65" charset="0"/>
              </a:rPr>
              <a:t>ado</a:t>
            </a:r>
            <a:endParaRPr lang="pt-PT" sz="4400" dirty="0"/>
          </a:p>
        </p:txBody>
      </p:sp>
      <p:sp>
        <p:nvSpPr>
          <p:cNvPr id="9" name="CaixaDeTexto 33"/>
          <p:cNvSpPr txBox="1">
            <a:spLocks noChangeArrowheads="1"/>
          </p:cNvSpPr>
          <p:nvPr/>
        </p:nvSpPr>
        <p:spPr bwMode="auto">
          <a:xfrm>
            <a:off x="1714480" y="2857496"/>
            <a:ext cx="88689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err="1" smtClean="0">
                <a:solidFill>
                  <a:srgbClr val="0070C0"/>
                </a:solidFill>
                <a:latin typeface="Calibri" pitchFamily="-65" charset="0"/>
              </a:rPr>
              <a:t>im</a:t>
            </a:r>
            <a:endParaRPr lang="pt-PT" sz="4400" dirty="0"/>
          </a:p>
        </p:txBody>
      </p:sp>
      <p:sp>
        <p:nvSpPr>
          <p:cNvPr id="10" name="CaixaDeTexto 33"/>
          <p:cNvSpPr txBox="1">
            <a:spLocks noChangeArrowheads="1"/>
          </p:cNvSpPr>
          <p:nvPr/>
        </p:nvSpPr>
        <p:spPr bwMode="auto">
          <a:xfrm>
            <a:off x="6091232" y="2225182"/>
            <a:ext cx="804852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err="1" smtClean="0">
                <a:solidFill>
                  <a:srgbClr val="0070C0"/>
                </a:solidFill>
                <a:latin typeface="Calibri" pitchFamily="-65" charset="0"/>
              </a:rPr>
              <a:t>re</a:t>
            </a:r>
            <a:endParaRPr lang="pt-PT" sz="4400" dirty="0"/>
          </a:p>
        </p:txBody>
      </p:sp>
      <p:sp>
        <p:nvSpPr>
          <p:cNvPr id="11" name="CaixaDeTexto 10"/>
          <p:cNvSpPr txBox="1">
            <a:spLocks noChangeArrowheads="1"/>
          </p:cNvSpPr>
          <p:nvPr/>
        </p:nvSpPr>
        <p:spPr bwMode="auto">
          <a:xfrm>
            <a:off x="1827716" y="4588385"/>
            <a:ext cx="167271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953735"/>
                </a:solidFill>
                <a:latin typeface="Calibri" pitchFamily="-65" charset="0"/>
              </a:rPr>
              <a:t>visível</a:t>
            </a:r>
            <a:endParaRPr lang="pt-PT" sz="4400" dirty="0">
              <a:solidFill>
                <a:srgbClr val="953735"/>
              </a:solidFill>
              <a:latin typeface="Calibri" pitchFamily="-65" charset="0"/>
            </a:endParaRP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1828286" y="5214950"/>
            <a:ext cx="174358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953735"/>
                </a:solidFill>
                <a:latin typeface="Calibri" pitchFamily="-65" charset="0"/>
              </a:rPr>
              <a:t>escuro</a:t>
            </a:r>
            <a:endParaRPr lang="pt-PT" sz="4400" dirty="0">
              <a:solidFill>
                <a:srgbClr val="953735"/>
              </a:solidFill>
              <a:latin typeface="Calibri" pitchFamily="-65" charset="0"/>
            </a:endParaRP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5072636" y="3874005"/>
            <a:ext cx="207113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953735"/>
                </a:solidFill>
                <a:latin typeface="Calibri" pitchFamily="-65" charset="0"/>
              </a:rPr>
              <a:t>cozinha</a:t>
            </a:r>
            <a:endParaRPr lang="pt-PT" sz="4400" dirty="0">
              <a:solidFill>
                <a:srgbClr val="953735"/>
              </a:solidFill>
              <a:latin typeface="Calibri" pitchFamily="-65" charset="0"/>
            </a:endParaRPr>
          </a:p>
        </p:txBody>
      </p:sp>
      <p:sp>
        <p:nvSpPr>
          <p:cNvPr id="15" name="CaixaDeTexto 14"/>
          <p:cNvSpPr txBox="1">
            <a:spLocks noChangeArrowheads="1"/>
          </p:cNvSpPr>
          <p:nvPr/>
        </p:nvSpPr>
        <p:spPr bwMode="auto">
          <a:xfrm>
            <a:off x="5072636" y="4516947"/>
            <a:ext cx="207113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953735"/>
                </a:solidFill>
                <a:latin typeface="Calibri" pitchFamily="-65" charset="0"/>
              </a:rPr>
              <a:t>possível</a:t>
            </a:r>
            <a:endParaRPr lang="pt-PT" sz="4400" dirty="0">
              <a:solidFill>
                <a:srgbClr val="953735"/>
              </a:solidFill>
              <a:latin typeface="Calibri" pitchFamily="-65" charset="0"/>
            </a:endParaRPr>
          </a:p>
        </p:txBody>
      </p:sp>
      <p:sp>
        <p:nvSpPr>
          <p:cNvPr id="16" name="CaixaDeTexto 15"/>
          <p:cNvSpPr txBox="1">
            <a:spLocks noChangeArrowheads="1"/>
          </p:cNvSpPr>
          <p:nvPr/>
        </p:nvSpPr>
        <p:spPr bwMode="auto">
          <a:xfrm>
            <a:off x="5072066" y="5231327"/>
            <a:ext cx="214314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PT" sz="4400" dirty="0" smtClean="0">
                <a:solidFill>
                  <a:srgbClr val="953735"/>
                </a:solidFill>
                <a:latin typeface="Calibri" pitchFamily="-65" charset="0"/>
              </a:rPr>
              <a:t>começar</a:t>
            </a:r>
            <a:endParaRPr lang="pt-PT" sz="4400" dirty="0">
              <a:solidFill>
                <a:srgbClr val="953735"/>
              </a:solidFill>
              <a:latin typeface="Calibri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207</Words>
  <Application>Microsoft Office PowerPoint</Application>
  <PresentationFormat>On-screen Show (4:3)</PresentationFormat>
  <Paragraphs>61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SAlmeida</cp:lastModifiedBy>
  <cp:revision>28</cp:revision>
  <dcterms:created xsi:type="dcterms:W3CDTF">2012-02-11T15:07:38Z</dcterms:created>
  <dcterms:modified xsi:type="dcterms:W3CDTF">2012-02-15T17:23:46Z</dcterms:modified>
</cp:coreProperties>
</file>