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74" r:id="rId4"/>
    <p:sldId id="282" r:id="rId5"/>
    <p:sldId id="276" r:id="rId6"/>
    <p:sldId id="284" r:id="rId7"/>
    <p:sldId id="285" r:id="rId8"/>
    <p:sldId id="286" r:id="rId9"/>
    <p:sldId id="287" r:id="rId10"/>
    <p:sldId id="289" r:id="rId11"/>
    <p:sldId id="283" r:id="rId12"/>
    <p:sldId id="290" r:id="rId13"/>
    <p:sldId id="288" r:id="rId14"/>
    <p:sldId id="292" r:id="rId15"/>
    <p:sldId id="291" r:id="rId16"/>
    <p:sldId id="294" r:id="rId17"/>
    <p:sldId id="295" r:id="rId18"/>
    <p:sldId id="296" r:id="rId19"/>
    <p:sldId id="293" r:id="rId20"/>
    <p:sldId id="298" r:id="rId21"/>
    <p:sldId id="297" r:id="rId22"/>
    <p:sldId id="300" r:id="rId23"/>
    <p:sldId id="299" r:id="rId24"/>
    <p:sldId id="301" r:id="rId2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0" autoAdjust="0"/>
  </p:normalViewPr>
  <p:slideViewPr>
    <p:cSldViewPr>
      <p:cViewPr>
        <p:scale>
          <a:sx n="75" d="100"/>
          <a:sy n="75" d="100"/>
        </p:scale>
        <p:origin x="-2028" y="-7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5F8FA4-CAA9-4DFB-8EE2-9D8CD971EE63}" type="datetimeFigureOut">
              <a:rPr lang="pt-PT" smtClean="0"/>
              <a:t>05-03-2012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1AC7D5-D726-4E5E-8FC7-F29A397C215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1569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6</a:t>
            </a:fld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7</a:t>
            </a:fld>
            <a:endParaRPr lang="pt-P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8</a:t>
            </a:fld>
            <a:endParaRPr lang="pt-P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9</a:t>
            </a:fld>
            <a:endParaRPr lang="pt-P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10</a:t>
            </a:fld>
            <a:endParaRPr lang="pt-P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11</a:t>
            </a:fld>
            <a:endParaRPr lang="pt-P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12</a:t>
            </a:fld>
            <a:endParaRPr lang="pt-P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13</a:t>
            </a:fld>
            <a:endParaRPr lang="pt-P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14</a:t>
            </a:fld>
            <a:endParaRPr lang="pt-P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15</a:t>
            </a:fld>
            <a:endParaRPr lang="pt-P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16</a:t>
            </a:fld>
            <a:endParaRPr lang="pt-P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17</a:t>
            </a:fld>
            <a:endParaRPr lang="pt-P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18</a:t>
            </a:fld>
            <a:endParaRPr lang="pt-P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19</a:t>
            </a:fld>
            <a:endParaRPr lang="pt-P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20</a:t>
            </a:fld>
            <a:endParaRPr lang="pt-P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21</a:t>
            </a:fld>
            <a:endParaRPr lang="pt-P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22</a:t>
            </a:fld>
            <a:endParaRPr lang="pt-PT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23</a:t>
            </a:fld>
            <a:endParaRPr lang="pt-PT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24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B4A9-8D5A-40D9-932C-7688B768CF96}" type="datetimeFigureOut">
              <a:rPr lang="pt-PT" smtClean="0"/>
              <a:pPr/>
              <a:t>05-03-2012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UNDO1_LP_3an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3" y="0"/>
            <a:ext cx="91318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1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2143116"/>
            <a:ext cx="46434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Nomes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785786" y="857232"/>
            <a:ext cx="702885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b="1" dirty="0" smtClean="0">
                <a:solidFill>
                  <a:srgbClr val="FF0000"/>
                </a:solidFill>
              </a:rPr>
              <a:t>Nomes</a:t>
            </a:r>
            <a:r>
              <a:rPr lang="pt-PT" sz="3600" dirty="0" smtClean="0"/>
              <a:t> são as palavras que designam pessoas, animais, plantas, objectos, lugares e outras entidades.</a:t>
            </a:r>
          </a:p>
          <a:p>
            <a:pPr algn="ctr"/>
            <a:endParaRPr lang="pt-PT" sz="1600" dirty="0" smtClean="0"/>
          </a:p>
          <a:p>
            <a:pPr algn="ctr"/>
            <a:r>
              <a:rPr lang="pt-PT" sz="3600" dirty="0" smtClean="0"/>
              <a:t>Ex.: Rita; cão; rosa; caixa; Lisboa.</a:t>
            </a:r>
          </a:p>
          <a:p>
            <a:pPr algn="ctr"/>
            <a:r>
              <a:rPr lang="pt-PT" sz="3600" dirty="0" smtClean="0"/>
              <a:t>Podem variar em </a:t>
            </a:r>
            <a:r>
              <a:rPr lang="pt-PT" sz="3600" b="1" dirty="0" smtClean="0"/>
              <a:t>género</a:t>
            </a:r>
            <a:r>
              <a:rPr lang="pt-PT" sz="3600" dirty="0" smtClean="0"/>
              <a:t>, </a:t>
            </a:r>
            <a:r>
              <a:rPr lang="pt-PT" sz="3600" b="1" dirty="0" smtClean="0"/>
              <a:t>número</a:t>
            </a:r>
            <a:r>
              <a:rPr lang="pt-PT" sz="3600" dirty="0" smtClean="0"/>
              <a:t> e </a:t>
            </a:r>
            <a:r>
              <a:rPr lang="pt-PT" sz="3600" b="1" dirty="0" smtClean="0"/>
              <a:t>grau</a:t>
            </a:r>
            <a:r>
              <a:rPr lang="pt-PT" sz="3600" dirty="0" smtClean="0"/>
              <a:t>.</a:t>
            </a:r>
            <a:endParaRPr lang="pt-PT" sz="3600" dirty="0"/>
          </a:p>
        </p:txBody>
      </p:sp>
      <p:pic>
        <p:nvPicPr>
          <p:cNvPr id="5" name="Imagem 4" descr="20113015_RPD_ID02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29256" y="3733097"/>
            <a:ext cx="3352209" cy="276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2143116"/>
            <a:ext cx="46434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/>
              <a:t>G</a:t>
            </a:r>
            <a:r>
              <a:rPr lang="pt-PT" sz="6000" b="1" dirty="0" smtClean="0"/>
              <a:t>énero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1571604" y="2500306"/>
            <a:ext cx="2071702" cy="318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3780000" algn="l"/>
              </a:tabLst>
            </a:pPr>
            <a:r>
              <a:rPr lang="pt-PT" sz="4400" dirty="0" smtClean="0">
                <a:latin typeface="Calibri" pitchFamily="-65" charset="0"/>
              </a:rPr>
              <a:t>o rapaz</a:t>
            </a:r>
          </a:p>
          <a:p>
            <a:pPr>
              <a:spcBef>
                <a:spcPts val="1000"/>
              </a:spcBef>
              <a:tabLst>
                <a:tab pos="3780000" algn="l"/>
              </a:tabLst>
            </a:pPr>
            <a:r>
              <a:rPr lang="pt-PT" sz="4400" dirty="0" smtClean="0">
                <a:latin typeface="Calibri" pitchFamily="-65" charset="0"/>
              </a:rPr>
              <a:t>o pintor</a:t>
            </a:r>
          </a:p>
          <a:p>
            <a:pPr>
              <a:spcBef>
                <a:spcPts val="1000"/>
              </a:spcBef>
              <a:tabLst>
                <a:tab pos="3780000" algn="l"/>
              </a:tabLst>
            </a:pPr>
            <a:r>
              <a:rPr lang="pt-PT" sz="4400" dirty="0" smtClean="0">
                <a:latin typeface="Calibri" pitchFamily="-65" charset="0"/>
              </a:rPr>
              <a:t>o galo</a:t>
            </a:r>
          </a:p>
          <a:p>
            <a:pPr>
              <a:spcBef>
                <a:spcPts val="1000"/>
              </a:spcBef>
              <a:tabLst>
                <a:tab pos="3780000" algn="l"/>
              </a:tabLst>
            </a:pPr>
            <a:r>
              <a:rPr lang="pt-PT" sz="4400" dirty="0" smtClean="0">
                <a:latin typeface="Calibri" pitchFamily="-65" charset="0"/>
              </a:rPr>
              <a:t>o urso</a:t>
            </a:r>
          </a:p>
        </p:txBody>
      </p:sp>
      <p:grpSp>
        <p:nvGrpSpPr>
          <p:cNvPr id="12" name="Group 19"/>
          <p:cNvGrpSpPr>
            <a:grpSpLocks/>
          </p:cNvGrpSpPr>
          <p:nvPr/>
        </p:nvGrpSpPr>
        <p:grpSpPr bwMode="auto">
          <a:xfrm>
            <a:off x="990600" y="1214430"/>
            <a:ext cx="3581400" cy="1143000"/>
            <a:chOff x="990600" y="990600"/>
            <a:chExt cx="3283774" cy="1143172"/>
          </a:xfrm>
        </p:grpSpPr>
        <p:sp>
          <p:nvSpPr>
            <p:cNvPr id="13" name="Rounded Rectangle 13"/>
            <p:cNvSpPr/>
            <p:nvPr/>
          </p:nvSpPr>
          <p:spPr>
            <a:xfrm>
              <a:off x="990600" y="990600"/>
              <a:ext cx="3048000" cy="1143172"/>
            </a:xfrm>
            <a:prstGeom prst="roundRect">
              <a:avLst/>
            </a:prstGeom>
            <a:noFill/>
            <a:ln w="412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4" name="CaixaDeTexto 10"/>
            <p:cNvSpPr txBox="1">
              <a:spLocks noChangeArrowheads="1"/>
            </p:cNvSpPr>
            <p:nvPr/>
          </p:nvSpPr>
          <p:spPr bwMode="auto">
            <a:xfrm>
              <a:off x="1988374" y="1204938"/>
              <a:ext cx="22860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3600" b="1" dirty="0">
                  <a:solidFill>
                    <a:srgbClr val="3366FF"/>
                  </a:solidFill>
                  <a:latin typeface="Calibri" pitchFamily="-65" charset="0"/>
                </a:rPr>
                <a:t>Masculino</a:t>
              </a:r>
              <a:endParaRPr lang="pt-PT" b="1" dirty="0">
                <a:solidFill>
                  <a:srgbClr val="3366FF"/>
                </a:solidFill>
                <a:latin typeface="Calibri" pitchFamily="-65" charset="0"/>
              </a:endParaRPr>
            </a:p>
          </p:txBody>
        </p:sp>
      </p:grpSp>
      <p:pic>
        <p:nvPicPr>
          <p:cNvPr id="1026" name="Picture 2" descr="C:\Documents and Settings\Administrator\Desktop\ALFA_PPT\PPT LP\imagens PPT LP\20113023_RPD_F1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9587" y="1290656"/>
            <a:ext cx="1098301" cy="995336"/>
          </a:xfrm>
          <a:prstGeom prst="rect">
            <a:avLst/>
          </a:prstGeom>
          <a:noFill/>
        </p:spPr>
      </p:pic>
      <p:grpSp>
        <p:nvGrpSpPr>
          <p:cNvPr id="23" name="Group 19"/>
          <p:cNvGrpSpPr>
            <a:grpSpLocks/>
          </p:cNvGrpSpPr>
          <p:nvPr/>
        </p:nvGrpSpPr>
        <p:grpSpPr bwMode="auto">
          <a:xfrm>
            <a:off x="4848252" y="1214422"/>
            <a:ext cx="3581400" cy="1143000"/>
            <a:chOff x="990600" y="990600"/>
            <a:chExt cx="3283774" cy="1143172"/>
          </a:xfrm>
        </p:grpSpPr>
        <p:sp>
          <p:nvSpPr>
            <p:cNvPr id="24" name="Rounded Rectangle 13"/>
            <p:cNvSpPr/>
            <p:nvPr/>
          </p:nvSpPr>
          <p:spPr>
            <a:xfrm>
              <a:off x="990600" y="990600"/>
              <a:ext cx="3048000" cy="1143172"/>
            </a:xfrm>
            <a:prstGeom prst="roundRect">
              <a:avLst/>
            </a:prstGeom>
            <a:noFill/>
            <a:ln w="412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5" name="CaixaDeTexto 10"/>
            <p:cNvSpPr txBox="1">
              <a:spLocks noChangeArrowheads="1"/>
            </p:cNvSpPr>
            <p:nvPr/>
          </p:nvSpPr>
          <p:spPr bwMode="auto">
            <a:xfrm>
              <a:off x="1988374" y="1204938"/>
              <a:ext cx="2286000" cy="646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3600" b="1" dirty="0" smtClean="0">
                  <a:solidFill>
                    <a:srgbClr val="FF00FF"/>
                  </a:solidFill>
                  <a:latin typeface="Calibri" pitchFamily="-65" charset="0"/>
                </a:rPr>
                <a:t>Feminino</a:t>
              </a:r>
            </a:p>
          </p:txBody>
        </p:sp>
      </p:grpSp>
      <p:pic>
        <p:nvPicPr>
          <p:cNvPr id="1027" name="Picture 3" descr="C:\Documents and Settings\Administrator\Desktop\ALFA_PPT\PPT LP\imagens PPT LP\20113023_RPD_F1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58320" y="1322276"/>
            <a:ext cx="871002" cy="963716"/>
          </a:xfrm>
          <a:prstGeom prst="rect">
            <a:avLst/>
          </a:prstGeom>
          <a:noFill/>
        </p:spPr>
      </p:pic>
      <p:sp>
        <p:nvSpPr>
          <p:cNvPr id="17" name="CaixaDeTexto 16"/>
          <p:cNvSpPr txBox="1">
            <a:spLocks noChangeArrowheads="1"/>
          </p:cNvSpPr>
          <p:nvPr/>
        </p:nvSpPr>
        <p:spPr bwMode="auto">
          <a:xfrm>
            <a:off x="5286380" y="2428868"/>
            <a:ext cx="3000396" cy="318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3780000" algn="l"/>
              </a:tabLst>
            </a:pPr>
            <a:r>
              <a:rPr lang="pt-PT" sz="4400" dirty="0" smtClean="0">
                <a:latin typeface="Calibri" pitchFamily="-65" charset="0"/>
              </a:rPr>
              <a:t>a rapariga</a:t>
            </a:r>
          </a:p>
          <a:p>
            <a:pPr>
              <a:spcBef>
                <a:spcPts val="1000"/>
              </a:spcBef>
              <a:tabLst>
                <a:tab pos="3780000" algn="l"/>
              </a:tabLst>
            </a:pPr>
            <a:r>
              <a:rPr lang="pt-PT" sz="4400" dirty="0" smtClean="0">
                <a:latin typeface="Calibri" pitchFamily="-65" charset="0"/>
              </a:rPr>
              <a:t>a pintora</a:t>
            </a:r>
          </a:p>
          <a:p>
            <a:pPr>
              <a:spcBef>
                <a:spcPts val="1000"/>
              </a:spcBef>
              <a:tabLst>
                <a:tab pos="3780000" algn="l"/>
              </a:tabLst>
            </a:pPr>
            <a:r>
              <a:rPr lang="pt-PT" sz="4400" dirty="0" smtClean="0">
                <a:latin typeface="Calibri" pitchFamily="-65" charset="0"/>
              </a:rPr>
              <a:t>a galinha</a:t>
            </a:r>
          </a:p>
          <a:p>
            <a:pPr>
              <a:spcBef>
                <a:spcPts val="1000"/>
              </a:spcBef>
              <a:tabLst>
                <a:tab pos="3780000" algn="l"/>
              </a:tabLst>
            </a:pPr>
            <a:r>
              <a:rPr lang="pt-PT" sz="4400" dirty="0" smtClean="0">
                <a:latin typeface="Calibri" pitchFamily="-65" charset="0"/>
              </a:rPr>
              <a:t>a ursa</a:t>
            </a: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1785926"/>
            <a:ext cx="46434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Formação do feminino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651078" y="1000108"/>
            <a:ext cx="6206938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dirty="0" smtClean="0"/>
              <a:t>O feminino forma-se de diferentes maneiras:</a:t>
            </a:r>
          </a:p>
          <a:p>
            <a:endParaRPr lang="pt-PT" sz="2600" dirty="0" smtClean="0"/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i="1" dirty="0" smtClean="0"/>
              <a:t>–</a:t>
            </a:r>
            <a:r>
              <a:rPr lang="pt-PT" sz="2600" dirty="0" smtClean="0"/>
              <a:t> Mudar o </a:t>
            </a:r>
            <a:r>
              <a:rPr lang="pt-PT" sz="2600" b="1" dirty="0" err="1" smtClean="0">
                <a:solidFill>
                  <a:srgbClr val="FF0000"/>
                </a:solidFill>
              </a:rPr>
              <a:t>o</a:t>
            </a:r>
            <a:r>
              <a:rPr lang="pt-PT" sz="2600" dirty="0" smtClean="0"/>
              <a:t> final para </a:t>
            </a:r>
            <a:r>
              <a:rPr lang="pt-PT" sz="2600" b="1" dirty="0" smtClean="0">
                <a:solidFill>
                  <a:srgbClr val="FF0000"/>
                </a:solidFill>
              </a:rPr>
              <a:t>a</a:t>
            </a:r>
            <a:r>
              <a:rPr lang="pt-PT" sz="2600" dirty="0" smtClean="0"/>
              <a:t>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dirty="0" smtClean="0"/>
              <a:t>Ex.: pat</a:t>
            </a:r>
            <a:r>
              <a:rPr lang="pt-PT" sz="2600" b="1" dirty="0" smtClean="0"/>
              <a:t>o</a:t>
            </a:r>
            <a:r>
              <a:rPr lang="pt-PT" sz="2600" dirty="0" smtClean="0"/>
              <a:t>/pat</a:t>
            </a:r>
            <a:r>
              <a:rPr lang="pt-PT" sz="2600" b="1" dirty="0" smtClean="0"/>
              <a:t>a</a:t>
            </a:r>
            <a:r>
              <a:rPr lang="pt-PT" sz="2600" dirty="0" smtClean="0"/>
              <a:t>; sac</a:t>
            </a:r>
            <a:r>
              <a:rPr lang="pt-PT" sz="2600" b="1" dirty="0" smtClean="0"/>
              <a:t>o</a:t>
            </a:r>
            <a:r>
              <a:rPr lang="pt-PT" sz="2600" dirty="0" smtClean="0"/>
              <a:t>/sac</a:t>
            </a:r>
            <a:r>
              <a:rPr lang="pt-PT" sz="2600" b="1" dirty="0" smtClean="0"/>
              <a:t>a</a:t>
            </a:r>
          </a:p>
          <a:p>
            <a:pPr>
              <a:tabLst>
                <a:tab pos="360000" algn="l"/>
                <a:tab pos="1800000" algn="l"/>
              </a:tabLst>
            </a:pPr>
            <a:endParaRPr lang="pt-PT" sz="2600" dirty="0" smtClean="0"/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i="1" dirty="0" smtClean="0"/>
              <a:t>–</a:t>
            </a:r>
            <a:r>
              <a:rPr lang="pt-PT" sz="2600" dirty="0" smtClean="0"/>
              <a:t> Acrescentar um </a:t>
            </a:r>
            <a:r>
              <a:rPr lang="pt-PT" sz="2600" b="1" dirty="0" smtClean="0">
                <a:solidFill>
                  <a:srgbClr val="FF0000"/>
                </a:solidFill>
              </a:rPr>
              <a:t>a</a:t>
            </a:r>
            <a:r>
              <a:rPr lang="pt-PT" sz="2600" dirty="0" smtClean="0"/>
              <a:t> em nomes terminados em consoante.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dirty="0" smtClean="0"/>
              <a:t>Ex.: professor/professor</a:t>
            </a:r>
            <a:r>
              <a:rPr lang="pt-PT" sz="2600" b="1" dirty="0" smtClean="0"/>
              <a:t>a</a:t>
            </a:r>
            <a:r>
              <a:rPr lang="pt-PT" sz="2600" dirty="0" smtClean="0"/>
              <a:t>; pintor/pintor</a:t>
            </a:r>
            <a:r>
              <a:rPr lang="pt-PT" sz="2600" b="1" dirty="0" smtClean="0"/>
              <a:t>a</a:t>
            </a:r>
          </a:p>
          <a:p>
            <a:pPr>
              <a:tabLst>
                <a:tab pos="360000" algn="l"/>
                <a:tab pos="1800000" algn="l"/>
              </a:tabLst>
            </a:pPr>
            <a:endParaRPr lang="pt-PT" sz="2600" dirty="0" smtClean="0"/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i="1" dirty="0" smtClean="0"/>
              <a:t>–</a:t>
            </a:r>
            <a:r>
              <a:rPr lang="pt-PT" sz="2600" dirty="0" smtClean="0"/>
              <a:t> Mudar o </a:t>
            </a:r>
            <a:r>
              <a:rPr lang="pt-PT" sz="2600" b="1" dirty="0" err="1" smtClean="0">
                <a:solidFill>
                  <a:srgbClr val="FF0000"/>
                </a:solidFill>
              </a:rPr>
              <a:t>ão</a:t>
            </a:r>
            <a:r>
              <a:rPr lang="pt-PT" sz="2600" dirty="0" smtClean="0"/>
              <a:t> para </a:t>
            </a:r>
            <a:r>
              <a:rPr lang="pt-PT" sz="2600" b="1" dirty="0" err="1" smtClean="0">
                <a:solidFill>
                  <a:srgbClr val="FF0000"/>
                </a:solidFill>
              </a:rPr>
              <a:t>ona</a:t>
            </a:r>
            <a:r>
              <a:rPr lang="pt-PT" sz="2600" dirty="0" smtClean="0"/>
              <a:t>, </a:t>
            </a:r>
            <a:r>
              <a:rPr lang="pt-PT" sz="2600" b="1" dirty="0" err="1" smtClean="0">
                <a:solidFill>
                  <a:srgbClr val="FF0000"/>
                </a:solidFill>
              </a:rPr>
              <a:t>ana</a:t>
            </a:r>
            <a:r>
              <a:rPr lang="pt-PT" sz="2600" dirty="0" smtClean="0"/>
              <a:t>, </a:t>
            </a:r>
            <a:r>
              <a:rPr lang="pt-PT" sz="2600" b="1" dirty="0" smtClean="0">
                <a:solidFill>
                  <a:srgbClr val="FF0000"/>
                </a:solidFill>
              </a:rPr>
              <a:t>ã</a:t>
            </a:r>
            <a:r>
              <a:rPr lang="pt-PT" sz="2600" dirty="0" smtClean="0"/>
              <a:t> ou </a:t>
            </a:r>
            <a:r>
              <a:rPr lang="pt-PT" sz="2600" b="1" dirty="0" err="1" smtClean="0">
                <a:solidFill>
                  <a:srgbClr val="FF0000"/>
                </a:solidFill>
              </a:rPr>
              <a:t>oa</a:t>
            </a:r>
            <a:r>
              <a:rPr lang="pt-PT" sz="2600" dirty="0" smtClean="0"/>
              <a:t> em nomes terminados em </a:t>
            </a:r>
            <a:r>
              <a:rPr lang="pt-PT" sz="2600" b="1" dirty="0" err="1" smtClean="0">
                <a:solidFill>
                  <a:srgbClr val="FF0000"/>
                </a:solidFill>
              </a:rPr>
              <a:t>ão</a:t>
            </a:r>
            <a:r>
              <a:rPr lang="pt-PT" sz="2600" dirty="0" smtClean="0"/>
              <a:t>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dirty="0" smtClean="0"/>
              <a:t>Ex.: patr</a:t>
            </a:r>
            <a:r>
              <a:rPr lang="pt-PT" sz="2600" b="1" dirty="0" smtClean="0"/>
              <a:t>ão</a:t>
            </a:r>
            <a:r>
              <a:rPr lang="pt-PT" sz="2600" dirty="0" smtClean="0"/>
              <a:t>/patr</a:t>
            </a:r>
            <a:r>
              <a:rPr lang="pt-PT" sz="2600" b="1" dirty="0" smtClean="0"/>
              <a:t>oa</a:t>
            </a:r>
            <a:r>
              <a:rPr lang="pt-PT" sz="2600" dirty="0" smtClean="0"/>
              <a:t>; an</a:t>
            </a:r>
            <a:r>
              <a:rPr lang="pt-PT" sz="2600" b="1" dirty="0" smtClean="0"/>
              <a:t>ão</a:t>
            </a:r>
            <a:r>
              <a:rPr lang="pt-PT" sz="2600" dirty="0" smtClean="0"/>
              <a:t>/an</a:t>
            </a:r>
            <a:r>
              <a:rPr lang="pt-PT" sz="2600" b="1" dirty="0" smtClean="0"/>
              <a:t>ã</a:t>
            </a:r>
            <a:r>
              <a:rPr lang="pt-PT" sz="2600" dirty="0" smtClean="0"/>
              <a:t>; Jo</a:t>
            </a:r>
            <a:r>
              <a:rPr lang="pt-PT" sz="2600" b="1" dirty="0" smtClean="0"/>
              <a:t>ão</a:t>
            </a:r>
            <a:r>
              <a:rPr lang="pt-PT" sz="2600" dirty="0" smtClean="0"/>
              <a:t>/Jo</a:t>
            </a:r>
            <a:r>
              <a:rPr lang="pt-PT" sz="2600" b="1" dirty="0" smtClean="0"/>
              <a:t>ana</a:t>
            </a:r>
            <a:r>
              <a:rPr lang="pt-PT" sz="2600" dirty="0" smtClean="0"/>
              <a:t>; solteir</a:t>
            </a:r>
            <a:r>
              <a:rPr lang="pt-PT" sz="2600" b="1" dirty="0" smtClean="0"/>
              <a:t>ão</a:t>
            </a:r>
            <a:r>
              <a:rPr lang="pt-PT" sz="2600" dirty="0" smtClean="0"/>
              <a:t>/solteir</a:t>
            </a:r>
            <a:r>
              <a:rPr lang="pt-PT" sz="2600" b="1" dirty="0" smtClean="0"/>
              <a:t>ona</a:t>
            </a:r>
            <a:endParaRPr lang="pt-PT" sz="2600" b="1" dirty="0"/>
          </a:p>
        </p:txBody>
      </p:sp>
      <p:pic>
        <p:nvPicPr>
          <p:cNvPr id="5" name="Imagem 4" descr="20113015_RPD_ID0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6212" y="1785926"/>
            <a:ext cx="2283347" cy="464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571472" y="928670"/>
            <a:ext cx="803297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60000" algn="l"/>
                <a:tab pos="1800000" algn="l"/>
              </a:tabLst>
            </a:pPr>
            <a:r>
              <a:rPr lang="pt-PT" sz="2600" i="1" dirty="0" smtClean="0"/>
              <a:t>–</a:t>
            </a:r>
            <a:r>
              <a:rPr lang="pt-PT" sz="2600" dirty="0" smtClean="0"/>
              <a:t> Manter a forma, uma vez que se aplica ambos os géneros.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dirty="0" smtClean="0"/>
              <a:t>Ex.: pessoa, habitante, jovem</a:t>
            </a:r>
          </a:p>
          <a:p>
            <a:pPr>
              <a:tabLst>
                <a:tab pos="360000" algn="l"/>
                <a:tab pos="1800000" algn="l"/>
              </a:tabLst>
            </a:pPr>
            <a:endParaRPr lang="pt-PT" sz="2600" dirty="0" smtClean="0"/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i="1" dirty="0" smtClean="0"/>
              <a:t>–</a:t>
            </a:r>
            <a:r>
              <a:rPr lang="pt-PT" sz="2600" dirty="0" smtClean="0"/>
              <a:t> Manter a forma e distinguir o género apenas pelo artigo que antecede o nome.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dirty="0" smtClean="0"/>
              <a:t>Ex.: </a:t>
            </a:r>
            <a:r>
              <a:rPr lang="pt-PT" sz="2600" b="1" dirty="0" smtClean="0"/>
              <a:t>a</a:t>
            </a:r>
            <a:r>
              <a:rPr lang="pt-PT" sz="2600" dirty="0" smtClean="0"/>
              <a:t> dentista/</a:t>
            </a:r>
            <a:r>
              <a:rPr lang="pt-PT" sz="2600" b="1" dirty="0" smtClean="0"/>
              <a:t>o</a:t>
            </a:r>
            <a:r>
              <a:rPr lang="pt-PT" sz="2600" dirty="0" smtClean="0"/>
              <a:t> dentista; </a:t>
            </a:r>
            <a:r>
              <a:rPr lang="pt-PT" sz="2600" b="1" dirty="0" smtClean="0"/>
              <a:t>uma</a:t>
            </a:r>
            <a:r>
              <a:rPr lang="pt-PT" sz="2600" dirty="0" smtClean="0"/>
              <a:t> chimpanzé/</a:t>
            </a:r>
            <a:r>
              <a:rPr lang="pt-PT" sz="2600" b="1" dirty="0" smtClean="0"/>
              <a:t>um</a:t>
            </a:r>
            <a:r>
              <a:rPr lang="pt-PT" sz="2600" dirty="0" smtClean="0"/>
              <a:t> chimpanzé</a:t>
            </a:r>
          </a:p>
          <a:p>
            <a:pPr>
              <a:tabLst>
                <a:tab pos="360000" algn="l"/>
                <a:tab pos="1800000" algn="l"/>
              </a:tabLst>
            </a:pPr>
            <a:endParaRPr lang="pt-PT" sz="2600" dirty="0" smtClean="0"/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i="1" dirty="0" smtClean="0"/>
              <a:t>–</a:t>
            </a:r>
            <a:r>
              <a:rPr lang="pt-PT" sz="2600" dirty="0" smtClean="0"/>
              <a:t> Ter diferentes formas para os dois géneros.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dirty="0" smtClean="0"/>
              <a:t>Ex.: marido/esposa; pai/mãe</a:t>
            </a:r>
          </a:p>
          <a:p>
            <a:endParaRPr lang="pt-PT" sz="2600" dirty="0"/>
          </a:p>
        </p:txBody>
      </p:sp>
      <p:pic>
        <p:nvPicPr>
          <p:cNvPr id="5" name="Imagem 4" descr="20113015_RPD_ID0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88" y="4209581"/>
            <a:ext cx="2556179" cy="236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571472" y="928670"/>
            <a:ext cx="6929486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60000" algn="l"/>
                <a:tab pos="1800000" algn="l"/>
              </a:tabLst>
            </a:pPr>
            <a:r>
              <a:rPr lang="pt-PT" sz="2600" i="1" dirty="0" smtClean="0"/>
              <a:t>–</a:t>
            </a:r>
            <a:r>
              <a:rPr lang="pt-PT" sz="2600" dirty="0" smtClean="0"/>
              <a:t> Juntar as palavras macho ou fêmea.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dirty="0" smtClean="0"/>
              <a:t>Ex.: coruja </a:t>
            </a:r>
            <a:r>
              <a:rPr lang="pt-PT" sz="2600" b="1" dirty="0" smtClean="0"/>
              <a:t>macho</a:t>
            </a:r>
            <a:r>
              <a:rPr lang="pt-PT" sz="2600" dirty="0" smtClean="0"/>
              <a:t>/coruja </a:t>
            </a:r>
            <a:r>
              <a:rPr lang="pt-PT" sz="2600" b="1" dirty="0" smtClean="0"/>
              <a:t>fêmea</a:t>
            </a:r>
            <a:r>
              <a:rPr lang="pt-PT" sz="2600" dirty="0" smtClean="0"/>
              <a:t>; andorinha </a:t>
            </a:r>
            <a:r>
              <a:rPr lang="pt-PT" sz="2600" b="1" dirty="0" smtClean="0"/>
              <a:t>macho</a:t>
            </a:r>
            <a:r>
              <a:rPr lang="pt-PT" sz="2600" dirty="0" smtClean="0"/>
              <a:t>/andorinha </a:t>
            </a:r>
            <a:r>
              <a:rPr lang="pt-PT" sz="2600" b="1" dirty="0" smtClean="0"/>
              <a:t>fêmea</a:t>
            </a:r>
          </a:p>
          <a:p>
            <a:pPr>
              <a:tabLst>
                <a:tab pos="360000" algn="l"/>
                <a:tab pos="1800000" algn="l"/>
              </a:tabLst>
            </a:pPr>
            <a:endParaRPr lang="pt-PT" sz="2600" dirty="0" smtClean="0"/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i="1" dirty="0" smtClean="0"/>
              <a:t>–</a:t>
            </a:r>
            <a:r>
              <a:rPr lang="pt-PT" sz="2600" dirty="0" smtClean="0"/>
              <a:t> Optar por duas formas no feminino.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dirty="0" smtClean="0"/>
              <a:t>Ex.: cardador/cardadora ou </a:t>
            </a:r>
            <a:r>
              <a:rPr lang="pt-PT" sz="2600" dirty="0" err="1" smtClean="0"/>
              <a:t>cardadeira</a:t>
            </a:r>
            <a:endParaRPr lang="pt-PT" sz="2600" dirty="0" smtClean="0"/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dirty="0" smtClean="0"/>
              <a:t>	comendador/comendadora ou comendadeira</a:t>
            </a:r>
          </a:p>
          <a:p>
            <a:pPr>
              <a:tabLst>
                <a:tab pos="360000" algn="l"/>
                <a:tab pos="1800000" algn="l"/>
              </a:tabLst>
            </a:pPr>
            <a:endParaRPr lang="pt-PT" sz="2600" dirty="0" smtClean="0"/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i="1" dirty="0" smtClean="0"/>
              <a:t>–</a:t>
            </a:r>
            <a:r>
              <a:rPr lang="pt-PT" sz="2600" dirty="0" smtClean="0"/>
              <a:t> Acrescentar a terminação </a:t>
            </a:r>
            <a:r>
              <a:rPr lang="pt-PT" sz="2600" b="1" dirty="0" err="1" smtClean="0">
                <a:solidFill>
                  <a:srgbClr val="FF0000"/>
                </a:solidFill>
              </a:rPr>
              <a:t>ina</a:t>
            </a:r>
            <a:r>
              <a:rPr lang="pt-PT" sz="2600" dirty="0" smtClean="0"/>
              <a:t>, </a:t>
            </a:r>
            <a:r>
              <a:rPr lang="pt-PT" sz="2600" b="1" dirty="0" err="1" smtClean="0">
                <a:solidFill>
                  <a:srgbClr val="FF0000"/>
                </a:solidFill>
              </a:rPr>
              <a:t>isa</a:t>
            </a:r>
            <a:r>
              <a:rPr lang="pt-PT" sz="2600" dirty="0" smtClean="0"/>
              <a:t>, </a:t>
            </a:r>
            <a:r>
              <a:rPr lang="pt-PT" sz="2600" b="1" dirty="0" err="1" smtClean="0">
                <a:solidFill>
                  <a:srgbClr val="FF0000"/>
                </a:solidFill>
              </a:rPr>
              <a:t>inha</a:t>
            </a:r>
            <a:r>
              <a:rPr lang="pt-PT" sz="2600" dirty="0" smtClean="0"/>
              <a:t>, </a:t>
            </a:r>
            <a:r>
              <a:rPr lang="pt-PT" sz="2600" b="1" dirty="0" err="1" smtClean="0">
                <a:solidFill>
                  <a:srgbClr val="FF0000"/>
                </a:solidFill>
              </a:rPr>
              <a:t>esa</a:t>
            </a:r>
            <a:r>
              <a:rPr lang="pt-PT" sz="2600" dirty="0" smtClean="0"/>
              <a:t>, </a:t>
            </a:r>
            <a:r>
              <a:rPr lang="pt-PT" sz="2600" b="1" dirty="0" smtClean="0">
                <a:solidFill>
                  <a:srgbClr val="FF0000"/>
                </a:solidFill>
              </a:rPr>
              <a:t>essa</a:t>
            </a:r>
            <a:r>
              <a:rPr lang="pt-PT" sz="2600" dirty="0" smtClean="0"/>
              <a:t>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dirty="0" smtClean="0"/>
              <a:t>Ex.: herói/hero</a:t>
            </a:r>
            <a:r>
              <a:rPr lang="pt-PT" sz="2600" b="1" dirty="0" smtClean="0"/>
              <a:t>ína</a:t>
            </a:r>
            <a:r>
              <a:rPr lang="pt-PT" sz="2600" dirty="0" smtClean="0"/>
              <a:t>; papa/pap</a:t>
            </a:r>
            <a:r>
              <a:rPr lang="pt-PT" sz="2600" b="1" dirty="0" smtClean="0"/>
              <a:t>isa</a:t>
            </a:r>
            <a:r>
              <a:rPr lang="pt-PT" sz="2600" dirty="0" smtClean="0"/>
              <a:t>; galo/gal</a:t>
            </a:r>
            <a:r>
              <a:rPr lang="pt-PT" sz="2600" b="1" dirty="0" smtClean="0"/>
              <a:t>inha</a:t>
            </a:r>
            <a:r>
              <a:rPr lang="pt-PT" sz="2600" dirty="0" smtClean="0"/>
              <a:t>; abade/abad</a:t>
            </a:r>
            <a:r>
              <a:rPr lang="pt-PT" sz="2600" b="1" dirty="0" smtClean="0"/>
              <a:t>essa</a:t>
            </a:r>
            <a:r>
              <a:rPr lang="pt-PT" sz="2600" dirty="0" smtClean="0"/>
              <a:t>; cônsul/consul</a:t>
            </a:r>
            <a:r>
              <a:rPr lang="pt-PT" sz="2600" b="1" dirty="0" smtClean="0"/>
              <a:t>esa</a:t>
            </a:r>
          </a:p>
          <a:p>
            <a:endParaRPr lang="pt-PT" sz="2600" dirty="0"/>
          </a:p>
        </p:txBody>
      </p:sp>
      <p:pic>
        <p:nvPicPr>
          <p:cNvPr id="5" name="Imagem 4" descr="20113015_RPD_ID0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0892" y="3714752"/>
            <a:ext cx="1826199" cy="271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651078" y="1000108"/>
            <a:ext cx="777857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60000" algn="l"/>
                <a:tab pos="1800000" algn="l"/>
              </a:tabLst>
            </a:pPr>
            <a:r>
              <a:rPr lang="pt-PT" sz="2600" i="1" dirty="0" smtClean="0"/>
              <a:t>–</a:t>
            </a:r>
            <a:r>
              <a:rPr lang="pt-PT" sz="2600" dirty="0" smtClean="0"/>
              <a:t> Substituir a terminação </a:t>
            </a:r>
            <a:r>
              <a:rPr lang="pt-PT" sz="2600" b="1" dirty="0" smtClean="0">
                <a:solidFill>
                  <a:srgbClr val="FF0000"/>
                </a:solidFill>
              </a:rPr>
              <a:t>dor</a:t>
            </a:r>
            <a:r>
              <a:rPr lang="pt-PT" sz="2600" dirty="0" smtClean="0"/>
              <a:t> por </a:t>
            </a:r>
            <a:r>
              <a:rPr lang="pt-PT" sz="2600" b="1" dirty="0" smtClean="0">
                <a:solidFill>
                  <a:srgbClr val="FF0000"/>
                </a:solidFill>
              </a:rPr>
              <a:t>triz</a:t>
            </a:r>
            <a:r>
              <a:rPr lang="pt-PT" sz="2600" dirty="0" smtClean="0"/>
              <a:t> ou </a:t>
            </a:r>
            <a:r>
              <a:rPr lang="pt-PT" sz="2600" b="1" dirty="0" err="1" smtClean="0">
                <a:solidFill>
                  <a:srgbClr val="FF0000"/>
                </a:solidFill>
              </a:rPr>
              <a:t>deira</a:t>
            </a:r>
            <a:r>
              <a:rPr lang="pt-PT" sz="2600" dirty="0" smtClean="0"/>
              <a:t>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dirty="0" smtClean="0"/>
              <a:t>Ex.: vende</a:t>
            </a:r>
            <a:r>
              <a:rPr lang="pt-PT" sz="2600" b="1" dirty="0" smtClean="0"/>
              <a:t>dor</a:t>
            </a:r>
            <a:r>
              <a:rPr lang="pt-PT" sz="2600" dirty="0" smtClean="0"/>
              <a:t>/vende</a:t>
            </a:r>
            <a:r>
              <a:rPr lang="pt-PT" sz="2600" b="1" dirty="0" smtClean="0"/>
              <a:t>deira</a:t>
            </a:r>
            <a:r>
              <a:rPr lang="pt-PT" sz="2600" dirty="0" smtClean="0"/>
              <a:t>; impera</a:t>
            </a:r>
            <a:r>
              <a:rPr lang="pt-PT" sz="2600" b="1" dirty="0" smtClean="0"/>
              <a:t>dor</a:t>
            </a:r>
            <a:r>
              <a:rPr lang="pt-PT" sz="2600" dirty="0" smtClean="0"/>
              <a:t>/impera</a:t>
            </a:r>
            <a:r>
              <a:rPr lang="pt-PT" sz="2600" b="1" dirty="0" smtClean="0"/>
              <a:t>triz</a:t>
            </a:r>
          </a:p>
          <a:p>
            <a:pPr>
              <a:tabLst>
                <a:tab pos="360000" algn="l"/>
                <a:tab pos="1800000" algn="l"/>
              </a:tabLst>
            </a:pPr>
            <a:endParaRPr lang="pt-PT" sz="2600" dirty="0" smtClean="0"/>
          </a:p>
          <a:p>
            <a:r>
              <a:rPr lang="pt-PT" sz="2600" dirty="0" smtClean="0"/>
              <a:t>Mas </a:t>
            </a:r>
            <a:r>
              <a:rPr lang="pt-PT" sz="2600" b="1" dirty="0" smtClean="0">
                <a:solidFill>
                  <a:srgbClr val="FF0000"/>
                </a:solidFill>
              </a:rPr>
              <a:t>atenção</a:t>
            </a:r>
            <a:r>
              <a:rPr lang="pt-PT" sz="2600" dirty="0" smtClean="0"/>
              <a:t>:</a:t>
            </a:r>
          </a:p>
          <a:p>
            <a:pPr>
              <a:tabLst>
                <a:tab pos="180000" algn="l"/>
              </a:tabLst>
            </a:pPr>
            <a:r>
              <a:rPr lang="pt-PT" sz="2600" dirty="0" smtClean="0"/>
              <a:t>	Há nomes que têm significados diferentes conforme são masculinos ou femininos.</a:t>
            </a:r>
          </a:p>
          <a:p>
            <a:r>
              <a:rPr lang="pt-PT" sz="2600" dirty="0" smtClean="0"/>
              <a:t>Ex.: o prato – a prata; o rolo – a rola</a:t>
            </a:r>
          </a:p>
          <a:p>
            <a:endParaRPr lang="pt-PT" sz="2600" dirty="0"/>
          </a:p>
        </p:txBody>
      </p:sp>
      <p:pic>
        <p:nvPicPr>
          <p:cNvPr id="5" name="Imagem 4" descr="20113015_RPD_ID03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8" y="3429000"/>
            <a:ext cx="4067397" cy="314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51078" y="1428736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1.</a:t>
            </a:r>
            <a:r>
              <a:rPr lang="pt-PT" sz="22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Completa com o masculino ou o feminino das palavras.</a:t>
            </a:r>
            <a:endParaRPr lang="pt-PT" sz="2400" dirty="0"/>
          </a:p>
        </p:txBody>
      </p:sp>
      <p:grpSp>
        <p:nvGrpSpPr>
          <p:cNvPr id="8" name="Group 7"/>
          <p:cNvGrpSpPr/>
          <p:nvPr/>
        </p:nvGrpSpPr>
        <p:grpSpPr>
          <a:xfrm>
            <a:off x="1043608" y="2296036"/>
            <a:ext cx="7200800" cy="3693319"/>
            <a:chOff x="1043608" y="2296036"/>
            <a:chExt cx="7200800" cy="3693319"/>
          </a:xfrm>
        </p:grpSpPr>
        <p:sp>
          <p:nvSpPr>
            <p:cNvPr id="3" name="TextBox 2"/>
            <p:cNvSpPr txBox="1"/>
            <p:nvPr/>
          </p:nvSpPr>
          <p:spPr>
            <a:xfrm>
              <a:off x="1043608" y="2296036"/>
              <a:ext cx="7200800" cy="3693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600" dirty="0" smtClean="0"/>
                <a:t>Masculino			Feminino</a:t>
              </a:r>
            </a:p>
            <a:p>
              <a:pPr>
                <a:buClr>
                  <a:srgbClr val="FF0000"/>
                </a:buClr>
              </a:pPr>
              <a:r>
                <a:rPr lang="pt-PT" sz="2600" dirty="0"/>
                <a:t>	</a:t>
              </a:r>
              <a:r>
                <a:rPr lang="pt-PT" sz="2600" dirty="0" smtClean="0"/>
                <a:t>			vendedeira</a:t>
              </a:r>
            </a:p>
            <a:p>
              <a:pPr>
                <a:buClr>
                  <a:srgbClr val="FF0000"/>
                </a:buClr>
              </a:pPr>
              <a:r>
                <a:rPr lang="pt-PT" sz="2600" dirty="0" smtClean="0"/>
                <a:t>embaixador</a:t>
              </a:r>
            </a:p>
            <a:p>
              <a:pPr>
                <a:buClr>
                  <a:srgbClr val="FF0000"/>
                </a:buClr>
              </a:pPr>
              <a:r>
                <a:rPr lang="pt-PT" sz="2600" dirty="0" smtClean="0"/>
                <a:t>				galinha</a:t>
              </a:r>
            </a:p>
            <a:p>
              <a:pPr>
                <a:buClr>
                  <a:srgbClr val="FF0000"/>
                </a:buClr>
              </a:pPr>
              <a:r>
                <a:rPr lang="pt-PT" sz="2600" dirty="0" smtClean="0"/>
                <a:t>artista</a:t>
              </a:r>
            </a:p>
            <a:p>
              <a:pPr>
                <a:buClr>
                  <a:srgbClr val="FF0000"/>
                </a:buClr>
              </a:pPr>
              <a:r>
                <a:rPr lang="pt-PT" sz="2600" dirty="0" smtClean="0"/>
                <a:t>cavalo</a:t>
              </a:r>
            </a:p>
            <a:p>
              <a:pPr>
                <a:buClr>
                  <a:srgbClr val="FF0000"/>
                </a:buClr>
              </a:pPr>
              <a:r>
                <a:rPr lang="pt-PT" sz="2600" dirty="0" smtClean="0"/>
                <a:t>				doutora</a:t>
              </a:r>
            </a:p>
            <a:p>
              <a:pPr>
                <a:buClr>
                  <a:srgbClr val="FF0000"/>
                </a:buClr>
              </a:pPr>
              <a:r>
                <a:rPr lang="pt-PT" sz="2600" dirty="0" smtClean="0"/>
                <a:t>anão</a:t>
              </a:r>
            </a:p>
            <a:p>
              <a:pPr>
                <a:buClr>
                  <a:srgbClr val="FF0000"/>
                </a:buClr>
              </a:pPr>
              <a:r>
                <a:rPr lang="pt-PT" sz="2600" dirty="0" smtClean="0"/>
                <a:t>				heroína</a:t>
              </a:r>
              <a:endParaRPr lang="pt-PT" sz="2600" dirty="0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1043608" y="3068960"/>
              <a:ext cx="18722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4788024" y="3501008"/>
              <a:ext cx="18722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043608" y="3933056"/>
              <a:ext cx="18722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043608" y="5085184"/>
              <a:ext cx="18722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4788024" y="4293096"/>
              <a:ext cx="18722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788024" y="4725144"/>
              <a:ext cx="18722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788024" y="5517232"/>
              <a:ext cx="18722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1043608" y="5877272"/>
              <a:ext cx="187220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2127585"/>
            <a:ext cx="46434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/>
              <a:t>N</a:t>
            </a:r>
            <a:r>
              <a:rPr lang="pt-PT" sz="6000" b="1" dirty="0" smtClean="0"/>
              <a:t>úmero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1000100" y="1214430"/>
            <a:ext cx="2819400" cy="1143000"/>
            <a:chOff x="990600" y="990600"/>
            <a:chExt cx="2819400" cy="1143000"/>
          </a:xfrm>
        </p:grpSpPr>
        <p:pic>
          <p:nvPicPr>
            <p:cNvPr id="6" name="Picture 16" descr="20081453_ID045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49834" y="990600"/>
              <a:ext cx="888503" cy="114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" name="Group 25"/>
            <p:cNvGrpSpPr>
              <a:grpSpLocks/>
            </p:cNvGrpSpPr>
            <p:nvPr/>
          </p:nvGrpSpPr>
          <p:grpSpPr bwMode="auto">
            <a:xfrm>
              <a:off x="990600" y="990600"/>
              <a:ext cx="2819400" cy="1143000"/>
              <a:chOff x="990600" y="990600"/>
              <a:chExt cx="2819400" cy="1143000"/>
            </a:xfrm>
          </p:grpSpPr>
          <p:sp>
            <p:nvSpPr>
              <p:cNvPr id="8" name="Rounded Rectangle 15"/>
              <p:cNvSpPr/>
              <p:nvPr/>
            </p:nvSpPr>
            <p:spPr>
              <a:xfrm>
                <a:off x="990600" y="990600"/>
                <a:ext cx="2819400" cy="1143000"/>
              </a:xfrm>
              <a:prstGeom prst="roundRect">
                <a:avLst/>
              </a:prstGeom>
              <a:noFill/>
              <a:ln w="412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9" name="CaixaDeTexto 10"/>
              <p:cNvSpPr txBox="1">
                <a:spLocks noChangeArrowheads="1"/>
              </p:cNvSpPr>
              <p:nvPr/>
            </p:nvSpPr>
            <p:spPr bwMode="auto">
              <a:xfrm>
                <a:off x="1981200" y="1219200"/>
                <a:ext cx="1752600" cy="6461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pt-PT" sz="3600" b="1" dirty="0">
                    <a:solidFill>
                      <a:srgbClr val="E46C0A"/>
                    </a:solidFill>
                    <a:latin typeface="Calibri" pitchFamily="-65" charset="0"/>
                  </a:rPr>
                  <a:t>Singular</a:t>
                </a:r>
                <a:endParaRPr lang="pt-PT" b="1" dirty="0">
                  <a:solidFill>
                    <a:srgbClr val="E46C0A"/>
                  </a:solidFill>
                  <a:latin typeface="Calibri" pitchFamily="-65" charset="0"/>
                </a:endParaRPr>
              </a:p>
            </p:txBody>
          </p:sp>
        </p:grpSp>
      </p:grpSp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314450" y="2622920"/>
            <a:ext cx="2571750" cy="3377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1500"/>
              </a:spcBef>
              <a:tabLst>
                <a:tab pos="4038600" algn="l"/>
              </a:tabLst>
            </a:pPr>
            <a:r>
              <a:rPr lang="pt-PT" sz="4400" dirty="0" smtClean="0">
                <a:latin typeface="Calibri" pitchFamily="-65" charset="0"/>
              </a:rPr>
              <a:t>a nuvem</a:t>
            </a:r>
          </a:p>
          <a:p>
            <a:pPr>
              <a:spcBef>
                <a:spcPts val="1500"/>
              </a:spcBef>
              <a:tabLst>
                <a:tab pos="4038600" algn="l"/>
              </a:tabLst>
            </a:pPr>
            <a:r>
              <a:rPr lang="pt-PT" sz="4400" dirty="0" smtClean="0">
                <a:latin typeface="Calibri" pitchFamily="-65" charset="0"/>
              </a:rPr>
              <a:t>o </a:t>
            </a:r>
            <a:r>
              <a:rPr lang="pt-PT" sz="4400" dirty="0">
                <a:latin typeface="Calibri" pitchFamily="-65" charset="0"/>
              </a:rPr>
              <a:t>cartaz</a:t>
            </a:r>
          </a:p>
          <a:p>
            <a:pPr>
              <a:spcBef>
                <a:spcPts val="1500"/>
              </a:spcBef>
              <a:tabLst>
                <a:tab pos="4038600" algn="l"/>
              </a:tabLst>
            </a:pPr>
            <a:r>
              <a:rPr lang="pt-PT" sz="4400" dirty="0">
                <a:latin typeface="Calibri" pitchFamily="-65" charset="0"/>
              </a:rPr>
              <a:t>o balão</a:t>
            </a:r>
          </a:p>
          <a:p>
            <a:pPr>
              <a:spcBef>
                <a:spcPts val="1500"/>
              </a:spcBef>
              <a:tabLst>
                <a:tab pos="4038600" algn="l"/>
              </a:tabLst>
            </a:pPr>
            <a:r>
              <a:rPr lang="pt-PT" sz="4400" dirty="0">
                <a:latin typeface="Calibri" pitchFamily="-65" charset="0"/>
              </a:rPr>
              <a:t>o anzol</a:t>
            </a:r>
            <a:endParaRPr lang="pt-PT" sz="4400" dirty="0"/>
          </a:p>
        </p:txBody>
      </p:sp>
      <p:sp>
        <p:nvSpPr>
          <p:cNvPr id="19" name="TextBox 14"/>
          <p:cNvSpPr txBox="1">
            <a:spLocks noChangeArrowheads="1"/>
          </p:cNvSpPr>
          <p:nvPr/>
        </p:nvSpPr>
        <p:spPr bwMode="auto">
          <a:xfrm>
            <a:off x="5500713" y="2622920"/>
            <a:ext cx="2786063" cy="3377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500"/>
              </a:spcBef>
              <a:tabLst>
                <a:tab pos="4038600" algn="l"/>
              </a:tabLst>
            </a:pPr>
            <a:r>
              <a:rPr lang="pt-PT" sz="4400" dirty="0" smtClean="0">
                <a:latin typeface="Calibri" pitchFamily="-65" charset="0"/>
              </a:rPr>
              <a:t>as nuvens</a:t>
            </a:r>
          </a:p>
          <a:p>
            <a:pPr>
              <a:spcBef>
                <a:spcPts val="1500"/>
              </a:spcBef>
              <a:tabLst>
                <a:tab pos="4038600" algn="l"/>
              </a:tabLst>
            </a:pPr>
            <a:r>
              <a:rPr lang="pt-PT" sz="4400" dirty="0" smtClean="0">
                <a:latin typeface="Calibri" pitchFamily="-65" charset="0"/>
              </a:rPr>
              <a:t>os cartazes</a:t>
            </a:r>
          </a:p>
          <a:p>
            <a:pPr>
              <a:spcBef>
                <a:spcPts val="1500"/>
              </a:spcBef>
              <a:tabLst>
                <a:tab pos="4038600" algn="l"/>
              </a:tabLst>
            </a:pPr>
            <a:r>
              <a:rPr lang="pt-PT" sz="4400" dirty="0" smtClean="0">
                <a:latin typeface="Calibri" pitchFamily="-65" charset="0"/>
              </a:rPr>
              <a:t>os </a:t>
            </a:r>
            <a:r>
              <a:rPr lang="pt-PT" sz="4400" dirty="0">
                <a:latin typeface="Calibri" pitchFamily="-65" charset="0"/>
              </a:rPr>
              <a:t>balões </a:t>
            </a:r>
          </a:p>
          <a:p>
            <a:pPr>
              <a:spcBef>
                <a:spcPts val="1500"/>
              </a:spcBef>
              <a:tabLst>
                <a:tab pos="4038600" algn="l"/>
              </a:tabLst>
            </a:pPr>
            <a:r>
              <a:rPr lang="pt-PT" sz="4400" dirty="0">
                <a:latin typeface="Calibri" pitchFamily="-65" charset="0"/>
              </a:rPr>
              <a:t>os anzóis</a:t>
            </a:r>
          </a:p>
        </p:txBody>
      </p:sp>
      <p:grpSp>
        <p:nvGrpSpPr>
          <p:cNvPr id="25" name="Grupo 24"/>
          <p:cNvGrpSpPr/>
          <p:nvPr/>
        </p:nvGrpSpPr>
        <p:grpSpPr>
          <a:xfrm>
            <a:off x="5286380" y="1196972"/>
            <a:ext cx="2819400" cy="1160458"/>
            <a:chOff x="5324500" y="982658"/>
            <a:chExt cx="2819400" cy="1160458"/>
          </a:xfrm>
        </p:grpSpPr>
        <p:grpSp>
          <p:nvGrpSpPr>
            <p:cNvPr id="11" name="Group 20"/>
            <p:cNvGrpSpPr>
              <a:grpSpLocks/>
            </p:cNvGrpSpPr>
            <p:nvPr/>
          </p:nvGrpSpPr>
          <p:grpSpPr bwMode="auto">
            <a:xfrm>
              <a:off x="5429256" y="982658"/>
              <a:ext cx="1357322" cy="1160458"/>
              <a:chOff x="5429256" y="1955796"/>
              <a:chExt cx="1357322" cy="1160458"/>
            </a:xfrm>
          </p:grpSpPr>
          <p:pic>
            <p:nvPicPr>
              <p:cNvPr id="12" name="Picture 17" descr="20081453_ID045.jpg"/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429256" y="2214554"/>
                <a:ext cx="700930" cy="901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" name="Picture 19" descr="20081453_ID045.jpg"/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085648" y="1955796"/>
                <a:ext cx="700930" cy="901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2" name="Group 25"/>
            <p:cNvGrpSpPr>
              <a:grpSpLocks/>
            </p:cNvGrpSpPr>
            <p:nvPr/>
          </p:nvGrpSpPr>
          <p:grpSpPr bwMode="auto">
            <a:xfrm>
              <a:off x="5324500" y="1000108"/>
              <a:ext cx="2819400" cy="1143000"/>
              <a:chOff x="990600" y="990600"/>
              <a:chExt cx="2819400" cy="1143000"/>
            </a:xfrm>
          </p:grpSpPr>
          <p:sp>
            <p:nvSpPr>
              <p:cNvPr id="23" name="Rounded Rectangle 15"/>
              <p:cNvSpPr/>
              <p:nvPr/>
            </p:nvSpPr>
            <p:spPr>
              <a:xfrm>
                <a:off x="990600" y="990600"/>
                <a:ext cx="2819400" cy="1143000"/>
              </a:xfrm>
              <a:prstGeom prst="roundRect">
                <a:avLst/>
              </a:prstGeom>
              <a:noFill/>
              <a:ln w="412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24" name="CaixaDeTexto 10"/>
              <p:cNvSpPr txBox="1">
                <a:spLocks noChangeArrowheads="1"/>
              </p:cNvSpPr>
              <p:nvPr/>
            </p:nvSpPr>
            <p:spPr bwMode="auto">
              <a:xfrm>
                <a:off x="2419360" y="1219200"/>
                <a:ext cx="1323972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pt-PT" sz="3600" b="1" dirty="0" smtClean="0">
                    <a:solidFill>
                      <a:srgbClr val="800000"/>
                    </a:solidFill>
                    <a:latin typeface="Calibri" pitchFamily="-65" charset="0"/>
                  </a:rPr>
                  <a:t>Plural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1775760"/>
            <a:ext cx="46434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Formação do plural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651078" y="928670"/>
            <a:ext cx="777857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300" dirty="0" smtClean="0"/>
              <a:t>O plural forma-se das seguintes maneiras:</a:t>
            </a:r>
          </a:p>
          <a:p>
            <a:endParaRPr lang="pt-PT" sz="2300" dirty="0" smtClean="0"/>
          </a:p>
          <a:p>
            <a:r>
              <a:rPr lang="pt-PT" sz="2300" i="1" dirty="0" smtClean="0"/>
              <a:t>– </a:t>
            </a:r>
            <a:r>
              <a:rPr lang="pt-PT" sz="2300" dirty="0" smtClean="0"/>
              <a:t>Acrescentar um </a:t>
            </a:r>
            <a:r>
              <a:rPr lang="pt-PT" sz="2300" b="1" dirty="0" smtClean="0">
                <a:solidFill>
                  <a:srgbClr val="FF0000"/>
                </a:solidFill>
              </a:rPr>
              <a:t>s</a:t>
            </a:r>
            <a:r>
              <a:rPr lang="pt-PT" sz="2300" dirty="0" smtClean="0"/>
              <a:t> quando o nome </a:t>
            </a:r>
            <a:r>
              <a:rPr lang="pt-PT" sz="2300" dirty="0" smtClean="0">
                <a:solidFill>
                  <a:srgbClr val="FF0000"/>
                </a:solidFill>
              </a:rPr>
              <a:t>termina em vogal ou ditongo</a:t>
            </a:r>
            <a:r>
              <a:rPr lang="pt-PT" sz="2300" dirty="0" smtClean="0"/>
              <a:t>.</a:t>
            </a:r>
          </a:p>
          <a:p>
            <a:r>
              <a:rPr lang="pt-PT" sz="2300" dirty="0" smtClean="0"/>
              <a:t>Ex.: mota/mota</a:t>
            </a:r>
            <a:r>
              <a:rPr lang="pt-PT" sz="2300" b="1" dirty="0" smtClean="0"/>
              <a:t>s</a:t>
            </a:r>
            <a:r>
              <a:rPr lang="pt-PT" sz="2300" dirty="0" smtClean="0"/>
              <a:t>; carapau/carapau</a:t>
            </a:r>
            <a:r>
              <a:rPr lang="pt-PT" sz="2300" b="1" dirty="0" smtClean="0"/>
              <a:t>s</a:t>
            </a:r>
          </a:p>
          <a:p>
            <a:endParaRPr lang="pt-PT" sz="2300" i="1" dirty="0" smtClean="0"/>
          </a:p>
          <a:p>
            <a:r>
              <a:rPr lang="pt-PT" sz="2300" i="1" dirty="0" smtClean="0"/>
              <a:t>– </a:t>
            </a:r>
            <a:r>
              <a:rPr lang="pt-PT" sz="2300" dirty="0" smtClean="0"/>
              <a:t>Acrescentar </a:t>
            </a:r>
            <a:r>
              <a:rPr lang="pt-PT" sz="2300" b="1" dirty="0" err="1" smtClean="0">
                <a:solidFill>
                  <a:srgbClr val="FF0000"/>
                </a:solidFill>
              </a:rPr>
              <a:t>es</a:t>
            </a:r>
            <a:r>
              <a:rPr lang="pt-PT" sz="2300" dirty="0" smtClean="0"/>
              <a:t> nos nomes terminados em consoante.</a:t>
            </a:r>
            <a:endParaRPr lang="pt-PT" sz="2300" i="1" dirty="0" smtClean="0"/>
          </a:p>
          <a:p>
            <a:r>
              <a:rPr lang="pt-PT" sz="2300" dirty="0" smtClean="0"/>
              <a:t>Ex: professor/professor</a:t>
            </a:r>
            <a:r>
              <a:rPr lang="pt-PT" sz="2300" b="1" dirty="0" smtClean="0"/>
              <a:t>es</a:t>
            </a:r>
            <a:r>
              <a:rPr lang="pt-PT" sz="2300" dirty="0" smtClean="0"/>
              <a:t>; vendedor/vendedor</a:t>
            </a:r>
            <a:r>
              <a:rPr lang="pt-PT" sz="2300" b="1" dirty="0" smtClean="0"/>
              <a:t>es</a:t>
            </a:r>
          </a:p>
          <a:p>
            <a:endParaRPr lang="pt-PT" sz="2300" i="1" dirty="0" smtClean="0"/>
          </a:p>
          <a:p>
            <a:r>
              <a:rPr lang="pt-PT" sz="2300" i="1" dirty="0" smtClean="0"/>
              <a:t>–</a:t>
            </a:r>
            <a:r>
              <a:rPr lang="pt-PT" sz="2300" dirty="0" smtClean="0"/>
              <a:t> Substituir a terminação </a:t>
            </a:r>
            <a:r>
              <a:rPr lang="pt-PT" sz="2300" b="1" dirty="0" err="1" smtClean="0">
                <a:solidFill>
                  <a:srgbClr val="FF0000"/>
                </a:solidFill>
              </a:rPr>
              <a:t>ão</a:t>
            </a:r>
            <a:r>
              <a:rPr lang="pt-PT" sz="2300" dirty="0" smtClean="0"/>
              <a:t> por </a:t>
            </a:r>
            <a:r>
              <a:rPr lang="pt-PT" sz="2300" b="1" dirty="0" err="1" smtClean="0">
                <a:solidFill>
                  <a:srgbClr val="FF0000"/>
                </a:solidFill>
              </a:rPr>
              <a:t>ões</a:t>
            </a:r>
            <a:r>
              <a:rPr lang="pt-PT" sz="2300" dirty="0" smtClean="0"/>
              <a:t>,</a:t>
            </a:r>
            <a:r>
              <a:rPr lang="pt-PT" sz="2300" dirty="0" smtClean="0">
                <a:solidFill>
                  <a:srgbClr val="FF0000"/>
                </a:solidFill>
              </a:rPr>
              <a:t> </a:t>
            </a:r>
            <a:r>
              <a:rPr lang="pt-PT" sz="2300" b="1" dirty="0" err="1" smtClean="0">
                <a:solidFill>
                  <a:srgbClr val="FF0000"/>
                </a:solidFill>
              </a:rPr>
              <a:t>ãos</a:t>
            </a:r>
            <a:r>
              <a:rPr lang="pt-PT" sz="2300" dirty="0" smtClean="0">
                <a:solidFill>
                  <a:srgbClr val="FF0000"/>
                </a:solidFill>
              </a:rPr>
              <a:t> </a:t>
            </a:r>
            <a:r>
              <a:rPr lang="pt-PT" sz="2300" dirty="0" smtClean="0"/>
              <a:t>ou </a:t>
            </a:r>
            <a:r>
              <a:rPr lang="pt-PT" sz="2300" b="1" dirty="0" err="1" smtClean="0">
                <a:solidFill>
                  <a:srgbClr val="FF0000"/>
                </a:solidFill>
              </a:rPr>
              <a:t>ães</a:t>
            </a:r>
            <a:r>
              <a:rPr lang="pt-PT" sz="2300" dirty="0" smtClean="0"/>
              <a:t>.</a:t>
            </a:r>
          </a:p>
          <a:p>
            <a:r>
              <a:rPr lang="pt-PT" sz="2300" dirty="0" smtClean="0"/>
              <a:t>Ex.: liç</a:t>
            </a:r>
            <a:r>
              <a:rPr lang="pt-PT" sz="2300" b="1" dirty="0" smtClean="0"/>
              <a:t>ão</a:t>
            </a:r>
            <a:r>
              <a:rPr lang="pt-PT" sz="2300" dirty="0" smtClean="0"/>
              <a:t>/liç</a:t>
            </a:r>
            <a:r>
              <a:rPr lang="pt-PT" sz="2300" b="1" dirty="0" smtClean="0"/>
              <a:t>ões</a:t>
            </a:r>
            <a:r>
              <a:rPr lang="pt-PT" sz="2300" dirty="0" smtClean="0"/>
              <a:t>; m</a:t>
            </a:r>
            <a:r>
              <a:rPr lang="pt-PT" sz="2300" b="1" dirty="0" smtClean="0"/>
              <a:t>ão</a:t>
            </a:r>
            <a:r>
              <a:rPr lang="pt-PT" sz="2300" dirty="0" smtClean="0"/>
              <a:t>/m</a:t>
            </a:r>
            <a:r>
              <a:rPr lang="pt-PT" sz="2300" b="1" dirty="0" smtClean="0"/>
              <a:t>ãos</a:t>
            </a:r>
            <a:r>
              <a:rPr lang="pt-PT" sz="2300" dirty="0" smtClean="0"/>
              <a:t>; capit</a:t>
            </a:r>
            <a:r>
              <a:rPr lang="pt-PT" sz="2300" b="1" dirty="0" smtClean="0"/>
              <a:t>ão</a:t>
            </a:r>
            <a:r>
              <a:rPr lang="pt-PT" sz="2300" dirty="0" smtClean="0"/>
              <a:t>/capit</a:t>
            </a:r>
            <a:r>
              <a:rPr lang="pt-PT" sz="2300" b="1" dirty="0" smtClean="0"/>
              <a:t>ães</a:t>
            </a:r>
          </a:p>
          <a:p>
            <a:endParaRPr lang="pt-PT" sz="2300" dirty="0" smtClean="0"/>
          </a:p>
          <a:p>
            <a:r>
              <a:rPr lang="pt-PT" sz="2300" i="1" dirty="0" smtClean="0"/>
              <a:t>–</a:t>
            </a:r>
            <a:r>
              <a:rPr lang="pt-PT" sz="2300" dirty="0" smtClean="0"/>
              <a:t> Substituir o </a:t>
            </a:r>
            <a:r>
              <a:rPr lang="pt-PT" sz="2300" b="1" dirty="0" smtClean="0">
                <a:solidFill>
                  <a:srgbClr val="FF0000"/>
                </a:solidFill>
              </a:rPr>
              <a:t>l</a:t>
            </a:r>
            <a:r>
              <a:rPr lang="pt-PT" sz="2300" dirty="0" smtClean="0">
                <a:solidFill>
                  <a:srgbClr val="FF0000"/>
                </a:solidFill>
              </a:rPr>
              <a:t> </a:t>
            </a:r>
            <a:r>
              <a:rPr lang="pt-PT" sz="2300" dirty="0" smtClean="0"/>
              <a:t>por, </a:t>
            </a:r>
            <a:r>
              <a:rPr lang="pt-PT" sz="2300" b="1" dirty="0" err="1" smtClean="0">
                <a:solidFill>
                  <a:srgbClr val="FF0000"/>
                </a:solidFill>
              </a:rPr>
              <a:t>is</a:t>
            </a:r>
            <a:r>
              <a:rPr lang="pt-PT" sz="2300" dirty="0" smtClean="0"/>
              <a:t> em nomes terminados em</a:t>
            </a:r>
            <a:r>
              <a:rPr lang="pt-PT" sz="2300" dirty="0" smtClean="0">
                <a:solidFill>
                  <a:srgbClr val="FF0000"/>
                </a:solidFill>
              </a:rPr>
              <a:t> </a:t>
            </a:r>
            <a:r>
              <a:rPr lang="pt-PT" sz="2300" b="1" dirty="0" err="1" smtClean="0">
                <a:solidFill>
                  <a:srgbClr val="FF0000"/>
                </a:solidFill>
              </a:rPr>
              <a:t>al</a:t>
            </a:r>
            <a:r>
              <a:rPr lang="pt-PT" sz="2300" dirty="0" smtClean="0"/>
              <a:t>,</a:t>
            </a:r>
            <a:r>
              <a:rPr lang="pt-PT" sz="2300" dirty="0" smtClean="0">
                <a:solidFill>
                  <a:srgbClr val="FF0000"/>
                </a:solidFill>
              </a:rPr>
              <a:t> </a:t>
            </a:r>
            <a:r>
              <a:rPr lang="pt-PT" sz="2300" b="1" dirty="0" err="1" smtClean="0">
                <a:solidFill>
                  <a:srgbClr val="FF0000"/>
                </a:solidFill>
              </a:rPr>
              <a:t>el</a:t>
            </a:r>
            <a:r>
              <a:rPr lang="pt-PT" sz="2300" dirty="0" smtClean="0"/>
              <a:t>,</a:t>
            </a:r>
            <a:r>
              <a:rPr lang="pt-PT" sz="2300" dirty="0" smtClean="0">
                <a:solidFill>
                  <a:srgbClr val="FF0000"/>
                </a:solidFill>
              </a:rPr>
              <a:t> </a:t>
            </a:r>
            <a:r>
              <a:rPr lang="pt-PT" sz="2300" b="1" dirty="0" err="1" smtClean="0">
                <a:solidFill>
                  <a:srgbClr val="FF0000"/>
                </a:solidFill>
              </a:rPr>
              <a:t>ol</a:t>
            </a:r>
            <a:r>
              <a:rPr lang="pt-PT" sz="2300" b="1" dirty="0" smtClean="0">
                <a:solidFill>
                  <a:srgbClr val="FF0000"/>
                </a:solidFill>
              </a:rPr>
              <a:t> </a:t>
            </a:r>
            <a:r>
              <a:rPr lang="pt-PT" sz="2300" dirty="0" smtClean="0"/>
              <a:t>e</a:t>
            </a:r>
            <a:r>
              <a:rPr lang="pt-PT" sz="2300" dirty="0" smtClean="0">
                <a:solidFill>
                  <a:srgbClr val="FF0000"/>
                </a:solidFill>
              </a:rPr>
              <a:t> </a:t>
            </a:r>
            <a:r>
              <a:rPr lang="pt-PT" sz="2300" b="1" dirty="0" err="1" smtClean="0">
                <a:solidFill>
                  <a:srgbClr val="FF0000"/>
                </a:solidFill>
              </a:rPr>
              <a:t>ul</a:t>
            </a:r>
            <a:r>
              <a:rPr lang="pt-PT" sz="2300" b="1" dirty="0" smtClean="0"/>
              <a:t>.</a:t>
            </a:r>
          </a:p>
          <a:p>
            <a:r>
              <a:rPr lang="pt-PT" sz="2300" dirty="0" smtClean="0"/>
              <a:t>Ex.: animal/anima</a:t>
            </a:r>
            <a:r>
              <a:rPr lang="pt-PT" sz="2300" b="1" dirty="0" smtClean="0"/>
              <a:t>is</a:t>
            </a:r>
            <a:r>
              <a:rPr lang="pt-PT" sz="2300" dirty="0" smtClean="0"/>
              <a:t>; carrossel/carrossé</a:t>
            </a:r>
            <a:r>
              <a:rPr lang="pt-PT" sz="2300" b="1" dirty="0" smtClean="0"/>
              <a:t>is</a:t>
            </a:r>
            <a:r>
              <a:rPr lang="pt-PT" sz="2300" dirty="0" smtClean="0"/>
              <a:t>; farol/faró</a:t>
            </a:r>
            <a:r>
              <a:rPr lang="pt-PT" sz="2300" b="1" dirty="0" smtClean="0"/>
              <a:t>is</a:t>
            </a:r>
            <a:r>
              <a:rPr lang="pt-PT" sz="2300" dirty="0" smtClean="0"/>
              <a:t>; paul/pau</a:t>
            </a:r>
            <a:r>
              <a:rPr lang="pt-PT" sz="2300" b="1" dirty="0" smtClean="0"/>
              <a:t>is</a:t>
            </a: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651078" y="1000108"/>
            <a:ext cx="777857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60000" algn="l"/>
                <a:tab pos="1800000" algn="l"/>
              </a:tabLst>
            </a:pPr>
            <a:r>
              <a:rPr lang="pt-PT" sz="2600" i="1" dirty="0" smtClean="0"/>
              <a:t>–</a:t>
            </a:r>
            <a:r>
              <a:rPr lang="pt-PT" sz="2600" dirty="0" smtClean="0"/>
              <a:t> Substituir o </a:t>
            </a:r>
            <a:r>
              <a:rPr lang="pt-PT" sz="2600" b="1" dirty="0" smtClean="0">
                <a:solidFill>
                  <a:srgbClr val="FF0000"/>
                </a:solidFill>
              </a:rPr>
              <a:t>l</a:t>
            </a:r>
            <a:r>
              <a:rPr lang="pt-PT" sz="2600" dirty="0" smtClean="0"/>
              <a:t> por </a:t>
            </a:r>
            <a:r>
              <a:rPr lang="pt-PT" sz="2600" b="1" dirty="0" err="1" smtClean="0">
                <a:solidFill>
                  <a:srgbClr val="FF0000"/>
                </a:solidFill>
              </a:rPr>
              <a:t>is</a:t>
            </a:r>
            <a:r>
              <a:rPr lang="pt-PT" sz="2600" dirty="0" smtClean="0"/>
              <a:t> ou </a:t>
            </a:r>
            <a:r>
              <a:rPr lang="pt-PT" sz="2600" b="1" dirty="0" smtClean="0">
                <a:solidFill>
                  <a:srgbClr val="FF0000"/>
                </a:solidFill>
              </a:rPr>
              <a:t>eis</a:t>
            </a:r>
            <a:r>
              <a:rPr lang="pt-PT" sz="2600" dirty="0" smtClean="0"/>
              <a:t> em nomes terminados em </a:t>
            </a:r>
            <a:r>
              <a:rPr lang="pt-PT" sz="2600" b="1" dirty="0" err="1" smtClean="0">
                <a:solidFill>
                  <a:srgbClr val="FF0000"/>
                </a:solidFill>
              </a:rPr>
              <a:t>il</a:t>
            </a:r>
            <a:r>
              <a:rPr lang="pt-PT" sz="2600" dirty="0" smtClean="0"/>
              <a:t>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dirty="0" smtClean="0"/>
              <a:t>Ex.: funil/fun</a:t>
            </a:r>
            <a:r>
              <a:rPr lang="pt-PT" sz="2600" b="1" dirty="0" smtClean="0"/>
              <a:t>is</a:t>
            </a:r>
            <a:r>
              <a:rPr lang="pt-PT" sz="2600" dirty="0" smtClean="0"/>
              <a:t>; fácil/fác</a:t>
            </a:r>
            <a:r>
              <a:rPr lang="pt-PT" sz="2600" b="1" dirty="0" smtClean="0"/>
              <a:t>eis</a:t>
            </a:r>
          </a:p>
          <a:p>
            <a:pPr>
              <a:tabLst>
                <a:tab pos="360000" algn="l"/>
                <a:tab pos="1800000" algn="l"/>
              </a:tabLst>
            </a:pPr>
            <a:endParaRPr lang="pt-PT" sz="2600" dirty="0" smtClean="0"/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i="1" dirty="0" smtClean="0"/>
              <a:t>–</a:t>
            </a:r>
            <a:r>
              <a:rPr lang="pt-PT" sz="2600" dirty="0" smtClean="0"/>
              <a:t> Substituir a terminação </a:t>
            </a:r>
            <a:r>
              <a:rPr lang="pt-PT" sz="2600" b="1" dirty="0" smtClean="0">
                <a:solidFill>
                  <a:srgbClr val="FF0000"/>
                </a:solidFill>
              </a:rPr>
              <a:t>m</a:t>
            </a:r>
            <a:r>
              <a:rPr lang="pt-PT" sz="2600" dirty="0" smtClean="0"/>
              <a:t> por </a:t>
            </a:r>
            <a:r>
              <a:rPr lang="pt-PT" sz="2600" b="1" dirty="0" err="1" smtClean="0">
                <a:solidFill>
                  <a:srgbClr val="FF0000"/>
                </a:solidFill>
              </a:rPr>
              <a:t>ns</a:t>
            </a:r>
            <a:r>
              <a:rPr lang="pt-PT" sz="2600" dirty="0" smtClean="0"/>
              <a:t>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dirty="0" smtClean="0"/>
              <a:t>Ex.: fim/fi</a:t>
            </a:r>
            <a:r>
              <a:rPr lang="pt-PT" sz="2600" b="1" dirty="0" smtClean="0"/>
              <a:t>ns</a:t>
            </a:r>
            <a:r>
              <a:rPr lang="pt-PT" sz="2600" dirty="0" smtClean="0"/>
              <a:t>; carruagem/carruage</a:t>
            </a:r>
            <a:r>
              <a:rPr lang="pt-PT" sz="2600" b="1" dirty="0" smtClean="0"/>
              <a:t>ns</a:t>
            </a:r>
          </a:p>
          <a:p>
            <a:pPr>
              <a:tabLst>
                <a:tab pos="360000" algn="l"/>
                <a:tab pos="1800000" algn="l"/>
              </a:tabLst>
            </a:pPr>
            <a:endParaRPr lang="pt-PT" sz="2600" dirty="0" smtClean="0"/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i="1" dirty="0" smtClean="0"/>
              <a:t>–</a:t>
            </a:r>
            <a:r>
              <a:rPr lang="pt-PT" sz="2600" dirty="0" smtClean="0"/>
              <a:t> Manter a mesma forma no singular e plural.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dirty="0" smtClean="0"/>
              <a:t>Ex.: o lápis/os lápis; o atlas/os atlas</a:t>
            </a:r>
          </a:p>
          <a:p>
            <a:endParaRPr lang="pt-PT" sz="2600" dirty="0"/>
          </a:p>
        </p:txBody>
      </p:sp>
      <p:pic>
        <p:nvPicPr>
          <p:cNvPr id="5" name="Imagem 4" descr="20113015_RPD_ID02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50" y="3214686"/>
            <a:ext cx="2402962" cy="327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51078" y="1285860"/>
            <a:ext cx="799288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b="1" dirty="0" smtClean="0">
                <a:solidFill>
                  <a:srgbClr val="00B0F0"/>
                </a:solidFill>
              </a:rPr>
              <a:t>1. </a:t>
            </a:r>
            <a:r>
              <a:rPr lang="pt-PT" sz="2600" dirty="0" smtClean="0"/>
              <a:t>Escreve as seguintes palavras no feminino.</a:t>
            </a:r>
          </a:p>
          <a:p>
            <a:r>
              <a:rPr lang="pt-PT" sz="2600" dirty="0" smtClean="0"/>
              <a:t>	cantor – 	jardineiro – 	</a:t>
            </a:r>
            <a:r>
              <a:rPr lang="pt-PT" sz="2600" dirty="0" err="1" smtClean="0"/>
              <a:t>ator</a:t>
            </a:r>
            <a:r>
              <a:rPr lang="pt-PT" sz="2600" dirty="0" smtClean="0"/>
              <a:t> –</a:t>
            </a:r>
          </a:p>
          <a:p>
            <a:r>
              <a:rPr lang="pt-PT" sz="2600" dirty="0" smtClean="0"/>
              <a:t>	chinês – 	avestruz – 	presidente –</a:t>
            </a:r>
          </a:p>
          <a:p>
            <a:endParaRPr lang="pt-PT" sz="2600" dirty="0" smtClean="0"/>
          </a:p>
          <a:p>
            <a:r>
              <a:rPr lang="pt-PT" sz="3000" b="1" dirty="0" smtClean="0">
                <a:solidFill>
                  <a:srgbClr val="00B0F0"/>
                </a:solidFill>
              </a:rPr>
              <a:t>2. </a:t>
            </a:r>
            <a:r>
              <a:rPr lang="pt-PT" sz="2600" dirty="0" smtClean="0"/>
              <a:t>Escreve as seguintes palavras no plural.</a:t>
            </a:r>
          </a:p>
          <a:p>
            <a:r>
              <a:rPr lang="pt-PT" sz="2600" dirty="0" smtClean="0"/>
              <a:t>	rouxinol – 	colagem – 	girassol –</a:t>
            </a:r>
          </a:p>
          <a:p>
            <a:r>
              <a:rPr lang="pt-PT" sz="2600" dirty="0" smtClean="0"/>
              <a:t>	coração – 	pudim – 	paz –</a:t>
            </a:r>
          </a:p>
          <a:p>
            <a:endParaRPr lang="pt-PT" sz="2600" dirty="0" smtClean="0"/>
          </a:p>
          <a:p>
            <a:r>
              <a:rPr lang="pt-PT" sz="3000" b="1" dirty="0" smtClean="0">
                <a:solidFill>
                  <a:srgbClr val="00B0F0"/>
                </a:solidFill>
              </a:rPr>
              <a:t>3. </a:t>
            </a:r>
            <a:r>
              <a:rPr lang="pt-PT" sz="2600" dirty="0" smtClean="0"/>
              <a:t>Explica como se formou o feminino e o plural das palavras.</a:t>
            </a:r>
          </a:p>
          <a:p>
            <a:r>
              <a:rPr lang="pt-PT" sz="2600" dirty="0" smtClean="0"/>
              <a:t>	PINTOR – pintora – pintoras</a:t>
            </a:r>
          </a:p>
          <a:p>
            <a:r>
              <a:rPr lang="pt-PT" sz="2600" dirty="0" smtClean="0"/>
              <a:t>	EMBAIXADOR – embaixatriz – embaixatrizes</a:t>
            </a:r>
            <a:endParaRPr lang="pt-PT" sz="2600" dirty="0"/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2127585"/>
            <a:ext cx="46434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O grau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785786" y="2574565"/>
            <a:ext cx="2714644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4038600" algn="l"/>
              </a:tabLst>
            </a:pPr>
            <a:r>
              <a:rPr lang="pt-PT" sz="3200" dirty="0" smtClean="0">
                <a:latin typeface="Calibri" pitchFamily="-65" charset="0"/>
              </a:rPr>
              <a:t>casaquinho</a:t>
            </a: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endParaRPr lang="pt-PT" dirty="0" smtClean="0">
              <a:latin typeface="Calibri" pitchFamily="-65" charset="0"/>
            </a:endParaRP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r>
              <a:rPr lang="pt-PT" sz="3200" dirty="0" smtClean="0">
                <a:latin typeface="Calibri" pitchFamily="-65" charset="0"/>
              </a:rPr>
              <a:t>bigodinho</a:t>
            </a: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endParaRPr lang="pt-PT" dirty="0" smtClean="0">
              <a:latin typeface="Calibri" pitchFamily="-65" charset="0"/>
            </a:endParaRP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r>
              <a:rPr lang="pt-PT" sz="3200" dirty="0" smtClean="0">
                <a:latin typeface="Calibri" pitchFamily="-65" charset="0"/>
              </a:rPr>
              <a:t>cãozito</a:t>
            </a: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endParaRPr lang="pt-PT" dirty="0" smtClean="0">
              <a:latin typeface="Calibri" pitchFamily="-65" charset="0"/>
            </a:endParaRP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r>
              <a:rPr lang="pt-PT" sz="3200" dirty="0" smtClean="0">
                <a:latin typeface="Calibri" pitchFamily="-65" charset="0"/>
              </a:rPr>
              <a:t>chapeuzinho</a:t>
            </a:r>
            <a:endParaRPr lang="pt-PT" sz="3200" dirty="0">
              <a:latin typeface="Calibri" pitchFamily="-65" charset="0"/>
            </a:endParaRPr>
          </a:p>
        </p:txBody>
      </p: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609592" y="928670"/>
            <a:ext cx="2676524" cy="1643074"/>
            <a:chOff x="990600" y="990600"/>
            <a:chExt cx="2819400" cy="1251857"/>
          </a:xfrm>
        </p:grpSpPr>
        <p:sp>
          <p:nvSpPr>
            <p:cNvPr id="6" name="Rounded Rectangle 15"/>
            <p:cNvSpPr/>
            <p:nvPr/>
          </p:nvSpPr>
          <p:spPr>
            <a:xfrm>
              <a:off x="990600" y="990600"/>
              <a:ext cx="2819400" cy="1143000"/>
            </a:xfrm>
            <a:prstGeom prst="roundRect">
              <a:avLst/>
            </a:prstGeom>
            <a:noFill/>
            <a:ln w="412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7" name="CaixaDeTexto 10"/>
            <p:cNvSpPr txBox="1">
              <a:spLocks noChangeArrowheads="1"/>
            </p:cNvSpPr>
            <p:nvPr/>
          </p:nvSpPr>
          <p:spPr bwMode="auto">
            <a:xfrm>
              <a:off x="1100948" y="1103685"/>
              <a:ext cx="2558549" cy="1138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PT" sz="3200" b="1" dirty="0" smtClean="0">
                  <a:solidFill>
                    <a:srgbClr val="E46C0A"/>
                  </a:solidFill>
                  <a:latin typeface="Calibri" pitchFamily="-65" charset="0"/>
                </a:rPr>
                <a:t>Diminutivo</a:t>
              </a:r>
            </a:p>
            <a:p>
              <a:pPr algn="ctr"/>
              <a:r>
                <a:rPr lang="pt-PT" dirty="0" smtClean="0">
                  <a:latin typeface="Calibri" pitchFamily="-65" charset="0"/>
                </a:rPr>
                <a:t>Transmite a ideia de que é muito pequeno</a:t>
              </a:r>
              <a:endParaRPr lang="pt-PT" dirty="0">
                <a:latin typeface="Calibri" pitchFamily="-65" charset="0"/>
              </a:endParaRPr>
            </a:p>
          </p:txBody>
        </p:sp>
      </p:grpSp>
      <p:grpSp>
        <p:nvGrpSpPr>
          <p:cNvPr id="12" name="Group 25"/>
          <p:cNvGrpSpPr>
            <a:grpSpLocks/>
          </p:cNvGrpSpPr>
          <p:nvPr/>
        </p:nvGrpSpPr>
        <p:grpSpPr bwMode="auto">
          <a:xfrm>
            <a:off x="3500430" y="857232"/>
            <a:ext cx="2148574" cy="1571636"/>
            <a:chOff x="990600" y="990600"/>
            <a:chExt cx="2819400" cy="1143000"/>
          </a:xfrm>
        </p:grpSpPr>
        <p:sp>
          <p:nvSpPr>
            <p:cNvPr id="13" name="Rounded Rectangle 15"/>
            <p:cNvSpPr/>
            <p:nvPr/>
          </p:nvSpPr>
          <p:spPr>
            <a:xfrm>
              <a:off x="990600" y="990600"/>
              <a:ext cx="2819400" cy="1143000"/>
            </a:xfrm>
            <a:prstGeom prst="roundRect">
              <a:avLst/>
            </a:prstGeom>
            <a:noFill/>
            <a:ln w="412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4" name="CaixaDeTexto 10"/>
            <p:cNvSpPr txBox="1">
              <a:spLocks noChangeArrowheads="1"/>
            </p:cNvSpPr>
            <p:nvPr/>
          </p:nvSpPr>
          <p:spPr bwMode="auto">
            <a:xfrm>
              <a:off x="1459312" y="1354282"/>
              <a:ext cx="2168007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t-PT" sz="3200" b="1" dirty="0" smtClean="0">
                  <a:solidFill>
                    <a:srgbClr val="E46C0A"/>
                  </a:solidFill>
                  <a:latin typeface="Calibri" pitchFamily="-65" charset="0"/>
                </a:rPr>
                <a:t>Normal</a:t>
              </a:r>
              <a:endParaRPr lang="pt-PT" sz="3200" b="1" dirty="0">
                <a:solidFill>
                  <a:srgbClr val="E46C0A"/>
                </a:solidFill>
                <a:latin typeface="Calibri" pitchFamily="-65" charset="0"/>
              </a:endParaRPr>
            </a:p>
          </p:txBody>
        </p:sp>
      </p:grpSp>
      <p:grpSp>
        <p:nvGrpSpPr>
          <p:cNvPr id="15" name="Group 25"/>
          <p:cNvGrpSpPr>
            <a:grpSpLocks/>
          </p:cNvGrpSpPr>
          <p:nvPr/>
        </p:nvGrpSpPr>
        <p:grpSpPr bwMode="auto">
          <a:xfrm>
            <a:off x="5857884" y="928670"/>
            <a:ext cx="2643206" cy="1466725"/>
            <a:chOff x="990600" y="990600"/>
            <a:chExt cx="2819400" cy="1143000"/>
          </a:xfrm>
        </p:grpSpPr>
        <p:sp>
          <p:nvSpPr>
            <p:cNvPr id="16" name="Rounded Rectangle 15"/>
            <p:cNvSpPr/>
            <p:nvPr/>
          </p:nvSpPr>
          <p:spPr>
            <a:xfrm>
              <a:off x="990600" y="990600"/>
              <a:ext cx="2819400" cy="1143000"/>
            </a:xfrm>
            <a:prstGeom prst="roundRect">
              <a:avLst/>
            </a:prstGeom>
            <a:noFill/>
            <a:ln w="412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7" name="CaixaDeTexto 10"/>
            <p:cNvSpPr txBox="1">
              <a:spLocks noChangeArrowheads="1"/>
            </p:cNvSpPr>
            <p:nvPr/>
          </p:nvSpPr>
          <p:spPr bwMode="auto">
            <a:xfrm>
              <a:off x="1066800" y="990600"/>
              <a:ext cx="2667000" cy="1103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PT" sz="3200" b="1" dirty="0" smtClean="0">
                  <a:solidFill>
                    <a:srgbClr val="E46C0A"/>
                  </a:solidFill>
                  <a:latin typeface="Calibri" pitchFamily="-65" charset="0"/>
                </a:rPr>
                <a:t>Aumentativo</a:t>
              </a:r>
            </a:p>
            <a:p>
              <a:pPr algn="ctr"/>
              <a:r>
                <a:rPr lang="pt-PT" dirty="0" smtClean="0">
                  <a:latin typeface="Calibri" pitchFamily="-65" charset="0"/>
                </a:rPr>
                <a:t>Transmite a ideia de que é exageradamente grande</a:t>
              </a:r>
              <a:endParaRPr lang="pt-PT" dirty="0">
                <a:latin typeface="Calibri" pitchFamily="-65" charset="0"/>
              </a:endParaRPr>
            </a:p>
          </p:txBody>
        </p:sp>
      </p:grpSp>
      <p:sp>
        <p:nvSpPr>
          <p:cNvPr id="26" name="CaixaDeTexto 25"/>
          <p:cNvSpPr txBox="1">
            <a:spLocks noChangeArrowheads="1"/>
          </p:cNvSpPr>
          <p:nvPr/>
        </p:nvSpPr>
        <p:spPr bwMode="auto">
          <a:xfrm>
            <a:off x="3834820" y="2571744"/>
            <a:ext cx="2165940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4038600" algn="l"/>
              </a:tabLst>
            </a:pPr>
            <a:r>
              <a:rPr lang="pt-PT" sz="3200" dirty="0" smtClean="0">
                <a:latin typeface="Calibri" pitchFamily="-65" charset="0"/>
              </a:rPr>
              <a:t>casaco</a:t>
            </a: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endParaRPr lang="pt-PT" dirty="0" smtClean="0">
              <a:latin typeface="Calibri" pitchFamily="-65" charset="0"/>
            </a:endParaRP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r>
              <a:rPr lang="pt-PT" sz="3200" dirty="0" smtClean="0">
                <a:latin typeface="Calibri" pitchFamily="-65" charset="0"/>
              </a:rPr>
              <a:t>bigode</a:t>
            </a: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endParaRPr lang="pt-PT" dirty="0" smtClean="0">
              <a:latin typeface="Calibri" pitchFamily="-65" charset="0"/>
            </a:endParaRP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r>
              <a:rPr lang="pt-PT" sz="3200" dirty="0" smtClean="0">
                <a:latin typeface="Calibri" pitchFamily="-65" charset="0"/>
              </a:rPr>
              <a:t>cão</a:t>
            </a: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endParaRPr lang="pt-PT" dirty="0" smtClean="0">
              <a:latin typeface="Calibri" pitchFamily="-65" charset="0"/>
            </a:endParaRP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r>
              <a:rPr lang="pt-PT" sz="3200" dirty="0" smtClean="0">
                <a:latin typeface="Calibri" pitchFamily="-65" charset="0"/>
              </a:rPr>
              <a:t>chapéu</a:t>
            </a:r>
            <a:endParaRPr lang="pt-PT" sz="3200" dirty="0">
              <a:latin typeface="Calibri" pitchFamily="-65" charset="0"/>
            </a:endParaRPr>
          </a:p>
        </p:txBody>
      </p:sp>
      <p:sp>
        <p:nvSpPr>
          <p:cNvPr id="27" name="CaixaDeTexto 26"/>
          <p:cNvSpPr txBox="1">
            <a:spLocks noChangeArrowheads="1"/>
          </p:cNvSpPr>
          <p:nvPr/>
        </p:nvSpPr>
        <p:spPr bwMode="auto">
          <a:xfrm>
            <a:off x="6215074" y="2571744"/>
            <a:ext cx="2000264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4038600" algn="l"/>
              </a:tabLst>
            </a:pPr>
            <a:r>
              <a:rPr lang="pt-PT" sz="3200" dirty="0" smtClean="0">
                <a:latin typeface="Calibri" pitchFamily="-65" charset="0"/>
              </a:rPr>
              <a:t>casacão</a:t>
            </a: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endParaRPr lang="pt-PT" dirty="0" smtClean="0">
              <a:latin typeface="Calibri" pitchFamily="-65" charset="0"/>
            </a:endParaRP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r>
              <a:rPr lang="pt-PT" sz="3200" dirty="0" err="1" smtClean="0">
                <a:latin typeface="Calibri" pitchFamily="-65" charset="0"/>
              </a:rPr>
              <a:t>bigodaça</a:t>
            </a:r>
            <a:endParaRPr lang="pt-PT" sz="3200" dirty="0" smtClean="0">
              <a:latin typeface="Calibri" pitchFamily="-65" charset="0"/>
            </a:endParaRP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endParaRPr lang="pt-PT" dirty="0" smtClean="0">
              <a:latin typeface="Calibri" pitchFamily="-65" charset="0"/>
            </a:endParaRP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r>
              <a:rPr lang="pt-PT" sz="3200" dirty="0" smtClean="0">
                <a:latin typeface="Calibri" pitchFamily="-65" charset="0"/>
              </a:rPr>
              <a:t>canzarrão</a:t>
            </a: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endParaRPr lang="pt-PT" dirty="0" smtClean="0">
              <a:latin typeface="Calibri" pitchFamily="-65" charset="0"/>
            </a:endParaRP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r>
              <a:rPr lang="pt-PT" sz="3200" dirty="0" err="1" smtClean="0">
                <a:latin typeface="Calibri" pitchFamily="-65" charset="0"/>
              </a:rPr>
              <a:t>chapelão</a:t>
            </a:r>
            <a:endParaRPr lang="pt-PT" sz="3200" dirty="0">
              <a:latin typeface="Calibri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1785926"/>
            <a:ext cx="46434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Subclasses dos nomes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2"/>
          <p:cNvSpPr txBox="1">
            <a:spLocks noChangeArrowheads="1"/>
          </p:cNvSpPr>
          <p:nvPr/>
        </p:nvSpPr>
        <p:spPr bwMode="auto">
          <a:xfrm>
            <a:off x="1714480" y="714356"/>
            <a:ext cx="54721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4000" b="1" dirty="0" smtClean="0">
                <a:solidFill>
                  <a:srgbClr val="FF0000"/>
                </a:solidFill>
              </a:rPr>
              <a:t>Nome próprio</a:t>
            </a:r>
            <a:endParaRPr lang="pt-PT" sz="4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857224" y="1643050"/>
            <a:ext cx="71025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 smtClean="0"/>
              <a:t>Quando se refere a uma entidade particular, individualizada. </a:t>
            </a:r>
          </a:p>
          <a:p>
            <a:r>
              <a:rPr lang="pt-PT" sz="3600" dirty="0" smtClean="0"/>
              <a:t>Escreve-se com letra maiúscula.</a:t>
            </a:r>
          </a:p>
          <a:p>
            <a:endParaRPr lang="pt-PT" sz="3600" dirty="0" smtClean="0"/>
          </a:p>
          <a:p>
            <a:r>
              <a:rPr lang="pt-PT" sz="3600" dirty="0" smtClean="0"/>
              <a:t>Ex.: Portugal; Lisboa; Sofia</a:t>
            </a:r>
            <a:endParaRPr lang="pt-PT" sz="3600" dirty="0"/>
          </a:p>
        </p:txBody>
      </p:sp>
      <p:pic>
        <p:nvPicPr>
          <p:cNvPr id="6" name="Imagem 5" descr="20113015_RPD_ID0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383" y="4143380"/>
            <a:ext cx="2627617" cy="243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6" name="CaixaDeTexto 2"/>
          <p:cNvSpPr txBox="1">
            <a:spLocks noChangeArrowheads="1"/>
          </p:cNvSpPr>
          <p:nvPr/>
        </p:nvSpPr>
        <p:spPr bwMode="auto">
          <a:xfrm>
            <a:off x="1785918" y="714356"/>
            <a:ext cx="54721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4000" b="1" dirty="0" smtClean="0">
                <a:solidFill>
                  <a:srgbClr val="FF0000"/>
                </a:solidFill>
              </a:rPr>
              <a:t>Nome comum</a:t>
            </a:r>
            <a:endParaRPr lang="pt-PT" sz="4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785786" y="1571612"/>
            <a:ext cx="74888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 smtClean="0"/>
              <a:t>Quando se refere a pessoas, animais, </a:t>
            </a:r>
            <a:r>
              <a:rPr lang="pt-PT" sz="3600" dirty="0" err="1" smtClean="0"/>
              <a:t>objetos</a:t>
            </a:r>
            <a:r>
              <a:rPr lang="pt-PT" sz="3600" dirty="0" smtClean="0"/>
              <a:t>, plantas e outras entidades em geral. </a:t>
            </a:r>
          </a:p>
          <a:p>
            <a:r>
              <a:rPr lang="pt-PT" sz="3600" dirty="0" smtClean="0"/>
              <a:t>Escreve-se com letra minúscula.</a:t>
            </a:r>
          </a:p>
          <a:p>
            <a:endParaRPr lang="pt-PT" sz="3600" dirty="0" smtClean="0"/>
          </a:p>
          <a:p>
            <a:r>
              <a:rPr lang="pt-PT" sz="3600" dirty="0" smtClean="0"/>
              <a:t>Ex.: cão; pai; girassol; mala</a:t>
            </a:r>
            <a:endParaRPr lang="pt-PT" sz="3600" dirty="0"/>
          </a:p>
        </p:txBody>
      </p:sp>
      <p:pic>
        <p:nvPicPr>
          <p:cNvPr id="8" name="Imagem 7" descr="20113015_RPD_ID02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3702" y="3709760"/>
            <a:ext cx="2500298" cy="314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2"/>
          <p:cNvSpPr txBox="1">
            <a:spLocks noChangeArrowheads="1"/>
          </p:cNvSpPr>
          <p:nvPr/>
        </p:nvSpPr>
        <p:spPr bwMode="auto">
          <a:xfrm>
            <a:off x="785786" y="714356"/>
            <a:ext cx="750099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PT" sz="4000" b="1" dirty="0" smtClean="0">
                <a:solidFill>
                  <a:srgbClr val="FF0000"/>
                </a:solidFill>
                <a:latin typeface="+mn-lt"/>
              </a:rPr>
              <a:t>Nome comum coletivo</a:t>
            </a:r>
            <a:endParaRPr lang="pt-PT" sz="4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714348" y="1500174"/>
            <a:ext cx="74888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 smtClean="0"/>
              <a:t>É um nome comum que indica um conjunto de entidades da mesma espécie. </a:t>
            </a:r>
          </a:p>
          <a:p>
            <a:r>
              <a:rPr lang="pt-PT" sz="3600" dirty="0" smtClean="0"/>
              <a:t>Escreve-se sempre no singular e com letra minúscula.</a:t>
            </a:r>
          </a:p>
          <a:p>
            <a:endParaRPr lang="pt-PT" sz="3600" dirty="0" smtClean="0"/>
          </a:p>
          <a:p>
            <a:r>
              <a:rPr lang="pt-PT" sz="3600" dirty="0" smtClean="0"/>
              <a:t>Ex.: constelação; frota; turma</a:t>
            </a:r>
            <a:endParaRPr lang="pt-PT" sz="3600" dirty="0"/>
          </a:p>
        </p:txBody>
      </p:sp>
      <p:pic>
        <p:nvPicPr>
          <p:cNvPr id="6" name="Imagem 5" descr="20113015_RPD_ID02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9720" y="3000372"/>
            <a:ext cx="2578626" cy="357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51078" y="1357298"/>
            <a:ext cx="799288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1. </a:t>
            </a:r>
            <a:r>
              <a:rPr lang="pt-PT" sz="2000" dirty="0" smtClean="0"/>
              <a:t>Escreve as palavras na linha correspondente. De seguida, escreve frases com essas palavras.</a:t>
            </a:r>
          </a:p>
          <a:p>
            <a:r>
              <a:rPr lang="pt-PT" sz="2000" dirty="0" smtClean="0"/>
              <a:t>	</a:t>
            </a:r>
            <a:r>
              <a:rPr lang="pt-PT" sz="2000" b="1" dirty="0" smtClean="0"/>
              <a:t>melão		casinha		alcateia</a:t>
            </a:r>
          </a:p>
          <a:p>
            <a:r>
              <a:rPr lang="pt-PT" sz="2000" b="1" dirty="0" smtClean="0"/>
              <a:t>	homenzarrão		Andreia</a:t>
            </a:r>
            <a:r>
              <a:rPr lang="pt-PT" sz="2000" b="1" smtClean="0"/>
              <a:t>	</a:t>
            </a:r>
            <a:endParaRPr lang="pt-PT" sz="2000" dirty="0" smtClean="0"/>
          </a:p>
          <a:p>
            <a:endParaRPr lang="pt-PT" sz="2000" dirty="0" smtClean="0"/>
          </a:p>
          <a:p>
            <a:r>
              <a:rPr lang="pt-PT" sz="2000" dirty="0" smtClean="0"/>
              <a:t>	Nome comum, masculino, singular</a:t>
            </a:r>
          </a:p>
          <a:p>
            <a:r>
              <a:rPr lang="pt-PT" sz="2000" dirty="0" smtClean="0"/>
              <a:t>	Frase: </a:t>
            </a:r>
          </a:p>
          <a:p>
            <a:r>
              <a:rPr lang="pt-PT" sz="2000" dirty="0" smtClean="0"/>
              <a:t>	Nome </a:t>
            </a:r>
            <a:r>
              <a:rPr lang="pt-PT" sz="2000" dirty="0" err="1" smtClean="0"/>
              <a:t>coletivo</a:t>
            </a:r>
            <a:r>
              <a:rPr lang="pt-PT" sz="2000" dirty="0" smtClean="0"/>
              <a:t>, feminino</a:t>
            </a:r>
          </a:p>
          <a:p>
            <a:r>
              <a:rPr lang="pt-PT" sz="2000" dirty="0" smtClean="0"/>
              <a:t>	Frase: </a:t>
            </a:r>
          </a:p>
          <a:p>
            <a:r>
              <a:rPr lang="pt-PT" sz="2000" dirty="0" smtClean="0"/>
              <a:t>	Nome próprio, feminino</a:t>
            </a:r>
          </a:p>
          <a:p>
            <a:r>
              <a:rPr lang="pt-PT" sz="2000" dirty="0" smtClean="0"/>
              <a:t>	Frase: </a:t>
            </a:r>
          </a:p>
          <a:p>
            <a:r>
              <a:rPr lang="pt-PT" sz="2000" dirty="0" smtClean="0"/>
              <a:t>	Nome no grau aumentativo</a:t>
            </a:r>
          </a:p>
          <a:p>
            <a:r>
              <a:rPr lang="pt-PT" sz="2000" dirty="0" smtClean="0"/>
              <a:t>	Frase: </a:t>
            </a:r>
          </a:p>
          <a:p>
            <a:r>
              <a:rPr lang="pt-PT" sz="2000" dirty="0" smtClean="0"/>
              <a:t>	Nome no grau diminutivo</a:t>
            </a:r>
          </a:p>
          <a:p>
            <a:r>
              <a:rPr lang="pt-PT" sz="2000" dirty="0" smtClean="0"/>
              <a:t>	Frase: </a:t>
            </a: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</TotalTime>
  <Words>585</Words>
  <Application>Microsoft Office PowerPoint</Application>
  <PresentationFormat>On-screen Show (4:3)</PresentationFormat>
  <Paragraphs>188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.</dc:creator>
  <cp:lastModifiedBy>DRasteiro</cp:lastModifiedBy>
  <cp:revision>46</cp:revision>
  <dcterms:created xsi:type="dcterms:W3CDTF">2012-02-11T15:07:38Z</dcterms:created>
  <dcterms:modified xsi:type="dcterms:W3CDTF">2012-03-05T18:38:29Z</dcterms:modified>
</cp:coreProperties>
</file>