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  <p:sldMasterId id="2147483709" r:id="rId3"/>
  </p:sldMasterIdLst>
  <p:notesMasterIdLst>
    <p:notesMasterId r:id="rId28"/>
  </p:notesMasterIdLst>
  <p:sldIdLst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12" r:id="rId27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HJMilFckLsgyECpWAVeIA==" hashData="HIhm9PZu9wb7eoKWn2ksrctj3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CC9900"/>
    <a:srgbClr val="66FF33"/>
    <a:srgbClr val="FF66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Destaqu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76" autoAdjust="0"/>
  </p:normalViewPr>
  <p:slideViewPr>
    <p:cSldViewPr>
      <p:cViewPr>
        <p:scale>
          <a:sx n="91" d="100"/>
          <a:sy n="91" d="100"/>
        </p:scale>
        <p:origin x="-56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Livro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Livro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pt-PT" sz="1600" dirty="0"/>
              <a:t>Distribuição dos participantes</a:t>
            </a:r>
            <a:r>
              <a:rPr lang="pt-PT" sz="1600" baseline="0" dirty="0"/>
              <a:t> por classes</a:t>
            </a:r>
            <a:endParaRPr lang="pt-PT" sz="1600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Folha1!$B$3</c:f>
              <c:strCache>
                <c:ptCount val="1"/>
                <c:pt idx="0">
                  <c:v>rapazes</c:v>
                </c:pt>
              </c:strCache>
            </c:strRef>
          </c:tx>
          <c:invertIfNegative val="0"/>
          <c:cat>
            <c:strRef>
              <c:f>Folha1!$A$4:$A$6</c:f>
              <c:strCache>
                <c:ptCount val="3"/>
                <c:pt idx="0">
                  <c:v>atletismo</c:v>
                </c:pt>
                <c:pt idx="1">
                  <c:v>futebol</c:v>
                </c:pt>
                <c:pt idx="2">
                  <c:v>basquetebol</c:v>
                </c:pt>
              </c:strCache>
            </c:strRef>
          </c:cat>
          <c:val>
            <c:numRef>
              <c:f>Folha1!$B$4:$B$6</c:f>
              <c:numCache>
                <c:formatCode>General</c:formatCode>
                <c:ptCount val="3"/>
                <c:pt idx="0">
                  <c:v>10</c:v>
                </c:pt>
                <c:pt idx="1">
                  <c:v>25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Folha1!$C$3</c:f>
              <c:strCache>
                <c:ptCount val="1"/>
                <c:pt idx="0">
                  <c:v>raparigas</c:v>
                </c:pt>
              </c:strCache>
            </c:strRef>
          </c:tx>
          <c:invertIfNegative val="0"/>
          <c:cat>
            <c:strRef>
              <c:f>Folha1!$A$4:$A$6</c:f>
              <c:strCache>
                <c:ptCount val="3"/>
                <c:pt idx="0">
                  <c:v>atletismo</c:v>
                </c:pt>
                <c:pt idx="1">
                  <c:v>futebol</c:v>
                </c:pt>
                <c:pt idx="2">
                  <c:v>basquetebol</c:v>
                </c:pt>
              </c:strCache>
            </c:strRef>
          </c:cat>
          <c:val>
            <c:numRef>
              <c:f>Folha1!$C$4:$C$6</c:f>
              <c:numCache>
                <c:formatCode>General</c:formatCode>
                <c:ptCount val="3"/>
                <c:pt idx="0">
                  <c:v>8</c:v>
                </c:pt>
                <c:pt idx="1">
                  <c:v>13</c:v>
                </c:pt>
                <c:pt idx="2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396608"/>
        <c:axId val="95398144"/>
      </c:barChart>
      <c:catAx>
        <c:axId val="95396608"/>
        <c:scaling>
          <c:orientation val="minMax"/>
        </c:scaling>
        <c:delete val="0"/>
        <c:axPos val="b"/>
        <c:majorTickMark val="none"/>
        <c:minorTickMark val="none"/>
        <c:tickLblPos val="nextTo"/>
        <c:crossAx val="95398144"/>
        <c:crosses val="autoZero"/>
        <c:auto val="1"/>
        <c:lblAlgn val="ctr"/>
        <c:lblOffset val="100"/>
        <c:noMultiLvlLbl val="0"/>
      </c:catAx>
      <c:valAx>
        <c:axId val="9539814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953966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Folha1!$B$3</c:f>
              <c:strCache>
                <c:ptCount val="1"/>
                <c:pt idx="0">
                  <c:v>rapazes</c:v>
                </c:pt>
              </c:strCache>
            </c:strRef>
          </c:tx>
          <c:invertIfNegative val="0"/>
          <c:cat>
            <c:strRef>
              <c:f>Folha1!$A$4:$A$7</c:f>
              <c:strCache>
                <c:ptCount val="4"/>
                <c:pt idx="0">
                  <c:v>atletismo</c:v>
                </c:pt>
                <c:pt idx="1">
                  <c:v>futebol</c:v>
                </c:pt>
                <c:pt idx="2">
                  <c:v>basquetebol</c:v>
                </c:pt>
                <c:pt idx="3">
                  <c:v>ginástica</c:v>
                </c:pt>
              </c:strCache>
            </c:strRef>
          </c:cat>
          <c:val>
            <c:numRef>
              <c:f>Folha1!$B$4:$B$7</c:f>
              <c:numCache>
                <c:formatCode>General</c:formatCode>
                <c:ptCount val="4"/>
                <c:pt idx="0">
                  <c:v>10</c:v>
                </c:pt>
                <c:pt idx="1">
                  <c:v>25</c:v>
                </c:pt>
                <c:pt idx="2">
                  <c:v>10</c:v>
                </c:pt>
                <c:pt idx="3">
                  <c:v>5</c:v>
                </c:pt>
              </c:numCache>
            </c:numRef>
          </c:val>
        </c:ser>
        <c:ser>
          <c:idx val="1"/>
          <c:order val="1"/>
          <c:tx>
            <c:strRef>
              <c:f>Folha1!$C$3</c:f>
              <c:strCache>
                <c:ptCount val="1"/>
                <c:pt idx="0">
                  <c:v>raparigas</c:v>
                </c:pt>
              </c:strCache>
            </c:strRef>
          </c:tx>
          <c:invertIfNegative val="0"/>
          <c:cat>
            <c:strRef>
              <c:f>Folha1!$A$4:$A$7</c:f>
              <c:strCache>
                <c:ptCount val="4"/>
                <c:pt idx="0">
                  <c:v>atletismo</c:v>
                </c:pt>
                <c:pt idx="1">
                  <c:v>futebol</c:v>
                </c:pt>
                <c:pt idx="2">
                  <c:v>basquetebol</c:v>
                </c:pt>
                <c:pt idx="3">
                  <c:v>ginástica</c:v>
                </c:pt>
              </c:strCache>
            </c:strRef>
          </c:cat>
          <c:val>
            <c:numRef>
              <c:f>Folha1!$C$4:$C$7</c:f>
              <c:numCache>
                <c:formatCode>General</c:formatCode>
                <c:ptCount val="4"/>
                <c:pt idx="0">
                  <c:v>8</c:v>
                </c:pt>
                <c:pt idx="1">
                  <c:v>13</c:v>
                </c:pt>
                <c:pt idx="2">
                  <c:v>7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1654912"/>
        <c:axId val="81656448"/>
      </c:barChart>
      <c:catAx>
        <c:axId val="81654912"/>
        <c:scaling>
          <c:orientation val="minMax"/>
        </c:scaling>
        <c:delete val="0"/>
        <c:axPos val="l"/>
        <c:majorGridlines/>
        <c:minorGridlines/>
        <c:majorTickMark val="none"/>
        <c:minorTickMark val="none"/>
        <c:tickLblPos val="nextTo"/>
        <c:crossAx val="81656448"/>
        <c:crosses val="autoZero"/>
        <c:auto val="1"/>
        <c:lblAlgn val="ctr"/>
        <c:lblOffset val="100"/>
        <c:noMultiLvlLbl val="0"/>
      </c:catAx>
      <c:valAx>
        <c:axId val="81656448"/>
        <c:scaling>
          <c:orientation val="minMax"/>
        </c:scaling>
        <c:delete val="0"/>
        <c:axPos val="b"/>
        <c:minorGridlines/>
        <c:numFmt formatCode="General" sourceLinked="1"/>
        <c:majorTickMark val="none"/>
        <c:minorTickMark val="none"/>
        <c:tickLblPos val="nextTo"/>
        <c:crossAx val="8165491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47075-E99A-4C51-9869-895297BB257F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4ABC8-2C3B-4A44-A39F-414D2FEE2043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28263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4ABC8-2C3B-4A44-A39F-414D2FEE2043}" type="slidenum">
              <a:rPr lang="pt-PT" smtClean="0"/>
              <a:t>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9120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662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888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575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763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757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4569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177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2613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9488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5698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2616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t-PT" dirty="0" smtClean="0"/>
              <a:t>Clique no ícone para adicionar uma imagem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pt-PT" altLang="ja-JP" dirty="0" smtClean="0"/>
              <a:t>Clique no ícone para adicionar uma imagem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8760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22-08-2011</a:t>
            </a:fld>
            <a:endParaRPr lang="pt-PT" dirty="0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8.jpg"/><Relationship Id="rId3" Type="http://schemas.openxmlformats.org/officeDocument/2006/relationships/slideLayout" Target="../slideLayouts/slideLayout1.xml"/><Relationship Id="rId7" Type="http://schemas.openxmlformats.org/officeDocument/2006/relationships/slide" Target="slide2.xml"/><Relationship Id="rId12" Type="http://schemas.openxmlformats.org/officeDocument/2006/relationships/slide" Target="slide14.xml"/><Relationship Id="rId17" Type="http://schemas.openxmlformats.org/officeDocument/2006/relationships/image" Target="../media/image12.png"/><Relationship Id="rId2" Type="http://schemas.openxmlformats.org/officeDocument/2006/relationships/audio" Target="../media/media1.mp3"/><Relationship Id="rId16" Type="http://schemas.openxmlformats.org/officeDocument/2006/relationships/image" Target="../media/image11.png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openxmlformats.org/officeDocument/2006/relationships/image" Target="../media/image7.jpg"/><Relationship Id="rId5" Type="http://schemas.openxmlformats.org/officeDocument/2006/relationships/image" Target="../media/image5.jpeg"/><Relationship Id="rId15" Type="http://schemas.openxmlformats.org/officeDocument/2006/relationships/image" Target="../media/image10.png"/><Relationship Id="rId10" Type="http://schemas.openxmlformats.org/officeDocument/2006/relationships/slide" Target="slide4.xml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audio" Target="../media/audio3.wav"/><Relationship Id="rId9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4.jpg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5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6.jpg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7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3.wdp"/><Relationship Id="rId7" Type="http://schemas.openxmlformats.org/officeDocument/2006/relationships/image" Target="../media/image1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8.jp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slide" Target="slide3.xml"/><Relationship Id="rId9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9.jpg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chart" Target="../charts/chart1.xml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chart" Target="../charts/chart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0" Type="http://schemas.openxmlformats.org/officeDocument/2006/relationships/image" Target="../media/image21.png"/><Relationship Id="rId4" Type="http://schemas.openxmlformats.org/officeDocument/2006/relationships/slide" Target="slide24.xml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30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31.jpg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32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audio" Target="../media/audio3.wav"/><Relationship Id="rId10" Type="http://schemas.openxmlformats.org/officeDocument/2006/relationships/image" Target="../media/image33.jpg"/><Relationship Id="rId4" Type="http://schemas.openxmlformats.org/officeDocument/2006/relationships/image" Target="../media/image17.png"/><Relationship Id="rId9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34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5.gif"/><Relationship Id="rId5" Type="http://schemas.openxmlformats.org/officeDocument/2006/relationships/image" Target="../media/image18.png"/><Relationship Id="rId10" Type="http://schemas.microsoft.com/office/2007/relationships/hdphoto" Target="../media/hdphoto3.wdp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audio" Target="../media/audio3.wav"/><Relationship Id="rId12" Type="http://schemas.openxmlformats.org/officeDocument/2006/relationships/image" Target="../media/image36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4.xml"/><Relationship Id="rId11" Type="http://schemas.microsoft.com/office/2007/relationships/hdphoto" Target="../media/hdphoto3.wdp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5.jpeg"/><Relationship Id="rId7" Type="http://schemas.openxmlformats.org/officeDocument/2006/relationships/image" Target="../media/image37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5.wav"/><Relationship Id="rId5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182292" y="-1096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0" name="Rectângulo 9"/>
          <p:cNvSpPr/>
          <p:nvPr/>
        </p:nvSpPr>
        <p:spPr>
          <a:xfrm>
            <a:off x="2757095" y="21292"/>
            <a:ext cx="6356425" cy="6805756"/>
          </a:xfrm>
          <a:prstGeom prst="rect">
            <a:avLst/>
          </a:prstGeom>
          <a:solidFill>
            <a:srgbClr val="00B0F0"/>
          </a:solidFill>
          <a:ln>
            <a:solidFill>
              <a:srgbClr val="3333CC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10"/>
          <p:cNvSpPr/>
          <p:nvPr/>
        </p:nvSpPr>
        <p:spPr>
          <a:xfrm>
            <a:off x="48502" y="6423620"/>
            <a:ext cx="26388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b="1" cap="none" spc="0" dirty="0" smtClean="0">
                <a:ln w="635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Autor: Bruno Fernandes</a:t>
            </a:r>
            <a:endParaRPr lang="pt-PT" b="1" cap="none" spc="0" dirty="0">
              <a:ln w="6350" cmpd="sng">
                <a:solidFill>
                  <a:srgbClr val="3333CC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2" name="Imagem 11">
            <a:hlinkClick r:id="rId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56" y="4611608"/>
            <a:ext cx="1290377" cy="1290377"/>
          </a:xfrm>
          <a:prstGeom prst="rect">
            <a:avLst/>
          </a:prstGeom>
        </p:spPr>
      </p:pic>
      <p:sp>
        <p:nvSpPr>
          <p:cNvPr id="13" name="Rectângulo 12"/>
          <p:cNvSpPr/>
          <p:nvPr/>
        </p:nvSpPr>
        <p:spPr>
          <a:xfrm>
            <a:off x="499660" y="5746568"/>
            <a:ext cx="1725167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ln w="63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b="1" dirty="0">
              <a:ln w="63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-21230" y="2884180"/>
            <a:ext cx="277832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3</a:t>
            </a:r>
            <a:r>
              <a:rPr lang="pt-PT" sz="2800" b="1" cap="none" spc="0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º ANO</a:t>
            </a:r>
          </a:p>
          <a:p>
            <a:pPr algn="ctr"/>
            <a:r>
              <a:rPr lang="pt-PT" sz="2800" b="1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DE</a:t>
            </a:r>
          </a:p>
          <a:p>
            <a:pPr algn="ctr"/>
            <a:r>
              <a:rPr lang="pt-PT" sz="2800" b="1" cap="none" spc="0" dirty="0" smtClean="0">
                <a:ln w="12700" cmpd="sng">
                  <a:solidFill>
                    <a:srgbClr val="3333CC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ESCOLARIDADE</a:t>
            </a:r>
            <a:endParaRPr lang="pt-PT" sz="2800" b="1" cap="none" spc="0" dirty="0">
              <a:ln w="12700" cmpd="sng">
                <a:solidFill>
                  <a:srgbClr val="3333CC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2696102" y="180548"/>
            <a:ext cx="64844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500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Representação e Interpretação</a:t>
            </a:r>
          </a:p>
          <a:p>
            <a:pPr algn="ctr"/>
            <a:r>
              <a:rPr lang="pt-PT" sz="3500" b="1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de Dados</a:t>
            </a:r>
            <a:endParaRPr lang="pt-PT" sz="3500" b="1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8" name="Rectângulo arredondado 17"/>
          <p:cNvSpPr/>
          <p:nvPr/>
        </p:nvSpPr>
        <p:spPr>
          <a:xfrm>
            <a:off x="3101209" y="4023592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6" name="Rectângulo 35"/>
          <p:cNvSpPr/>
          <p:nvPr/>
        </p:nvSpPr>
        <p:spPr>
          <a:xfrm>
            <a:off x="3814823" y="3971210"/>
            <a:ext cx="47678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Gráficos de Barras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8196120" y="5896110"/>
            <a:ext cx="757409" cy="761886"/>
          </a:xfrm>
          <a:prstGeom prst="ellipse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arredondado 16"/>
          <p:cNvSpPr/>
          <p:nvPr/>
        </p:nvSpPr>
        <p:spPr>
          <a:xfrm>
            <a:off x="3104050" y="5144463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0" name="Rectângulo 19"/>
          <p:cNvSpPr/>
          <p:nvPr/>
        </p:nvSpPr>
        <p:spPr>
          <a:xfrm>
            <a:off x="3814270" y="5092079"/>
            <a:ext cx="47678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Gráficos de Blocos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3206080" y="2996952"/>
            <a:ext cx="54584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dirty="0" smtClean="0">
                <a:ln w="635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Escolhe e pratica</a:t>
            </a:r>
            <a:endParaRPr lang="pt-PT" sz="3200" b="1" dirty="0">
              <a:ln w="6350" cmpd="sng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5" name="Imagem 4">
            <a:hlinkClick r:id="rId10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A"/>
              </a:clrFrom>
              <a:clrTo>
                <a:srgbClr val="FFFF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06" y="3873580"/>
            <a:ext cx="787190" cy="780034"/>
          </a:xfrm>
          <a:prstGeom prst="rect">
            <a:avLst/>
          </a:prstGeom>
        </p:spPr>
      </p:pic>
      <p:pic>
        <p:nvPicPr>
          <p:cNvPr id="16" name="Imagem 15">
            <a:hlinkClick r:id="rId12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EFFFB"/>
              </a:clrFrom>
              <a:clrTo>
                <a:srgbClr val="FEFF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06" y="5025230"/>
            <a:ext cx="787190" cy="780034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3147157" y="1484784"/>
            <a:ext cx="5576299" cy="1390265"/>
            <a:chOff x="3147157" y="1484784"/>
            <a:chExt cx="5576299" cy="1390265"/>
          </a:xfrm>
        </p:grpSpPr>
        <p:sp>
          <p:nvSpPr>
            <p:cNvPr id="21" name="Rectângulo arredondado 20"/>
            <p:cNvSpPr/>
            <p:nvPr/>
          </p:nvSpPr>
          <p:spPr>
            <a:xfrm>
              <a:off x="3147157" y="1484784"/>
              <a:ext cx="5576299" cy="1390265"/>
            </a:xfrm>
            <a:prstGeom prst="roundRect">
              <a:avLst>
                <a:gd name="adj" fmla="val 632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9052" y="1508375"/>
              <a:ext cx="1511220" cy="1323077"/>
            </a:xfrm>
            <a:prstGeom prst="rect">
              <a:avLst/>
            </a:prstGeom>
          </p:spPr>
        </p:pic>
        <p:pic>
          <p:nvPicPr>
            <p:cNvPr id="29" name="Imagem 28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6"/>
            <a:stretch/>
          </p:blipFill>
          <p:spPr>
            <a:xfrm>
              <a:off x="7346337" y="1519592"/>
              <a:ext cx="1186103" cy="1304870"/>
            </a:xfrm>
            <a:prstGeom prst="rect">
              <a:avLst/>
            </a:prstGeom>
          </p:spPr>
        </p:pic>
        <p:pic>
          <p:nvPicPr>
            <p:cNvPr id="31" name="Imagem 30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2118"/>
            <a:stretch/>
          </p:blipFill>
          <p:spPr>
            <a:xfrm>
              <a:off x="3203848" y="1491389"/>
              <a:ext cx="2100294" cy="1335485"/>
            </a:xfrm>
            <a:prstGeom prst="rect">
              <a:avLst/>
            </a:prstGeom>
          </p:spPr>
        </p:pic>
      </p:grpSp>
      <p:pic>
        <p:nvPicPr>
          <p:cNvPr id="32" name="16 I Promise.mp3">
            <a:hlinkHover r:id="" action="ppaction://ole?verb=0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270024" y="60008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1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2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380832" y="5621064"/>
            <a:ext cx="3207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31386" y="3476625"/>
            <a:ext cx="579679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OBJECTIVO: </a:t>
            </a:r>
          </a:p>
          <a:p>
            <a:pPr algn="just"/>
            <a:r>
              <a:rPr lang="pt-PT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Responde corretamente às questões que te são apresentadas. Em cada questão serão apresentadas 5 respostas e apenas uma está correta.</a:t>
            </a:r>
            <a:r>
              <a:rPr lang="pt-PT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9" name="Rectângulo 8"/>
          <p:cNvSpPr/>
          <p:nvPr/>
        </p:nvSpPr>
        <p:spPr>
          <a:xfrm>
            <a:off x="236398" y="4969743"/>
            <a:ext cx="863703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Pratica e torna-te um ÁS da Matemática!!!</a:t>
            </a:r>
            <a:endParaRPr lang="pt-PT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15683" y="-94059"/>
            <a:ext cx="2499451" cy="2499451"/>
            <a:chOff x="96456" y="446192"/>
            <a:chExt cx="3024336" cy="3024336"/>
          </a:xfrm>
        </p:grpSpPr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4" name="Rectângulo 13"/>
            <p:cNvSpPr/>
            <p:nvPr/>
          </p:nvSpPr>
          <p:spPr>
            <a:xfrm>
              <a:off x="2372125" y="1958361"/>
              <a:ext cx="630769" cy="11172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5" name="Rectângulo arredondado 14">
            <a:hlinkClick r:id="" action="ppaction://hlinkshowjump?jump=firstslide">
              <a:snd r:embed="rId4" name="click.wav"/>
            </a:hlinkClick>
          </p:cNvPr>
          <p:cNvSpPr/>
          <p:nvPr/>
        </p:nvSpPr>
        <p:spPr>
          <a:xfrm>
            <a:off x="6948264" y="5770413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9" name="Rectângulo 18"/>
          <p:cNvSpPr/>
          <p:nvPr/>
        </p:nvSpPr>
        <p:spPr>
          <a:xfrm>
            <a:off x="4042892" y="1970231"/>
            <a:ext cx="27719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66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Pictogramas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66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2464718" y="26715"/>
            <a:ext cx="6524500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47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3333C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Representação e Interpretação de Dados</a:t>
            </a:r>
            <a:endParaRPr lang="pt-PT" sz="47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3333C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8880" y="2996952"/>
            <a:ext cx="2133600" cy="1423416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6588761" y="4107388"/>
            <a:ext cx="2436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USA APENAS O TEU</a:t>
            </a:r>
          </a:p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RATO PARA JOGAR!!!</a:t>
            </a:r>
            <a:endParaRPr lang="pt-PT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5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16442" y="1958360"/>
              <a:ext cx="54213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2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3" name="Oval 12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4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comedy_music_falling_down_stairs.wav"/>
          </p:stSnd>
        </p:sndAc>
      </p:transition>
    </mc:Choice>
    <mc:Fallback xmlns="">
      <p:transition spd="slow" advClick="0">
        <p:fade/>
        <p:sndAc>
          <p:stSnd>
            <p:snd r:embed="rId8" name="comedy_music_falling_down_stair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1" name="Imagem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8" name="Rectângulo 1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os diferentes tipos de pão que foram vendidos. </a:t>
            </a:r>
            <a:r>
              <a:rPr lang="pt-PT" sz="2600" b="1" dirty="0" smtClean="0">
                <a:solidFill>
                  <a:srgbClr val="FF0000"/>
                </a:solidFill>
              </a:rPr>
              <a:t>Quantas fatias de pão de queijo foram vendidas?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263" y="1916832"/>
            <a:ext cx="3819525" cy="3019425"/>
          </a:xfrm>
          <a:prstGeom prst="rect">
            <a:avLst/>
          </a:prstGeom>
        </p:spPr>
      </p:pic>
      <p:sp>
        <p:nvSpPr>
          <p:cNvPr id="30" name="Rectângulo 29"/>
          <p:cNvSpPr/>
          <p:nvPr/>
        </p:nvSpPr>
        <p:spPr>
          <a:xfrm rot="16200000">
            <a:off x="1322739" y="3129321"/>
            <a:ext cx="3097021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Número de fatias de pão vendido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3207271" y="491915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centeio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3824377" y="491915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queijo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4421133" y="491915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francês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5038239" y="491915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alho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5624631" y="4914309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mel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6241737" y="4914309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>
                <a:solidFill>
                  <a:schemeClr val="tx1"/>
                </a:solidFill>
              </a:rPr>
              <a:t>p</a:t>
            </a:r>
            <a:r>
              <a:rPr lang="pt-PT" sz="1200" dirty="0" smtClean="0">
                <a:solidFill>
                  <a:schemeClr val="tx1"/>
                </a:solidFill>
              </a:rPr>
              <a:t>ão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trigo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3418163" y="5143496"/>
            <a:ext cx="3406723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Tipo de pão</a:t>
            </a:r>
            <a:endParaRPr lang="pt-PT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8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406343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4858330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652246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40484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Zoo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84336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Zoo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637278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Têm o mesmo número de leões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animais em 2 jardins zoológicos. </a:t>
            </a:r>
            <a:r>
              <a:rPr lang="pt-PT" sz="2600" b="1" dirty="0" smtClean="0">
                <a:solidFill>
                  <a:srgbClr val="FF0000"/>
                </a:solidFill>
              </a:rPr>
              <a:t>Qual dos jardins zoológicos tem mais leões?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90" y="1772816"/>
            <a:ext cx="4171950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2ª feira e 5ª feira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3ª feira e 4ª feira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4ª feira e 5ª feira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3ª feira e 6ª feira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2ª feira e 6ª feira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8" name="Rectângulo arredondado 27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pizzas vendidas numa semana. </a:t>
            </a:r>
            <a:r>
              <a:rPr lang="pt-PT" sz="2600" b="1" dirty="0" smtClean="0">
                <a:solidFill>
                  <a:srgbClr val="FF0000"/>
                </a:solidFill>
              </a:rPr>
              <a:t>Quais foram os dois dias em que se venderam mais pizzas?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0" name="Rectângulo 29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769" y="2066473"/>
            <a:ext cx="3403023" cy="2944091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 rot="16200000">
            <a:off x="2598335" y="3242605"/>
            <a:ext cx="3097021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Número de pizzas vendidas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4359345" y="502216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2ª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feira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5027821" y="502216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3ª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feira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5727317" y="502216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4ª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feira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6395793" y="502216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5ª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feira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7074651" y="5017319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6ª</a:t>
            </a:r>
          </a:p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feira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4554785" y="5332030"/>
            <a:ext cx="3097021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Dias da semana</a:t>
            </a:r>
            <a:endParaRPr lang="pt-PT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773229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João e o Luís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José e o João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Luís e o José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Jorge e o Brun</a:t>
            </a:r>
            <a:r>
              <a:rPr lang="pt-PT" sz="2800" b="1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João e o Jorge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8" name="Rectângulo arredondado 27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problemas de matemática resolvidos por vários matemáticos. </a:t>
            </a:r>
            <a:r>
              <a:rPr lang="pt-PT" sz="2600" b="1" dirty="0" smtClean="0">
                <a:solidFill>
                  <a:srgbClr val="FF0000"/>
                </a:solidFill>
              </a:rPr>
              <a:t>Quais foram os dois matemáticos que juntos resolveram exatamente 150 problemas?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0" name="Rectângulo 29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010" y="2463595"/>
            <a:ext cx="3480955" cy="2909455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 rot="16200000">
            <a:off x="2454319" y="3644979"/>
            <a:ext cx="3097021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500" b="1" dirty="0" smtClean="0">
                <a:solidFill>
                  <a:srgbClr val="FF0000"/>
                </a:solidFill>
              </a:rPr>
              <a:t>Número de problemas resolvidos</a:t>
            </a:r>
            <a:endParaRPr lang="pt-PT" sz="1500" b="1" dirty="0">
              <a:solidFill>
                <a:srgbClr val="FF0000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4335734" y="5295777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Jorge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5004210" y="5295777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João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5652336" y="5295777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Luís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6310538" y="5295777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José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6948300" y="5290934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Bruno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4531174" y="5564549"/>
            <a:ext cx="3097021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500" b="1" dirty="0" smtClean="0">
                <a:solidFill>
                  <a:srgbClr val="FF0000"/>
                </a:solidFill>
              </a:rPr>
              <a:t>Matemáticos</a:t>
            </a:r>
            <a:endParaRPr lang="pt-PT" sz="1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8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30" name="Imagem 2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3" name="Rectângulo arredondado 32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disparos feitos por vários jogadores. </a:t>
            </a:r>
            <a:r>
              <a:rPr lang="pt-PT" sz="2600" b="1" dirty="0" smtClean="0">
                <a:solidFill>
                  <a:srgbClr val="FF0000"/>
                </a:solidFill>
              </a:rPr>
              <a:t>Qual foi a média de disparos dados pelos jogadores?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5" name="Rectângulo 3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466" y="2296336"/>
            <a:ext cx="3489008" cy="3331845"/>
          </a:xfrm>
          <a:prstGeom prst="rect">
            <a:avLst/>
          </a:prstGeom>
        </p:spPr>
      </p:pic>
      <p:sp>
        <p:nvSpPr>
          <p:cNvPr id="36" name="Rectângulo 35"/>
          <p:cNvSpPr/>
          <p:nvPr/>
        </p:nvSpPr>
        <p:spPr>
          <a:xfrm rot="16200000">
            <a:off x="1559311" y="3653926"/>
            <a:ext cx="3097021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Número de disparos dados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3440726" y="551718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Vasco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4335374" y="551718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Marco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5178886" y="551718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Paulo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6042838" y="551718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Joana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42" name="Rectângulo 41"/>
          <p:cNvSpPr/>
          <p:nvPr/>
        </p:nvSpPr>
        <p:spPr>
          <a:xfrm>
            <a:off x="3636166" y="5785954"/>
            <a:ext cx="3097021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Jogadores</a:t>
            </a:r>
            <a:endParaRPr lang="pt-PT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 horas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a duração de alguns jogos coletivos. Se o Carlos quiser ver metade do jogo de andebol e o jogo todo de futebol, </a:t>
            </a:r>
            <a:r>
              <a:rPr lang="pt-PT" sz="2600" b="1" dirty="0" smtClean="0">
                <a:solidFill>
                  <a:srgbClr val="FF0000"/>
                </a:solidFill>
              </a:rPr>
              <a:t>quantas horas passará ele a ver os jogos?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9" name="Grupo 28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30" name="Imagem 2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407" y="2266736"/>
            <a:ext cx="3551873" cy="2818448"/>
          </a:xfrm>
          <a:prstGeom prst="rect">
            <a:avLst/>
          </a:prstGeom>
        </p:spPr>
      </p:pic>
      <p:sp>
        <p:nvSpPr>
          <p:cNvPr id="33" name="Rectângulo 32"/>
          <p:cNvSpPr/>
          <p:nvPr/>
        </p:nvSpPr>
        <p:spPr>
          <a:xfrm rot="16200000">
            <a:off x="1971004" y="3478825"/>
            <a:ext cx="2815474" cy="555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Duração dos Jogos </a:t>
            </a:r>
            <a:r>
              <a:rPr lang="pt-PT" sz="1400" dirty="0" smtClean="0">
                <a:solidFill>
                  <a:srgbClr val="FF0000"/>
                </a:solidFill>
              </a:rPr>
              <a:t>(em horas)</a:t>
            </a:r>
            <a:endParaRPr lang="pt-PT" sz="1400" dirty="0">
              <a:solidFill>
                <a:srgbClr val="FF0000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3975388" y="4988091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Futebol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5034852" y="4988091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Andebol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6125210" y="4988091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Voleibol</a:t>
            </a:r>
            <a:endParaRPr lang="pt-PT" sz="1200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3912977" y="5260112"/>
            <a:ext cx="3097021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Tipo de Jogo</a:t>
            </a:r>
            <a:endParaRPr lang="pt-PT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43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27" name="Grupo 26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28" name="Imagem 27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9" name="Oval 2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0" name="Rectângulo 29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1" name="Imagem 30">
            <a:hlinkClick r:id="" action="ppaction://hlinkshowjump?jump=nextslide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2" name="Rectângulo 3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145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arredondado 36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pares de sapatos vendidos na sapataria da Sandra. A sapataria vendeu o dobro de pares de sapatos de mulher que sapatos de homem. </a:t>
            </a:r>
            <a:r>
              <a:rPr lang="pt-PT" sz="2600" b="1" dirty="0" smtClean="0">
                <a:solidFill>
                  <a:srgbClr val="FF0000"/>
                </a:solidFill>
              </a:rPr>
              <a:t>Quantos pares de sapatos vendeu a sapataria no total?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9" name="Rectângulo 3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436" y="2662650"/>
            <a:ext cx="3771900" cy="2981325"/>
          </a:xfrm>
          <a:prstGeom prst="rect">
            <a:avLst/>
          </a:prstGeom>
        </p:spPr>
      </p:pic>
      <p:sp>
        <p:nvSpPr>
          <p:cNvPr id="46" name="Rectângulo 45"/>
          <p:cNvSpPr/>
          <p:nvPr/>
        </p:nvSpPr>
        <p:spPr>
          <a:xfrm rot="16200000">
            <a:off x="1295339" y="3799007"/>
            <a:ext cx="2815474" cy="555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Nº de pares de sapatos vendidos</a:t>
            </a:r>
            <a:endParaRPr lang="pt-PT" sz="1400" dirty="0">
              <a:solidFill>
                <a:srgbClr val="FF0000"/>
              </a:solidFill>
            </a:endParaRPr>
          </a:p>
        </p:txBody>
      </p:sp>
      <p:sp>
        <p:nvSpPr>
          <p:cNvPr id="47" name="Rectângulo 46"/>
          <p:cNvSpPr/>
          <p:nvPr/>
        </p:nvSpPr>
        <p:spPr>
          <a:xfrm>
            <a:off x="3029010" y="5647585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Bebés</a:t>
            </a:r>
          </a:p>
          <a:p>
            <a:pPr algn="ctr"/>
            <a:r>
              <a:rPr lang="pt-PT" sz="1200" b="1" dirty="0" smtClean="0">
                <a:solidFill>
                  <a:schemeClr val="tx1"/>
                </a:solidFill>
              </a:rPr>
              <a:t>20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50" name="Rectângulo 49"/>
          <p:cNvSpPr/>
          <p:nvPr/>
        </p:nvSpPr>
        <p:spPr>
          <a:xfrm>
            <a:off x="3237312" y="5940244"/>
            <a:ext cx="3536024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Tipo de sapatos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51" name="Rectângulo 50"/>
          <p:cNvSpPr/>
          <p:nvPr/>
        </p:nvSpPr>
        <p:spPr>
          <a:xfrm>
            <a:off x="3779768" y="5646041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Mulher</a:t>
            </a:r>
          </a:p>
          <a:p>
            <a:pPr algn="ctr"/>
            <a:r>
              <a:rPr lang="pt-PT" sz="1200" b="1" dirty="0" smtClean="0">
                <a:solidFill>
                  <a:schemeClr val="tx1"/>
                </a:solidFill>
              </a:rPr>
              <a:t>?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52" name="Rectângulo 51"/>
          <p:cNvSpPr/>
          <p:nvPr/>
        </p:nvSpPr>
        <p:spPr>
          <a:xfrm>
            <a:off x="4561582" y="5640700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Homem</a:t>
            </a:r>
          </a:p>
          <a:p>
            <a:pPr algn="ctr"/>
            <a:r>
              <a:rPr lang="pt-PT" sz="1200" b="1" dirty="0" smtClean="0">
                <a:solidFill>
                  <a:schemeClr val="tx1"/>
                </a:solidFill>
              </a:rPr>
              <a:t>30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53" name="Rectângulo 52"/>
          <p:cNvSpPr/>
          <p:nvPr/>
        </p:nvSpPr>
        <p:spPr>
          <a:xfrm>
            <a:off x="5343396" y="5646041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Criança</a:t>
            </a:r>
          </a:p>
          <a:p>
            <a:pPr algn="ctr"/>
            <a:r>
              <a:rPr lang="pt-PT" sz="1200" b="1" dirty="0" smtClean="0">
                <a:solidFill>
                  <a:schemeClr val="tx1"/>
                </a:solidFill>
              </a:rPr>
              <a:t>25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54" name="Rectângulo 53"/>
          <p:cNvSpPr/>
          <p:nvPr/>
        </p:nvSpPr>
        <p:spPr>
          <a:xfrm>
            <a:off x="6029594" y="5646041"/>
            <a:ext cx="983464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Desportivos</a:t>
            </a:r>
          </a:p>
          <a:p>
            <a:pPr algn="ctr"/>
            <a:r>
              <a:rPr lang="pt-PT" sz="1200" b="1" dirty="0" smtClean="0">
                <a:solidFill>
                  <a:schemeClr val="tx1"/>
                </a:solidFill>
              </a:rPr>
              <a:t>20</a:t>
            </a:r>
            <a:endParaRPr lang="pt-PT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2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O gráfico mostra o número de aparelhos eletrónicos de uma loja. O Miguel e os seus amigos compraram todos os rádios disponíveis. </a:t>
            </a:r>
            <a:r>
              <a:rPr lang="pt-PT" sz="2600" b="1" dirty="0" smtClean="0">
                <a:solidFill>
                  <a:srgbClr val="FF0000"/>
                </a:solidFill>
              </a:rPr>
              <a:t>Quantos aparelhos ficaram por vender?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43" name="Grupo 42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44" name="Imagem 4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46" name="Rectângulo 45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744" y="2420888"/>
            <a:ext cx="3400425" cy="3114675"/>
          </a:xfrm>
          <a:prstGeom prst="rect">
            <a:avLst/>
          </a:prstGeom>
        </p:spPr>
      </p:pic>
      <p:sp>
        <p:nvSpPr>
          <p:cNvPr id="40" name="Rectângulo 39"/>
          <p:cNvSpPr/>
          <p:nvPr/>
        </p:nvSpPr>
        <p:spPr>
          <a:xfrm rot="16200000">
            <a:off x="1497939" y="3685543"/>
            <a:ext cx="2815474" cy="555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Nº de aparelhos eletrónicos</a:t>
            </a:r>
            <a:endParaRPr lang="pt-PT" sz="1400" dirty="0">
              <a:solidFill>
                <a:srgbClr val="FF0000"/>
              </a:solidFill>
            </a:endParaRPr>
          </a:p>
        </p:txBody>
      </p:sp>
      <p:sp>
        <p:nvSpPr>
          <p:cNvPr id="41" name="Rectângulo 40"/>
          <p:cNvSpPr/>
          <p:nvPr/>
        </p:nvSpPr>
        <p:spPr>
          <a:xfrm>
            <a:off x="3160149" y="5434770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telemóveis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42" name="Rectângulo 41"/>
          <p:cNvSpPr/>
          <p:nvPr/>
        </p:nvSpPr>
        <p:spPr>
          <a:xfrm>
            <a:off x="3430056" y="5826780"/>
            <a:ext cx="2922334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Aparelhos eletrónicos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47" name="Rectângulo 46"/>
          <p:cNvSpPr/>
          <p:nvPr/>
        </p:nvSpPr>
        <p:spPr>
          <a:xfrm>
            <a:off x="3851776" y="5429927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rádios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48" name="Rectângulo 47"/>
          <p:cNvSpPr/>
          <p:nvPr/>
        </p:nvSpPr>
        <p:spPr>
          <a:xfrm>
            <a:off x="4489574" y="5516962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Leitores DVD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49" name="Rectângulo 48"/>
          <p:cNvSpPr/>
          <p:nvPr/>
        </p:nvSpPr>
        <p:spPr>
          <a:xfrm>
            <a:off x="5127372" y="5419653"/>
            <a:ext cx="81278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TV`s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50" name="Rectângulo 49"/>
          <p:cNvSpPr/>
          <p:nvPr/>
        </p:nvSpPr>
        <p:spPr>
          <a:xfrm>
            <a:off x="5676768" y="5424496"/>
            <a:ext cx="983464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Monitores</a:t>
            </a:r>
            <a:endParaRPr lang="pt-PT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40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iniciados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médios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avançados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todas 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208817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>
                <a:solidFill>
                  <a:schemeClr val="tx1"/>
                </a:solidFill>
              </a:rPr>
              <a:t>Num torneio de salto à corda, cada concorrente </a:t>
            </a:r>
            <a:r>
              <a:rPr lang="pt-PT" sz="2000" b="1" dirty="0" smtClean="0">
                <a:solidFill>
                  <a:schemeClr val="tx1"/>
                </a:solidFill>
              </a:rPr>
              <a:t>inscreveu-se numa </a:t>
            </a:r>
            <a:r>
              <a:rPr lang="pt-PT" sz="2000" b="1" dirty="0">
                <a:solidFill>
                  <a:schemeClr val="tx1"/>
                </a:solidFill>
              </a:rPr>
              <a:t>das seguintes classes: iniciados, médios e </a:t>
            </a:r>
            <a:r>
              <a:rPr lang="pt-PT" sz="2000" b="1" dirty="0" smtClean="0">
                <a:solidFill>
                  <a:schemeClr val="tx1"/>
                </a:solidFill>
              </a:rPr>
              <a:t>avançados. </a:t>
            </a:r>
          </a:p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O </a:t>
            </a:r>
            <a:r>
              <a:rPr lang="pt-PT" sz="2400" b="1" dirty="0">
                <a:solidFill>
                  <a:srgbClr val="3333CC"/>
                </a:solidFill>
              </a:rPr>
              <a:t>gráfico mostra o número de concorrentes, rapazes </a:t>
            </a:r>
            <a:r>
              <a:rPr lang="pt-PT" sz="2400" b="1" dirty="0" smtClean="0">
                <a:solidFill>
                  <a:srgbClr val="3333CC"/>
                </a:solidFill>
              </a:rPr>
              <a:t>e raparigas</a:t>
            </a:r>
            <a:r>
              <a:rPr lang="pt-PT" sz="2400" b="1" dirty="0">
                <a:solidFill>
                  <a:srgbClr val="3333CC"/>
                </a:solidFill>
              </a:rPr>
              <a:t>, de acordo com a classe em que se inscreveram</a:t>
            </a:r>
            <a:r>
              <a:rPr lang="pt-PT" sz="2400" b="1" dirty="0" smtClean="0">
                <a:solidFill>
                  <a:srgbClr val="3333CC"/>
                </a:solidFill>
              </a:rPr>
              <a:t>.</a:t>
            </a:r>
          </a:p>
          <a:p>
            <a:pPr algn="just"/>
            <a:r>
              <a:rPr lang="pt-PT" sz="2400" b="1" dirty="0">
                <a:solidFill>
                  <a:srgbClr val="FF0000"/>
                </a:solidFill>
              </a:rPr>
              <a:t>Em qual das classes estão inscritos mais rapazes?</a:t>
            </a: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39" name="Grupo 38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40" name="Imagem 3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41" name="Oval 4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42" name="Rectângulo 41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aphicFrame>
        <p:nvGraphicFramePr>
          <p:cNvPr id="35" name="Gráfico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7747282"/>
              </p:ext>
            </p:extLst>
          </p:nvPr>
        </p:nvGraphicFramePr>
        <p:xfrm>
          <a:off x="3672408" y="263691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ângulo 35"/>
          <p:cNvSpPr/>
          <p:nvPr/>
        </p:nvSpPr>
        <p:spPr>
          <a:xfrm rot="16200000">
            <a:off x="2114516" y="3781066"/>
            <a:ext cx="2815474" cy="555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Nº de concorrentes</a:t>
            </a:r>
            <a:endParaRPr lang="pt-PT" sz="1400" dirty="0">
              <a:solidFill>
                <a:srgbClr val="FF0000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4032965" y="5309242"/>
            <a:ext cx="3316039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Classes</a:t>
            </a:r>
            <a:endParaRPr lang="pt-PT" sz="1600" b="1" dirty="0">
              <a:solidFill>
                <a:srgbClr val="FF0000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4101748" y="5094041"/>
            <a:ext cx="894058" cy="28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iniciados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5224465" y="5094041"/>
            <a:ext cx="894058" cy="28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médios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6330160" y="5094041"/>
            <a:ext cx="894058" cy="285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avançados</a:t>
            </a:r>
            <a:endParaRPr lang="pt-PT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44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4" action="ppaction://hlinksldjump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atletismo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futebol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basquetebol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ginástica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8721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Na escola da Marta há 112 alunos. O gráfico indica o número de alunos inscritos em cada modalidade desportiva praticada na escola. Cada aluno só pratica uma modalidade. </a:t>
            </a:r>
            <a:r>
              <a:rPr lang="pt-PT" sz="2600" b="1" dirty="0" smtClean="0">
                <a:solidFill>
                  <a:srgbClr val="FF0000"/>
                </a:solidFill>
              </a:rPr>
              <a:t>Qual é a modalidade mais praticada na escola?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aphicFrame>
        <p:nvGraphicFramePr>
          <p:cNvPr id="29" name="Gráfico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08051251"/>
              </p:ext>
            </p:extLst>
          </p:nvPr>
        </p:nvGraphicFramePr>
        <p:xfrm>
          <a:off x="3707904" y="256150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30" name="Rectângulo 29"/>
          <p:cNvSpPr/>
          <p:nvPr/>
        </p:nvSpPr>
        <p:spPr>
          <a:xfrm rot="16200000">
            <a:off x="2139228" y="3527768"/>
            <a:ext cx="2815474" cy="5554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Modalidades desportivas</a:t>
            </a:r>
            <a:endParaRPr lang="pt-PT" sz="1400" dirty="0">
              <a:solidFill>
                <a:srgbClr val="FF0000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4569108" y="5288222"/>
            <a:ext cx="2779896" cy="3793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Número de alunos</a:t>
            </a:r>
            <a:endParaRPr lang="pt-PT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58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monte </a:t>
            </a:r>
            <a:r>
              <a:rPr lang="pt-PT" sz="2800" b="1" dirty="0" smtClean="0">
                <a:solidFill>
                  <a:schemeClr val="tx1"/>
                </a:solidFill>
              </a:rPr>
              <a:t>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monte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monte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monte </a:t>
            </a:r>
            <a:r>
              <a:rPr lang="pt-PT" sz="2800" b="1" dirty="0" smtClean="0">
                <a:solidFill>
                  <a:schemeClr val="tx1"/>
                </a:solidFill>
              </a:rPr>
              <a:t>A e 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600" b="1" dirty="0" smtClean="0">
                <a:solidFill>
                  <a:srgbClr val="3333CC"/>
                </a:solidFill>
              </a:rPr>
              <a:t>Observa a imagem.</a:t>
            </a:r>
          </a:p>
          <a:p>
            <a:pPr algn="ctr"/>
            <a:r>
              <a:rPr lang="pt-PT" sz="2600" b="1" dirty="0" smtClean="0">
                <a:solidFill>
                  <a:srgbClr val="FF0000"/>
                </a:solidFill>
              </a:rPr>
              <a:t>Qual dos montes de livros é mais alto?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8" name="Imagem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753" y="1933737"/>
            <a:ext cx="4000500" cy="2457450"/>
          </a:xfrm>
          <a:prstGeom prst="rect">
            <a:avLst/>
          </a:prstGeom>
        </p:spPr>
      </p:pic>
      <p:sp>
        <p:nvSpPr>
          <p:cNvPr id="29" name="Rectângulo 28"/>
          <p:cNvSpPr/>
          <p:nvPr/>
        </p:nvSpPr>
        <p:spPr>
          <a:xfrm>
            <a:off x="3662251" y="3784948"/>
            <a:ext cx="136338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000" b="1" dirty="0" smtClean="0">
                <a:solidFill>
                  <a:schemeClr val="tx1"/>
                </a:solidFill>
              </a:rPr>
              <a:t>Monte A</a:t>
            </a:r>
            <a:endParaRPr lang="pt-PT" sz="2000" b="1" dirty="0">
              <a:solidFill>
                <a:schemeClr val="tx1"/>
              </a:solidFill>
            </a:endParaRPr>
          </a:p>
        </p:txBody>
      </p:sp>
      <p:sp>
        <p:nvSpPr>
          <p:cNvPr id="30" name="Rectângulo 29"/>
          <p:cNvSpPr/>
          <p:nvPr/>
        </p:nvSpPr>
        <p:spPr>
          <a:xfrm>
            <a:off x="4969313" y="3784948"/>
            <a:ext cx="136338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000" b="1" dirty="0" smtClean="0">
                <a:solidFill>
                  <a:schemeClr val="tx1"/>
                </a:solidFill>
              </a:rPr>
              <a:t>Monte B</a:t>
            </a:r>
            <a:endParaRPr lang="pt-PT" sz="20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6312815" y="3784948"/>
            <a:ext cx="136338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000" b="1" dirty="0" smtClean="0">
                <a:solidFill>
                  <a:schemeClr val="tx1"/>
                </a:solidFill>
              </a:rPr>
              <a:t>Monte C</a:t>
            </a:r>
            <a:endParaRPr lang="pt-PT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83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Existem 8 meias roxas, 17 meias azuis, 4 meias rosas, 18 meias vermelhas e 3 meias brancas. Agrupa-as por cores. </a:t>
            </a:r>
            <a:r>
              <a:rPr lang="pt-PT" sz="2600" b="1" dirty="0" smtClean="0">
                <a:solidFill>
                  <a:srgbClr val="FF0000"/>
                </a:solidFill>
              </a:rPr>
              <a:t>Quantos grupos diferentes formaste?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425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Quantas mangas tem o Carlos a mais que a Maria?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0" name="Imagem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484784"/>
            <a:ext cx="4191000" cy="3362325"/>
          </a:xfrm>
          <a:prstGeom prst="rect">
            <a:avLst/>
          </a:prstGeom>
        </p:spPr>
      </p:pic>
      <p:sp>
        <p:nvSpPr>
          <p:cNvPr id="21" name="Rectângulo 20"/>
          <p:cNvSpPr/>
          <p:nvPr/>
        </p:nvSpPr>
        <p:spPr>
          <a:xfrm>
            <a:off x="2997763" y="4827665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Vanessa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3881882" y="4827665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Maria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4726245" y="4827665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Carlos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5549513" y="4827664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Daniel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6368554" y="4827663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Marco</a:t>
            </a:r>
            <a:endParaRPr lang="pt-PT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4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pão vendido, dias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pão de forma, dois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aberta, fechada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vendido, comprado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palavra, gráfico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600" b="1" dirty="0" smtClean="0">
                <a:solidFill>
                  <a:srgbClr val="3333CC"/>
                </a:solidFill>
              </a:rPr>
              <a:t>Uma padaria vendeu pão durante três dias.</a:t>
            </a:r>
          </a:p>
          <a:p>
            <a:pPr algn="ctr"/>
            <a:r>
              <a:rPr lang="pt-PT" sz="2600" b="1" dirty="0" smtClean="0">
                <a:solidFill>
                  <a:srgbClr val="FF0000"/>
                </a:solidFill>
              </a:rPr>
              <a:t>Que categorias devem ser usadas no gráfico?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0" name="Imagem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793" y="1762877"/>
            <a:ext cx="3943350" cy="3362325"/>
          </a:xfrm>
          <a:prstGeom prst="rect">
            <a:avLst/>
          </a:prstGeom>
        </p:spPr>
      </p:pic>
      <p:sp>
        <p:nvSpPr>
          <p:cNvPr id="21" name="Rectângulo 20"/>
          <p:cNvSpPr/>
          <p:nvPr/>
        </p:nvSpPr>
        <p:spPr>
          <a:xfrm>
            <a:off x="5025926" y="4439547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2ª feira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6083878" y="4439547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3ª feira</a:t>
            </a:r>
            <a:endParaRPr lang="pt-PT" sz="12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7074692" y="4439547"/>
            <a:ext cx="89405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200" dirty="0" smtClean="0">
                <a:solidFill>
                  <a:schemeClr val="tx1"/>
                </a:solidFill>
              </a:rPr>
              <a:t>4ª feira</a:t>
            </a:r>
            <a:endParaRPr lang="pt-PT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9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Carolina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Luís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Sandro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Laura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Hélio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tabela mostra o número de jogos ganhos. Se construirmos um gráfico da tabela, </a:t>
            </a:r>
            <a:r>
              <a:rPr lang="pt-PT" sz="2600" b="1" dirty="0" smtClean="0">
                <a:solidFill>
                  <a:srgbClr val="FF0000"/>
                </a:solidFill>
              </a:rPr>
              <a:t>quem terá a coluna mais pequena do gráfico?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aphicFrame>
        <p:nvGraphicFramePr>
          <p:cNvPr id="20" name="Tabe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09557"/>
              </p:ext>
            </p:extLst>
          </p:nvPr>
        </p:nvGraphicFramePr>
        <p:xfrm>
          <a:off x="3923928" y="2578811"/>
          <a:ext cx="3132000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000"/>
                <a:gridCol w="1548000"/>
              </a:tblGrid>
              <a:tr h="370840">
                <a:tc>
                  <a:txBody>
                    <a:bodyPr/>
                    <a:lstStyle/>
                    <a:p>
                      <a:r>
                        <a:rPr lang="pt-PT" sz="2800" b="1" dirty="0" smtClean="0">
                          <a:solidFill>
                            <a:srgbClr val="FF0000"/>
                          </a:solidFill>
                        </a:rPr>
                        <a:t>Carolina</a:t>
                      </a:r>
                      <a:endParaRPr lang="pt-PT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800" b="1" dirty="0" smtClean="0">
                          <a:solidFill>
                            <a:srgbClr val="3333CC"/>
                          </a:solidFill>
                        </a:rPr>
                        <a:t>3 jogos</a:t>
                      </a:r>
                      <a:endParaRPr lang="pt-PT" sz="28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2800" b="1" dirty="0" smtClean="0">
                          <a:solidFill>
                            <a:srgbClr val="FF0000"/>
                          </a:solidFill>
                        </a:rPr>
                        <a:t>Luís</a:t>
                      </a:r>
                      <a:endParaRPr lang="pt-PT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800" b="1" dirty="0" smtClean="0">
                          <a:solidFill>
                            <a:srgbClr val="3333CC"/>
                          </a:solidFill>
                        </a:rPr>
                        <a:t>4 jogos</a:t>
                      </a:r>
                      <a:endParaRPr lang="pt-PT" sz="28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2800" b="1" dirty="0" smtClean="0">
                          <a:solidFill>
                            <a:srgbClr val="FF0000"/>
                          </a:solidFill>
                        </a:rPr>
                        <a:t>Sandro</a:t>
                      </a:r>
                      <a:endParaRPr lang="pt-PT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800" b="1" dirty="0" smtClean="0">
                          <a:solidFill>
                            <a:srgbClr val="3333CC"/>
                          </a:solidFill>
                        </a:rPr>
                        <a:t>2 jogos</a:t>
                      </a:r>
                      <a:endParaRPr lang="pt-PT" sz="28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2800" b="1" dirty="0" smtClean="0">
                          <a:solidFill>
                            <a:srgbClr val="FF0000"/>
                          </a:solidFill>
                        </a:rPr>
                        <a:t>Laura</a:t>
                      </a:r>
                      <a:endParaRPr lang="pt-PT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800" b="1" dirty="0" smtClean="0">
                          <a:solidFill>
                            <a:srgbClr val="3333CC"/>
                          </a:solidFill>
                        </a:rPr>
                        <a:t>1 jogo</a:t>
                      </a:r>
                      <a:endParaRPr lang="pt-PT" sz="28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PT" sz="2800" b="1" dirty="0" smtClean="0">
                          <a:solidFill>
                            <a:srgbClr val="FF0000"/>
                          </a:solidFill>
                        </a:rPr>
                        <a:t>Hélio</a:t>
                      </a:r>
                      <a:endParaRPr lang="pt-PT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800" b="1" dirty="0" smtClean="0">
                          <a:solidFill>
                            <a:srgbClr val="3333CC"/>
                          </a:solidFill>
                        </a:rPr>
                        <a:t>3 jogos</a:t>
                      </a:r>
                      <a:endParaRPr lang="pt-PT" sz="2800" b="1" dirty="0">
                        <a:solidFill>
                          <a:srgbClr val="3333CC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7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3424002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4218893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012809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806201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3409034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equipa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4203925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equipa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99784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ganharam o mesmo número de jogos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79123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não é possível determinar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Qual foi a equipa de basquetebol que ganhou mais jogos durante os 3 meses?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pSp>
        <p:nvGrpSpPr>
          <p:cNvPr id="35" name="Grupo 34"/>
          <p:cNvGrpSpPr/>
          <p:nvPr/>
        </p:nvGrpSpPr>
        <p:grpSpPr>
          <a:xfrm>
            <a:off x="3203848" y="1690869"/>
            <a:ext cx="4314547" cy="3360616"/>
            <a:chOff x="3290987" y="2012600"/>
            <a:chExt cx="4314547" cy="336061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904" y="2391950"/>
              <a:ext cx="3897630" cy="2430780"/>
            </a:xfrm>
            <a:prstGeom prst="rect">
              <a:avLst/>
            </a:prstGeom>
          </p:spPr>
        </p:pic>
        <p:sp>
          <p:nvSpPr>
            <p:cNvPr id="21" name="Rectângulo 20"/>
            <p:cNvSpPr/>
            <p:nvPr/>
          </p:nvSpPr>
          <p:spPr>
            <a:xfrm rot="16200000">
              <a:off x="2538127" y="3373660"/>
              <a:ext cx="1923006" cy="41728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rgbClr val="FF0000"/>
                  </a:solidFill>
                </a:rPr>
                <a:t>Nº de </a:t>
              </a:r>
              <a:r>
                <a:rPr lang="pt-PT" sz="1600" b="1" dirty="0" smtClean="0">
                  <a:solidFill>
                    <a:srgbClr val="FF0000"/>
                  </a:solidFill>
                </a:rPr>
                <a:t>jogos ganhos</a:t>
              </a:r>
              <a:endParaRPr lang="pt-PT" sz="1400" dirty="0">
                <a:solidFill>
                  <a:srgbClr val="FF0000"/>
                </a:solidFill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3754578" y="4776712"/>
              <a:ext cx="417085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jan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3717843" y="4993866"/>
              <a:ext cx="1499620" cy="379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rgbClr val="FF0000"/>
                  </a:solidFill>
                </a:rPr>
                <a:t>Meses</a:t>
              </a:r>
              <a:endParaRPr lang="pt-PT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4268105" y="4776711"/>
              <a:ext cx="379168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fev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Rectângulo 24"/>
            <p:cNvSpPr/>
            <p:nvPr/>
          </p:nvSpPr>
          <p:spPr>
            <a:xfrm>
              <a:off x="4731287" y="4776712"/>
              <a:ext cx="458794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mar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3720278" y="2012600"/>
              <a:ext cx="1499620" cy="379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chemeClr val="tx1"/>
                  </a:solidFill>
                </a:rPr>
                <a:t>EQUIPA A</a:t>
              </a:r>
              <a:endParaRPr lang="pt-PT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6066158" y="2012600"/>
              <a:ext cx="1499620" cy="379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chemeClr val="tx1"/>
                  </a:solidFill>
                </a:rPr>
                <a:t>EQUIPA B</a:t>
              </a:r>
              <a:endParaRPr lang="pt-PT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Rectângulo 29"/>
            <p:cNvSpPr/>
            <p:nvPr/>
          </p:nvSpPr>
          <p:spPr>
            <a:xfrm>
              <a:off x="6118642" y="4777275"/>
              <a:ext cx="417085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jan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6632169" y="4777274"/>
              <a:ext cx="379168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fev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7095351" y="4777275"/>
              <a:ext cx="458794" cy="19466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200" dirty="0" smtClean="0">
                  <a:solidFill>
                    <a:schemeClr val="tx1"/>
                  </a:solidFill>
                </a:rPr>
                <a:t>mar</a:t>
              </a:r>
              <a:endParaRPr lang="pt-PT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 rot="16200000">
              <a:off x="4896825" y="3398697"/>
              <a:ext cx="1923006" cy="41728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rgbClr val="FF0000"/>
                  </a:solidFill>
                </a:rPr>
                <a:t>Nº de </a:t>
              </a:r>
              <a:r>
                <a:rPr lang="pt-PT" sz="1600" b="1" dirty="0" smtClean="0">
                  <a:solidFill>
                    <a:srgbClr val="FF0000"/>
                  </a:solidFill>
                </a:rPr>
                <a:t>jogos ganhos</a:t>
              </a:r>
              <a:endParaRPr lang="pt-PT" sz="1400" dirty="0">
                <a:solidFill>
                  <a:srgbClr val="FF0000"/>
                </a:solidFill>
              </a:endParaRPr>
            </a:p>
          </p:txBody>
        </p:sp>
        <p:sp>
          <p:nvSpPr>
            <p:cNvPr id="34" name="Rectângulo 33"/>
            <p:cNvSpPr/>
            <p:nvPr/>
          </p:nvSpPr>
          <p:spPr>
            <a:xfrm>
              <a:off x="6076838" y="4990530"/>
              <a:ext cx="1499620" cy="379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sz="1600" b="1" dirty="0" smtClean="0">
                  <a:solidFill>
                    <a:srgbClr val="FF0000"/>
                  </a:solidFill>
                </a:rPr>
                <a:t>Meses</a:t>
              </a:r>
              <a:endParaRPr lang="pt-PT" sz="16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819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223219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500" b="1" dirty="0" smtClean="0">
                <a:solidFill>
                  <a:srgbClr val="3333CC"/>
                </a:solidFill>
              </a:rPr>
              <a:t>O Sérgio, o Leonardo e o Beto jogaram um jogo de basquetebol. O Sérgio marcou 5 pontos, o Leonardo marcou 10 pontos e o Beto 7 pontos. Num gráfico de blocos, </a:t>
            </a:r>
            <a:r>
              <a:rPr lang="pt-PT" sz="2500" b="1" dirty="0" smtClean="0">
                <a:solidFill>
                  <a:srgbClr val="FF0000"/>
                </a:solidFill>
              </a:rPr>
              <a:t>quantas caixas devem ser colocadas em cima do nome do Beto, se cada caixa corresponder a 1 ponto?</a:t>
            </a:r>
            <a:endParaRPr lang="pt-PT" sz="25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537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400" b="1" dirty="0" smtClean="0">
                <a:solidFill>
                  <a:schemeClr val="tx1"/>
                </a:solidFill>
              </a:rPr>
              <a:t>tempo passado a dormir na aula</a:t>
            </a:r>
            <a:endParaRPr lang="pt-PT" sz="24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400" b="1" dirty="0" smtClean="0">
                <a:solidFill>
                  <a:schemeClr val="tx1"/>
                </a:solidFill>
              </a:rPr>
              <a:t>nº de alunos</a:t>
            </a:r>
            <a:endParaRPr lang="pt-PT" sz="24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400" b="1" dirty="0" smtClean="0">
                <a:solidFill>
                  <a:schemeClr val="tx1"/>
                </a:solidFill>
              </a:rPr>
              <a:t>tempo passado a fazer o T.P.C.</a:t>
            </a:r>
            <a:endParaRPr lang="pt-PT" sz="24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7463308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400" b="1" dirty="0" smtClean="0">
                <a:solidFill>
                  <a:schemeClr val="tx1"/>
                </a:solidFill>
              </a:rPr>
              <a:t>classificação do aproveitamento dos alunos</a:t>
            </a:r>
            <a:endParaRPr lang="pt-PT" sz="24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7733062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400" b="1" dirty="0">
                <a:solidFill>
                  <a:schemeClr val="tx1"/>
                </a:solidFill>
              </a:rPr>
              <a:t>n</a:t>
            </a:r>
            <a:r>
              <a:rPr lang="pt-PT" sz="2400" b="1" dirty="0" smtClean="0">
                <a:solidFill>
                  <a:schemeClr val="tx1"/>
                </a:solidFill>
              </a:rPr>
              <a:t>º de alunos que não gostam de fazer o T.P.C.</a:t>
            </a:r>
            <a:endParaRPr lang="pt-PT" sz="24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208817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Numa aula de matemática há 35 alunos. 5 desses alunos demoraram 30 minutos a fazer o T.P.C., 10 alunos demoraram 60 minutos, 8 alunos demoraram 90 minutos, 7 alunos demoraram 120 minutos e 5 alunos </a:t>
            </a:r>
            <a:r>
              <a:rPr lang="pt-PT" sz="2400" b="1" dirty="0" smtClean="0">
                <a:solidFill>
                  <a:srgbClr val="3333CC"/>
                </a:solidFill>
              </a:rPr>
              <a:t>demoraram 150 minutos. </a:t>
            </a:r>
            <a:r>
              <a:rPr lang="pt-PT" sz="2400" b="1" dirty="0" smtClean="0">
                <a:solidFill>
                  <a:srgbClr val="FF0000"/>
                </a:solidFill>
              </a:rPr>
              <a:t>Qual o nome da categoria adequada ao eixo de baixo do gráfico?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0" name="Imagem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04" y="2626973"/>
            <a:ext cx="2304320" cy="2239914"/>
          </a:xfrm>
          <a:prstGeom prst="rect">
            <a:avLst/>
          </a:prstGeom>
        </p:spPr>
      </p:pic>
      <p:sp>
        <p:nvSpPr>
          <p:cNvPr id="21" name="Rectângulo 20"/>
          <p:cNvSpPr/>
          <p:nvPr/>
        </p:nvSpPr>
        <p:spPr>
          <a:xfrm>
            <a:off x="7094616" y="4859496"/>
            <a:ext cx="478423" cy="4172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FF0000"/>
                </a:solidFill>
              </a:rPr>
              <a:t>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 rot="16200000">
            <a:off x="4954349" y="3468181"/>
            <a:ext cx="1923006" cy="417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1600" b="1" dirty="0" smtClean="0">
                <a:solidFill>
                  <a:srgbClr val="FF0000"/>
                </a:solidFill>
              </a:rPr>
              <a:t>nº </a:t>
            </a:r>
            <a:r>
              <a:rPr lang="pt-PT" sz="1600" b="1" dirty="0" smtClean="0">
                <a:solidFill>
                  <a:srgbClr val="FF0000"/>
                </a:solidFill>
              </a:rPr>
              <a:t>de </a:t>
            </a:r>
            <a:r>
              <a:rPr lang="pt-PT" sz="1600" b="1" dirty="0" smtClean="0">
                <a:solidFill>
                  <a:srgbClr val="FF0000"/>
                </a:solidFill>
              </a:rPr>
              <a:t>alunos</a:t>
            </a:r>
            <a:endParaRPr lang="pt-PT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arredondado 1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8" name="Rectângulo 7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arredondado 12"/>
          <p:cNvSpPr/>
          <p:nvPr/>
        </p:nvSpPr>
        <p:spPr>
          <a:xfrm>
            <a:off x="251520" y="332712"/>
            <a:ext cx="8675632" cy="18001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Os alunos da professora Graça representaram a peça de teatro “Noite de Natal”. No dia seguinte, construíram o seguinte quadro, onde está registado o número de pessoas que assistiram à peça. </a:t>
            </a:r>
            <a:r>
              <a:rPr lang="pt-PT" sz="2400" b="1" dirty="0" smtClean="0">
                <a:solidFill>
                  <a:srgbClr val="FF0000"/>
                </a:solidFill>
              </a:rPr>
              <a:t>Quantos alunos assistiram à peça de teatro?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Rectângulo 14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7" name="Imagem 1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8" name="Oval 1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9" name="Rectângulo 18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0" name="Rectângulo arredondado 19"/>
          <p:cNvSpPr/>
          <p:nvPr/>
        </p:nvSpPr>
        <p:spPr>
          <a:xfrm>
            <a:off x="3410759" y="2708920"/>
            <a:ext cx="4535765" cy="7629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sz="2400" dirty="0" smtClean="0"/>
              <a:t>Cada           representa 10 pessoas</a:t>
            </a:r>
            <a:endParaRPr lang="pt-PT" sz="2400" dirty="0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772148"/>
            <a:ext cx="663333" cy="663333"/>
          </a:xfrm>
          <a:prstGeom prst="rect">
            <a:avLst/>
          </a:prstGeom>
        </p:spPr>
      </p:pic>
      <p:graphicFrame>
        <p:nvGraphicFramePr>
          <p:cNvPr id="22" name="Tabel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675289"/>
              </p:ext>
            </p:extLst>
          </p:nvPr>
        </p:nvGraphicFramePr>
        <p:xfrm>
          <a:off x="2242387" y="3683118"/>
          <a:ext cx="6372000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/>
                <a:gridCol w="540000"/>
                <a:gridCol w="540000"/>
                <a:gridCol w="540000"/>
                <a:gridCol w="540000"/>
                <a:gridCol w="540000"/>
                <a:gridCol w="540000"/>
                <a:gridCol w="540000"/>
                <a:gridCol w="540000"/>
                <a:gridCol w="540000"/>
              </a:tblGrid>
              <a:tr h="504000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00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00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>
                    <a:lnL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3" name="Imagem 22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851" y="3712344"/>
            <a:ext cx="453065" cy="453065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851" y="4219500"/>
            <a:ext cx="453065" cy="453065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851" y="4716546"/>
            <a:ext cx="453065" cy="453065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575" y="3712343"/>
            <a:ext cx="453065" cy="453065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032" y="4219499"/>
            <a:ext cx="453065" cy="45306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457" y="4716546"/>
            <a:ext cx="453065" cy="453065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58" y="4716546"/>
            <a:ext cx="453065" cy="453065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470" y="4716546"/>
            <a:ext cx="453065" cy="453065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58" y="3712344"/>
            <a:ext cx="453065" cy="453065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469" y="3712344"/>
            <a:ext cx="453065" cy="453065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778" y="3712344"/>
            <a:ext cx="453065" cy="453065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590" y="3712342"/>
            <a:ext cx="453065" cy="453065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898" y="3712341"/>
            <a:ext cx="453065" cy="453065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710" y="3712344"/>
            <a:ext cx="453065" cy="453065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263" y="3712344"/>
            <a:ext cx="453065" cy="453065"/>
          </a:xfrm>
          <a:prstGeom prst="rect">
            <a:avLst/>
          </a:prstGeom>
        </p:spPr>
      </p:pic>
      <p:sp>
        <p:nvSpPr>
          <p:cNvPr id="38" name="Rectângulo 37"/>
          <p:cNvSpPr/>
          <p:nvPr/>
        </p:nvSpPr>
        <p:spPr>
          <a:xfrm>
            <a:off x="2437128" y="3782116"/>
            <a:ext cx="112676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chemeClr val="tx1"/>
                </a:solidFill>
              </a:rPr>
              <a:t>Alunos</a:t>
            </a:r>
            <a:endParaRPr lang="pt-PT" b="1" dirty="0">
              <a:solidFill>
                <a:schemeClr val="tx1"/>
              </a:solidFill>
            </a:endParaRPr>
          </a:p>
        </p:txBody>
      </p:sp>
      <p:sp>
        <p:nvSpPr>
          <p:cNvPr id="39" name="Rectângulo 38"/>
          <p:cNvSpPr/>
          <p:nvPr/>
        </p:nvSpPr>
        <p:spPr>
          <a:xfrm>
            <a:off x="2433928" y="4267615"/>
            <a:ext cx="1126760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chemeClr val="tx1"/>
                </a:solidFill>
              </a:rPr>
              <a:t>Pais</a:t>
            </a:r>
            <a:endParaRPr lang="pt-PT" b="1" dirty="0">
              <a:solidFill>
                <a:schemeClr val="tx1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2247449" y="4780779"/>
            <a:ext cx="1499718" cy="313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solidFill>
                  <a:schemeClr val="tx1"/>
                </a:solidFill>
              </a:rPr>
              <a:t>Professores e</a:t>
            </a:r>
          </a:p>
          <a:p>
            <a:pPr algn="ctr"/>
            <a:r>
              <a:rPr lang="pt-PT" b="1" dirty="0" smtClean="0">
                <a:solidFill>
                  <a:schemeClr val="tx1"/>
                </a:solidFill>
              </a:rPr>
              <a:t>funcionários</a:t>
            </a:r>
            <a:endParaRPr lang="pt-P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20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6" action="ppaction://hlinksldjump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130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A professora guardou as caixas de lápis como mostra a imagem. Cada caixa tem 10 lápis. </a:t>
            </a:r>
            <a:r>
              <a:rPr lang="pt-PT" sz="2600" b="1" dirty="0" smtClean="0">
                <a:solidFill>
                  <a:srgbClr val="FF0000"/>
                </a:solidFill>
              </a:rPr>
              <a:t>Ao todo, quantos lápis há nas caixas que a professora guardou?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339611" y="5270782"/>
            <a:ext cx="1707159" cy="1707158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1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02432" y="1867355"/>
              <a:ext cx="770158" cy="125406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40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378" y="2657657"/>
            <a:ext cx="436245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4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82623" y="2479804"/>
            <a:ext cx="2749396" cy="2749396"/>
            <a:chOff x="96456" y="446192"/>
            <a:chExt cx="3024336" cy="3024336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7" name="Rectângulo 6"/>
            <p:cNvSpPr/>
            <p:nvPr/>
          </p:nvSpPr>
          <p:spPr>
            <a:xfrm>
              <a:off x="2400796" y="1958360"/>
              <a:ext cx="573427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8" name="Rectângulo arredondado 7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48264" y="5589240"/>
            <a:ext cx="1944216" cy="72008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pic>
        <p:nvPicPr>
          <p:cNvPr id="9" name="Imagem 8">
            <a:hlinkClick r:id="" action="ppaction://noaction">
              <a:snd r:embed="rId6" name="wind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96" y="972918"/>
            <a:ext cx="1209475" cy="1209475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323528" y="-27384"/>
            <a:ext cx="5266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itchFamily="34" charset="0"/>
              </a:rPr>
              <a:t>Parabéns!</a:t>
            </a:r>
            <a:endParaRPr lang="pt-PT" sz="8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2" name="Estrela de 5 pontas 11"/>
          <p:cNvSpPr/>
          <p:nvPr/>
        </p:nvSpPr>
        <p:spPr>
          <a:xfrm>
            <a:off x="33312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Estrela de 5 pontas 12"/>
          <p:cNvSpPr/>
          <p:nvPr/>
        </p:nvSpPr>
        <p:spPr>
          <a:xfrm>
            <a:off x="153513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Estrela de 5 pontas 13"/>
          <p:cNvSpPr/>
          <p:nvPr/>
        </p:nvSpPr>
        <p:spPr>
          <a:xfrm>
            <a:off x="2687267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Estrela de 5 pontas 14"/>
          <p:cNvSpPr/>
          <p:nvPr/>
        </p:nvSpPr>
        <p:spPr>
          <a:xfrm>
            <a:off x="385054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Estrela de 5 pontas 15"/>
          <p:cNvSpPr/>
          <p:nvPr/>
        </p:nvSpPr>
        <p:spPr>
          <a:xfrm>
            <a:off x="505255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63" y="3261742"/>
            <a:ext cx="1485900" cy="1609725"/>
          </a:xfrm>
          <a:prstGeom prst="rect">
            <a:avLst/>
          </a:prstGeom>
        </p:spPr>
      </p:pic>
      <p:sp>
        <p:nvSpPr>
          <p:cNvPr id="19" name="Rectângulo 18"/>
          <p:cNvSpPr/>
          <p:nvPr/>
        </p:nvSpPr>
        <p:spPr>
          <a:xfrm>
            <a:off x="2411760" y="1844824"/>
            <a:ext cx="65117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8000" b="1" spc="50" dirty="0" smtClean="0">
                <a:ln w="11430"/>
                <a:solidFill>
                  <a:srgbClr val="66FF33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Conseguiste!!!</a:t>
            </a:r>
            <a:endParaRPr lang="pt-PT" sz="8000" b="1" spc="50" dirty="0">
              <a:ln w="11430"/>
              <a:solidFill>
                <a:srgbClr val="66FF33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" y="5589240"/>
            <a:ext cx="687625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És um ÁS em </a:t>
            </a:r>
            <a:r>
              <a:rPr lang="pt-PT" sz="32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Análise de Dados!!!</a:t>
            </a:r>
            <a:endParaRPr lang="pt-PT" sz="3200" b="1" dirty="0">
              <a:ln w="635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7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finishing.wav"/>
          </p:stSnd>
        </p:sndAc>
      </p:transition>
    </mc:Choice>
    <mc:Fallback xmlns="">
      <p:transition spd="slow" advClick="0">
        <p:fade/>
        <p:sndAc>
          <p:stSnd>
            <p:snd r:embed="rId9" name="finis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0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100"/>
                            </p:stCondLst>
                            <p:childTnLst>
                              <p:par>
                                <p:cTn id="3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4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9" grpId="0"/>
      <p:bldP spid="20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Ângulos">
  <a:themeElements>
    <a:clrScheme name="Â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YamatoPainting">
  <a:themeElements>
    <a:clrScheme name="Personalizado 5">
      <a:dk1>
        <a:sysClr val="windowText" lastClr="000000"/>
      </a:dk1>
      <a:lt1>
        <a:sysClr val="window" lastClr="FFFFFF"/>
      </a:lt1>
      <a:dk2>
        <a:srgbClr val="430000"/>
      </a:dk2>
      <a:lt2>
        <a:srgbClr val="92D050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910</TotalTime>
  <Words>1233</Words>
  <Application>Microsoft Office PowerPoint</Application>
  <PresentationFormat>Apresentação no Ecrã (4:3)</PresentationFormat>
  <Paragraphs>327</Paragraphs>
  <Slides>24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dos diapositivos</vt:lpstr>
      </vt:variant>
      <vt:variant>
        <vt:i4>24</vt:i4>
      </vt:variant>
    </vt:vector>
  </HeadingPairs>
  <TitlesOfParts>
    <vt:vector size="27" baseType="lpstr">
      <vt:lpstr>Tema do Office</vt:lpstr>
      <vt:lpstr>Ângulos</vt:lpstr>
      <vt:lpstr>YamatoPainting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Bruno Fernandes</dc:creator>
  <cp:lastModifiedBy>Bruno Fernandes</cp:lastModifiedBy>
  <cp:revision>93</cp:revision>
  <dcterms:created xsi:type="dcterms:W3CDTF">2011-07-19T14:18:02Z</dcterms:created>
  <dcterms:modified xsi:type="dcterms:W3CDTF">2011-08-22T15:28:42Z</dcterms:modified>
</cp:coreProperties>
</file>