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  <p:sldMasterId id="2147483697" r:id="rId2"/>
    <p:sldMasterId id="2147483709" r:id="rId3"/>
  </p:sldMasterIdLst>
  <p:notesMasterIdLst>
    <p:notesMasterId r:id="rId73"/>
  </p:notesMasterIdLst>
  <p:sldIdLst>
    <p:sldId id="256" r:id="rId4"/>
    <p:sldId id="257" r:id="rId5"/>
    <p:sldId id="259" r:id="rId6"/>
    <p:sldId id="258" r:id="rId7"/>
    <p:sldId id="260" r:id="rId8"/>
    <p:sldId id="261" r:id="rId9"/>
    <p:sldId id="262" r:id="rId10"/>
    <p:sldId id="263" r:id="rId11"/>
    <p:sldId id="264" r:id="rId12"/>
    <p:sldId id="313" r:id="rId13"/>
    <p:sldId id="314" r:id="rId14"/>
    <p:sldId id="315" r:id="rId15"/>
    <p:sldId id="316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318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327" r:id="rId36"/>
    <p:sldId id="328" r:id="rId37"/>
    <p:sldId id="289" r:id="rId38"/>
    <p:sldId id="319" r:id="rId39"/>
    <p:sldId id="320" r:id="rId40"/>
    <p:sldId id="321" r:id="rId41"/>
    <p:sldId id="322" r:id="rId42"/>
    <p:sldId id="323" r:id="rId43"/>
    <p:sldId id="324" r:id="rId44"/>
    <p:sldId id="325" r:id="rId45"/>
    <p:sldId id="326" r:id="rId46"/>
    <p:sldId id="329" r:id="rId47"/>
    <p:sldId id="330" r:id="rId48"/>
    <p:sldId id="331" r:id="rId49"/>
    <p:sldId id="332" r:id="rId50"/>
    <p:sldId id="333" r:id="rId51"/>
    <p:sldId id="334" r:id="rId52"/>
    <p:sldId id="335" r:id="rId53"/>
    <p:sldId id="336" r:id="rId54"/>
    <p:sldId id="337" r:id="rId55"/>
    <p:sldId id="338" r:id="rId56"/>
    <p:sldId id="339" r:id="rId57"/>
    <p:sldId id="340" r:id="rId58"/>
    <p:sldId id="341" r:id="rId59"/>
    <p:sldId id="342" r:id="rId60"/>
    <p:sldId id="343" r:id="rId61"/>
    <p:sldId id="344" r:id="rId62"/>
    <p:sldId id="345" r:id="rId63"/>
    <p:sldId id="346" r:id="rId64"/>
    <p:sldId id="347" r:id="rId65"/>
    <p:sldId id="348" r:id="rId66"/>
    <p:sldId id="349" r:id="rId67"/>
    <p:sldId id="350" r:id="rId68"/>
    <p:sldId id="351" r:id="rId69"/>
    <p:sldId id="352" r:id="rId70"/>
    <p:sldId id="353" r:id="rId71"/>
    <p:sldId id="312" r:id="rId72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DHf1BVGUb+J+HWu42sHTw==" hashData="SMS5N6dFcADeY/ftClAmas/FDs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333399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31" autoAdjust="0"/>
    <p:restoredTop sz="95980" autoAdjust="0"/>
  </p:normalViewPr>
  <p:slideViewPr>
    <p:cSldViewPr>
      <p:cViewPr>
        <p:scale>
          <a:sx n="69" d="100"/>
          <a:sy n="69" d="100"/>
        </p:scale>
        <p:origin x="-1338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theme" Target="theme/theme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A47075-E99A-4C51-9869-895297BB257F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 dirty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94ABC8-2C3B-4A44-A39F-414D2FEE2043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528263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94ABC8-2C3B-4A44-A39F-414D2FEE2043}" type="slidenum">
              <a:rPr lang="pt-PT" smtClean="0"/>
              <a:t>1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91209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86622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8886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5758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37631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97575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74569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41770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52613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79488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15698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72616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pt-PT" dirty="0" smtClean="0"/>
              <a:t>Clique no ícone para adicionar uma imagem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pt-PT" altLang="ja-JP" smtClean="0"/>
              <a:t>Faça clique para editar o estilo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pt-PT" altLang="ja-JP" dirty="0" smtClean="0"/>
              <a:t>Clique no ícone para adicionar uma imagem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50" y="6356350"/>
            <a:ext cx="2133600" cy="365125"/>
          </a:xfrm>
        </p:spPr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12" y="6356350"/>
            <a:ext cx="2133600" cy="365125"/>
          </a:xfrm>
        </p:spPr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pt-PT" altLang="ja-JP" smtClean="0"/>
              <a:t>Faça clique para editar o estilo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987604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1" sz="4400" baseline="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tx1"/>
        </a:buClr>
        <a:buFont typeface="Wingdings"/>
        <a:buChar char="n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shade val="75000"/>
          </a:schemeClr>
        </a:buClr>
        <a:buSzPct val="85000"/>
        <a:buFont typeface="Wingdings"/>
        <a:buChar char="n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50000"/>
          </a:schemeClr>
        </a:buClr>
        <a:buSzPct val="75000"/>
        <a:buFont typeface="Wingdings"/>
        <a:buChar char="n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6">
            <a:shade val="50000"/>
          </a:schemeClr>
        </a:buClr>
        <a:buSzPct val="75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3">
            <a:shade val="50000"/>
          </a:schemeClr>
        </a:buClr>
        <a:buSzPct val="70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13" Type="http://schemas.openxmlformats.org/officeDocument/2006/relationships/slide" Target="slide26.xml"/><Relationship Id="rId3" Type="http://schemas.openxmlformats.org/officeDocument/2006/relationships/slideLayout" Target="../slideLayouts/slideLayout1.xml"/><Relationship Id="rId7" Type="http://schemas.openxmlformats.org/officeDocument/2006/relationships/slide" Target="slide2.xml"/><Relationship Id="rId12" Type="http://schemas.openxmlformats.org/officeDocument/2006/relationships/slide" Target="slide15.xml"/><Relationship Id="rId2" Type="http://schemas.openxmlformats.org/officeDocument/2006/relationships/audio" Target="../media/media1.mp3"/><Relationship Id="rId16" Type="http://schemas.openxmlformats.org/officeDocument/2006/relationships/slide" Target="slide59.xml"/><Relationship Id="rId1" Type="http://schemas.microsoft.com/office/2007/relationships/media" Target="../media/media1.mp3"/><Relationship Id="rId6" Type="http://schemas.microsoft.com/office/2007/relationships/hdphoto" Target="../media/hdphoto1.wdp"/><Relationship Id="rId11" Type="http://schemas.openxmlformats.org/officeDocument/2006/relationships/slide" Target="slide4.xml"/><Relationship Id="rId5" Type="http://schemas.openxmlformats.org/officeDocument/2006/relationships/image" Target="../media/image5.jpeg"/><Relationship Id="rId15" Type="http://schemas.openxmlformats.org/officeDocument/2006/relationships/slide" Target="slide48.xml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6.png"/><Relationship Id="rId14" Type="http://schemas.openxmlformats.org/officeDocument/2006/relationships/slide" Target="slide3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jpe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gif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slide" Target="slide3.xml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audio" Target="../media/audio3.wav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slide" Target="slide3.xml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audio" Target="../media/audio3.wav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slide" Target="slide3.xml"/><Relationship Id="rId9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microsoft.com/office/2007/relationships/hdphoto" Target="../media/hdphoto3.wdp"/><Relationship Id="rId7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slide" Target="slide3.xml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microsoft.com/office/2007/relationships/hdphoto" Target="../media/hdphoto3.wdp"/><Relationship Id="rId5" Type="http://schemas.openxmlformats.org/officeDocument/2006/relationships/slide" Target="slide69.xml"/><Relationship Id="rId10" Type="http://schemas.openxmlformats.org/officeDocument/2006/relationships/image" Target="../media/image16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gif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audio" Target="../media/audio3.wav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3.wdp"/><Relationship Id="rId7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slide" Target="slide14.xml"/><Relationship Id="rId9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3.wdp"/><Relationship Id="rId7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slide" Target="slide14.xml"/><Relationship Id="rId9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hdphoto" Target="../media/hdphoto3.wdp"/><Relationship Id="rId7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slide" Target="slide14.xml"/><Relationship Id="rId9" Type="http://schemas.openxmlformats.org/officeDocument/2006/relationships/audio" Target="../media/audio3.wav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microsoft.com/office/2007/relationships/hdphoto" Target="../media/hdphoto3.wdp"/><Relationship Id="rId7" Type="http://schemas.openxmlformats.org/officeDocument/2006/relationships/slide" Target="slide69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5.png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slide" Target="slide14.xml"/><Relationship Id="rId9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gif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3.wdp"/><Relationship Id="rId7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5.xml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audio" Target="../media/audio3.wav"/><Relationship Id="rId9" Type="http://schemas.openxmlformats.org/officeDocument/2006/relationships/image" Target="../media/image1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slide" Target="slide25.xml"/><Relationship Id="rId9" Type="http://schemas.openxmlformats.org/officeDocument/2006/relationships/image" Target="../media/image16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1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audio" Target="../media/audio3.wav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17.jpg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3.wdp"/><Relationship Id="rId7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slide" Target="slide25.xml"/><Relationship Id="rId9" Type="http://schemas.openxmlformats.org/officeDocument/2006/relationships/image" Target="../media/image14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microsoft.com/office/2007/relationships/hdphoto" Target="../media/hdphoto3.wdp"/><Relationship Id="rId5" Type="http://schemas.openxmlformats.org/officeDocument/2006/relationships/slide" Target="slide69.xml"/><Relationship Id="rId10" Type="http://schemas.openxmlformats.org/officeDocument/2006/relationships/image" Target="../media/image16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gif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jp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slide" Target="slide36.xml"/><Relationship Id="rId9" Type="http://schemas.openxmlformats.org/officeDocument/2006/relationships/image" Target="../media/image16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1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19.jpg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microsoft.com/office/2007/relationships/hdphoto" Target="../media/hdphoto3.wdp"/><Relationship Id="rId7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20.jp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slide" Target="slide36.xml"/><Relationship Id="rId9" Type="http://schemas.openxmlformats.org/officeDocument/2006/relationships/image" Target="../media/image14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3.wdp"/><Relationship Id="rId7" Type="http://schemas.openxmlformats.org/officeDocument/2006/relationships/audio" Target="../media/audio3.wav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21.jp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slide" Target="slide36.xml"/><Relationship Id="rId9" Type="http://schemas.openxmlformats.org/officeDocument/2006/relationships/image" Target="../media/image14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16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22.jp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slide" Target="slide36.xml"/><Relationship Id="rId9" Type="http://schemas.openxmlformats.org/officeDocument/2006/relationships/image" Target="../media/image16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12" Type="http://schemas.openxmlformats.org/officeDocument/2006/relationships/image" Target="../media/image23.jp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microsoft.com/office/2007/relationships/hdphoto" Target="../media/hdphoto3.wdp"/><Relationship Id="rId5" Type="http://schemas.openxmlformats.org/officeDocument/2006/relationships/slide" Target="slide69.xml"/><Relationship Id="rId10" Type="http://schemas.openxmlformats.org/officeDocument/2006/relationships/image" Target="../media/image16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gif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47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24.jpg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25.jp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slide" Target="slide47.xml"/><Relationship Id="rId9" Type="http://schemas.openxmlformats.org/officeDocument/2006/relationships/image" Target="../media/image16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audio" Target="../media/audio3.wav"/><Relationship Id="rId2" Type="http://schemas.openxmlformats.org/officeDocument/2006/relationships/slide" Target="slide4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26.jpg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slide" Target="slide47.xml"/><Relationship Id="rId9" Type="http://schemas.openxmlformats.org/officeDocument/2006/relationships/image" Target="../media/image16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47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4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4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audio" Target="../media/audio3.wav"/><Relationship Id="rId2" Type="http://schemas.openxmlformats.org/officeDocument/2006/relationships/slide" Target="slide4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microsoft.com/office/2007/relationships/hdphoto" Target="../media/hdphoto3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slide" Target="slide47.xml"/><Relationship Id="rId9" Type="http://schemas.openxmlformats.org/officeDocument/2006/relationships/image" Target="../media/image16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slide" Target="slide4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microsoft.com/office/2007/relationships/hdphoto" Target="../media/hdphoto3.wdp"/><Relationship Id="rId5" Type="http://schemas.openxmlformats.org/officeDocument/2006/relationships/audio" Target="../media/audio3.wav"/><Relationship Id="rId10" Type="http://schemas.openxmlformats.org/officeDocument/2006/relationships/image" Target="../media/image16.png"/><Relationship Id="rId4" Type="http://schemas.openxmlformats.org/officeDocument/2006/relationships/slide" Target="slide69.xml"/><Relationship Id="rId9" Type="http://schemas.openxmlformats.org/officeDocument/2006/relationships/image" Target="../media/image15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gif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" Target="slide5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27.jp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16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3.wdp"/><Relationship Id="rId7" Type="http://schemas.openxmlformats.org/officeDocument/2006/relationships/audio" Target="../media/audio3.wav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slide" Target="slide58.xml"/><Relationship Id="rId9" Type="http://schemas.openxmlformats.org/officeDocument/2006/relationships/image" Target="../media/image14.pn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3.wdp"/><Relationship Id="rId7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slide" Target="slide58.xml"/><Relationship Id="rId11" Type="http://schemas.openxmlformats.org/officeDocument/2006/relationships/image" Target="../media/image28.jp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audio" Target="../media/audio3.wav"/><Relationship Id="rId9" Type="http://schemas.openxmlformats.org/officeDocument/2006/relationships/image" Target="../media/image14.pn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3.wdp"/><Relationship Id="rId7" Type="http://schemas.openxmlformats.org/officeDocument/2006/relationships/audio" Target="../media/audio3.wav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slide" Target="slide58.xml"/><Relationship Id="rId9" Type="http://schemas.openxmlformats.org/officeDocument/2006/relationships/image" Target="../media/image14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3.wdp"/><Relationship Id="rId7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slide" Target="slide58.xml"/><Relationship Id="rId9" Type="http://schemas.openxmlformats.org/officeDocument/2006/relationships/image" Target="../media/image14.pn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3.wdp"/><Relationship Id="rId7" Type="http://schemas.openxmlformats.org/officeDocument/2006/relationships/audio" Target="../media/audio3.wav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slide" Target="slide58.xml"/><Relationship Id="rId9" Type="http://schemas.openxmlformats.org/officeDocument/2006/relationships/image" Target="../media/image14.pn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hdphoto" Target="../media/hdphoto3.wdp"/><Relationship Id="rId7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slide" Target="slide58.xml"/><Relationship Id="rId9" Type="http://schemas.openxmlformats.org/officeDocument/2006/relationships/audio" Target="../media/audio3.wav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microsoft.com/office/2007/relationships/hdphoto" Target="../media/hdphoto3.wdp"/><Relationship Id="rId7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slide" Target="slide58.xml"/><Relationship Id="rId9" Type="http://schemas.openxmlformats.org/officeDocument/2006/relationships/image" Target="../media/image14.pn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microsoft.com/office/2007/relationships/hdphoto" Target="../media/hdphoto3.wdp"/><Relationship Id="rId7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slide" Target="slide58.xml"/><Relationship Id="rId9" Type="http://schemas.openxmlformats.org/officeDocument/2006/relationships/image" Target="../media/image14.pn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slide" Target="slide69.xml"/><Relationship Id="rId3" Type="http://schemas.microsoft.com/office/2007/relationships/hdphoto" Target="../media/hdphoto3.wdp"/><Relationship Id="rId7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5.png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slide" Target="slide58.xml"/><Relationship Id="rId9" Type="http://schemas.openxmlformats.org/officeDocument/2006/relationships/audio" Target="../media/audio3.wav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5.jpeg"/><Relationship Id="rId7" Type="http://schemas.openxmlformats.org/officeDocument/2006/relationships/image" Target="../media/image29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3.xml"/><Relationship Id="rId6" Type="http://schemas.openxmlformats.org/officeDocument/2006/relationships/audio" Target="../media/audio5.wav"/><Relationship Id="rId5" Type="http://schemas.openxmlformats.org/officeDocument/2006/relationships/audio" Target="../media/audio1.wav"/><Relationship Id="rId4" Type="http://schemas.microsoft.com/office/2007/relationships/hdphoto" Target="../media/hdphoto1.wdp"/><Relationship Id="rId9" Type="http://schemas.openxmlformats.org/officeDocument/2006/relationships/audio" Target="../media/audio4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-182292" y="-1096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10" name="Rectângulo 9"/>
          <p:cNvSpPr/>
          <p:nvPr/>
        </p:nvSpPr>
        <p:spPr>
          <a:xfrm>
            <a:off x="2757095" y="31340"/>
            <a:ext cx="6356425" cy="6805756"/>
          </a:xfrm>
          <a:prstGeom prst="rect">
            <a:avLst/>
          </a:prstGeom>
          <a:solidFill>
            <a:schemeClr val="accent6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1" name="Rectângulo 10"/>
          <p:cNvSpPr/>
          <p:nvPr/>
        </p:nvSpPr>
        <p:spPr>
          <a:xfrm>
            <a:off x="48502" y="6423620"/>
            <a:ext cx="263886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b="1" cap="none" spc="0" dirty="0" smtClean="0">
                <a:ln w="6350" cmpd="sng">
                  <a:solidFill>
                    <a:srgbClr val="3333CC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Autor: Bruno Fernandes</a:t>
            </a:r>
            <a:endParaRPr lang="pt-PT" b="1" cap="none" spc="0" dirty="0">
              <a:ln w="6350" cmpd="sng">
                <a:solidFill>
                  <a:srgbClr val="3333CC"/>
                </a:solidFill>
                <a:prstDash val="solid"/>
              </a:ln>
              <a:noFill/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12" name="Imagem 11">
            <a:hlinkClick r:id="rId7" action="ppaction://hlinksldjump">
              <a:snd r:embed="rId8" name="click.wav"/>
            </a:hlinkClick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56" y="4611608"/>
            <a:ext cx="1290377" cy="1290377"/>
          </a:xfrm>
          <a:prstGeom prst="rect">
            <a:avLst/>
          </a:prstGeom>
        </p:spPr>
      </p:pic>
      <p:sp>
        <p:nvSpPr>
          <p:cNvPr id="13" name="Rectângulo 12"/>
          <p:cNvSpPr/>
          <p:nvPr/>
        </p:nvSpPr>
        <p:spPr>
          <a:xfrm>
            <a:off x="499660" y="5746568"/>
            <a:ext cx="1725167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dirty="0" smtClean="0">
                <a:ln w="63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INSTRUÇÕES</a:t>
            </a:r>
            <a:endParaRPr lang="pt-PT" b="1" dirty="0">
              <a:ln w="63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-21230" y="2884180"/>
            <a:ext cx="2778325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2800" b="1" cap="none" spc="0" dirty="0" smtClean="0">
                <a:ln w="12700" cmpd="sng">
                  <a:solidFill>
                    <a:srgbClr val="3333CC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3º ANO</a:t>
            </a:r>
          </a:p>
          <a:p>
            <a:pPr algn="ctr"/>
            <a:r>
              <a:rPr lang="pt-PT" sz="2800" b="1" dirty="0" smtClean="0">
                <a:ln w="12700" cmpd="sng">
                  <a:solidFill>
                    <a:srgbClr val="3333CC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DE</a:t>
            </a:r>
          </a:p>
          <a:p>
            <a:pPr algn="ctr"/>
            <a:r>
              <a:rPr lang="pt-PT" sz="2800" b="1" cap="none" spc="0" dirty="0" smtClean="0">
                <a:ln w="12700" cmpd="sng">
                  <a:solidFill>
                    <a:srgbClr val="3333CC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ESCOLARIDADE</a:t>
            </a:r>
            <a:endParaRPr lang="pt-PT" sz="2800" b="1" cap="none" spc="0" dirty="0">
              <a:ln w="12700" cmpd="sng">
                <a:solidFill>
                  <a:srgbClr val="3333CC"/>
                </a:solidFill>
                <a:prstDash val="solid"/>
              </a:ln>
              <a:noFill/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2894874" y="-37323"/>
            <a:ext cx="608692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4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Números e Operações</a:t>
            </a:r>
            <a:endParaRPr lang="pt-PT" sz="4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70C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36" name="Rectângulo 35"/>
          <p:cNvSpPr/>
          <p:nvPr/>
        </p:nvSpPr>
        <p:spPr>
          <a:xfrm>
            <a:off x="3814823" y="2246234"/>
            <a:ext cx="513870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Números até 99999</a:t>
            </a:r>
            <a:endParaRPr lang="pt-PT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37" name="Rectângulo 36"/>
          <p:cNvSpPr/>
          <p:nvPr/>
        </p:nvSpPr>
        <p:spPr>
          <a:xfrm>
            <a:off x="3814822" y="3182338"/>
            <a:ext cx="5365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Adição e Subtração IV</a:t>
            </a:r>
            <a:endParaRPr lang="pt-PT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40" name="Rectângulo 39"/>
          <p:cNvSpPr/>
          <p:nvPr/>
        </p:nvSpPr>
        <p:spPr>
          <a:xfrm>
            <a:off x="3206080" y="536306"/>
            <a:ext cx="545845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3200" b="1" dirty="0" smtClean="0">
                <a:ln w="63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Escolhe e pratica</a:t>
            </a:r>
            <a:endParaRPr lang="pt-PT" sz="3200" b="1" dirty="0">
              <a:ln w="6350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8196120" y="5896110"/>
            <a:ext cx="757409" cy="761886"/>
          </a:xfrm>
          <a:prstGeom prst="ellipse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5" name="Rectângulo 24"/>
          <p:cNvSpPr/>
          <p:nvPr/>
        </p:nvSpPr>
        <p:spPr>
          <a:xfrm>
            <a:off x="3815043" y="4114864"/>
            <a:ext cx="5365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Multiplicação I</a:t>
            </a:r>
            <a:endParaRPr lang="pt-PT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0" name="16 I Promise.mp3">
            <a:hlinkHover r:id="" action="ppaction://ole?verb=0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270024" y="6000869"/>
            <a:ext cx="609600" cy="609600"/>
          </a:xfrm>
          <a:prstGeom prst="rect">
            <a:avLst/>
          </a:prstGeom>
        </p:spPr>
      </p:pic>
      <p:sp>
        <p:nvSpPr>
          <p:cNvPr id="30" name="Rectângulo 29"/>
          <p:cNvSpPr/>
          <p:nvPr/>
        </p:nvSpPr>
        <p:spPr>
          <a:xfrm>
            <a:off x="3816939" y="5056661"/>
            <a:ext cx="5365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Divisão I</a:t>
            </a:r>
            <a:endParaRPr lang="pt-PT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32" name="Rectângulo 31"/>
          <p:cNvSpPr/>
          <p:nvPr/>
        </p:nvSpPr>
        <p:spPr>
          <a:xfrm>
            <a:off x="3817160" y="5989187"/>
            <a:ext cx="5365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Operações Mistas I</a:t>
            </a:r>
            <a:endParaRPr lang="pt-PT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39" name="Rectângulo 38"/>
          <p:cNvSpPr/>
          <p:nvPr/>
        </p:nvSpPr>
        <p:spPr>
          <a:xfrm>
            <a:off x="3815843" y="1307899"/>
            <a:ext cx="513870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Números até 9999</a:t>
            </a:r>
            <a:endParaRPr lang="pt-PT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1" name="Grupo 20"/>
          <p:cNvGrpSpPr/>
          <p:nvPr/>
        </p:nvGrpSpPr>
        <p:grpSpPr>
          <a:xfrm>
            <a:off x="3042041" y="1278454"/>
            <a:ext cx="694395" cy="643664"/>
            <a:chOff x="3042041" y="1278454"/>
            <a:chExt cx="694395" cy="643664"/>
          </a:xfrm>
        </p:grpSpPr>
        <p:sp>
          <p:nvSpPr>
            <p:cNvPr id="18" name="Rectângulo arredondado 17">
              <a:hlinkClick r:id="rId11" action="ppaction://hlinksldjump">
                <a:snd r:embed="rId8" name="click.wav"/>
              </a:hlinkClick>
            </p:cNvPr>
            <p:cNvSpPr/>
            <p:nvPr/>
          </p:nvSpPr>
          <p:spPr>
            <a:xfrm>
              <a:off x="3055313" y="1278454"/>
              <a:ext cx="672532" cy="643664"/>
            </a:xfrm>
            <a:prstGeom prst="roundRect">
              <a:avLst/>
            </a:prstGeom>
            <a:solidFill>
              <a:srgbClr val="3333CC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sp>
          <p:nvSpPr>
            <p:cNvPr id="34" name="Rectângulo 33">
              <a:hlinkClick r:id="rId11" action="ppaction://hlinksldjump">
                <a:snd r:embed="rId8" name="click.wav"/>
              </a:hlinkClick>
            </p:cNvPr>
            <p:cNvSpPr/>
            <p:nvPr/>
          </p:nvSpPr>
          <p:spPr>
            <a:xfrm>
              <a:off x="3042041" y="1437399"/>
              <a:ext cx="694395" cy="30777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pt-PT" sz="1400" dirty="0" smtClean="0">
                  <a:ln w="952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latin typeface="Berlin Sans FB Demi" pitchFamily="34" charset="0"/>
                </a:rPr>
                <a:t>9999</a:t>
              </a:r>
              <a:endParaRPr lang="pt-PT" sz="1400" dirty="0">
                <a:ln w="952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erlin Sans FB Demi" pitchFamily="34" charset="0"/>
              </a:endParaRPr>
            </a:p>
          </p:txBody>
        </p:sp>
      </p:grpSp>
      <p:grpSp>
        <p:nvGrpSpPr>
          <p:cNvPr id="41" name="Grupo 40"/>
          <p:cNvGrpSpPr/>
          <p:nvPr/>
        </p:nvGrpSpPr>
        <p:grpSpPr>
          <a:xfrm>
            <a:off x="3042040" y="2216789"/>
            <a:ext cx="694395" cy="643664"/>
            <a:chOff x="3042041" y="1278454"/>
            <a:chExt cx="694395" cy="643664"/>
          </a:xfrm>
        </p:grpSpPr>
        <p:sp>
          <p:nvSpPr>
            <p:cNvPr id="42" name="Rectângulo arredondado 41">
              <a:hlinkClick r:id="rId12" action="ppaction://hlinksldjump">
                <a:snd r:embed="rId8" name="click.wav"/>
              </a:hlinkClick>
            </p:cNvPr>
            <p:cNvSpPr/>
            <p:nvPr/>
          </p:nvSpPr>
          <p:spPr>
            <a:xfrm>
              <a:off x="3055313" y="1278454"/>
              <a:ext cx="672532" cy="643664"/>
            </a:xfrm>
            <a:prstGeom prst="roundRect">
              <a:avLst/>
            </a:prstGeom>
            <a:solidFill>
              <a:srgbClr val="3333CC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sp>
          <p:nvSpPr>
            <p:cNvPr id="43" name="Rectângulo 42">
              <a:hlinkClick r:id="rId12" action="ppaction://hlinksldjump">
                <a:snd r:embed="rId8" name="click.wav"/>
              </a:hlinkClick>
            </p:cNvPr>
            <p:cNvSpPr/>
            <p:nvPr/>
          </p:nvSpPr>
          <p:spPr>
            <a:xfrm>
              <a:off x="3042041" y="1437399"/>
              <a:ext cx="694395" cy="30777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pt-PT" sz="1400" dirty="0" smtClean="0">
                  <a:ln w="952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latin typeface="Berlin Sans FB Demi" pitchFamily="34" charset="0"/>
                </a:rPr>
                <a:t>99999</a:t>
              </a:r>
              <a:endParaRPr lang="pt-PT" sz="1400" dirty="0">
                <a:ln w="952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erlin Sans FB Demi" pitchFamily="34" charset="0"/>
              </a:endParaRPr>
            </a:p>
          </p:txBody>
        </p:sp>
      </p:grpSp>
      <p:grpSp>
        <p:nvGrpSpPr>
          <p:cNvPr id="27" name="Grupo 26"/>
          <p:cNvGrpSpPr/>
          <p:nvPr/>
        </p:nvGrpSpPr>
        <p:grpSpPr>
          <a:xfrm>
            <a:off x="3034753" y="3148476"/>
            <a:ext cx="763835" cy="856434"/>
            <a:chOff x="3034753" y="3148476"/>
            <a:chExt cx="763835" cy="856434"/>
          </a:xfrm>
        </p:grpSpPr>
        <p:sp>
          <p:nvSpPr>
            <p:cNvPr id="45" name="Rectângulo arredondado 44">
              <a:hlinkClick r:id="rId13" action="ppaction://hlinksldjump">
                <a:snd r:embed="rId8" name="click.wav"/>
              </a:hlinkClick>
            </p:cNvPr>
            <p:cNvSpPr/>
            <p:nvPr/>
          </p:nvSpPr>
          <p:spPr>
            <a:xfrm>
              <a:off x="3055311" y="3152893"/>
              <a:ext cx="672532" cy="643664"/>
            </a:xfrm>
            <a:prstGeom prst="roundRect">
              <a:avLst/>
            </a:prstGeom>
            <a:solidFill>
              <a:srgbClr val="3333CC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sp>
          <p:nvSpPr>
            <p:cNvPr id="46" name="Rectângulo 45">
              <a:hlinkClick r:id="rId13" action="ppaction://hlinksldjump">
                <a:snd r:embed="rId8" name="click.wav"/>
              </a:hlinkClick>
            </p:cNvPr>
            <p:cNvSpPr/>
            <p:nvPr/>
          </p:nvSpPr>
          <p:spPr>
            <a:xfrm>
              <a:off x="3034753" y="3420135"/>
              <a:ext cx="763835" cy="58477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pt-PT" sz="1600" spc="300" dirty="0" smtClean="0">
                  <a:ln w="952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latin typeface="Berlin Sans FB Demi" pitchFamily="34" charset="0"/>
                </a:rPr>
                <a:t>1234</a:t>
              </a:r>
              <a:endParaRPr lang="pt-PT" sz="1600" spc="300" dirty="0">
                <a:ln w="952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erlin Sans FB Demi" pitchFamily="34" charset="0"/>
              </a:endParaRPr>
            </a:p>
          </p:txBody>
        </p:sp>
        <p:sp>
          <p:nvSpPr>
            <p:cNvPr id="47" name="Rectângulo 46">
              <a:hlinkClick r:id="rId13" action="ppaction://hlinksldjump">
                <a:snd r:embed="rId8" name="click.wav"/>
              </a:hlinkClick>
            </p:cNvPr>
            <p:cNvSpPr/>
            <p:nvPr/>
          </p:nvSpPr>
          <p:spPr>
            <a:xfrm>
              <a:off x="3034753" y="3148476"/>
              <a:ext cx="763835" cy="24071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pt-PT" sz="2400" spc="300" dirty="0" smtClean="0">
                  <a:ln w="952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latin typeface="Arial Rounded MT Bold" pitchFamily="34" charset="0"/>
                </a:rPr>
                <a:t>+/</a:t>
              </a:r>
              <a:r>
                <a:rPr lang="pt-PT" sz="2400" spc="300" dirty="0" smtClean="0">
                  <a:ln w="952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latin typeface="Calibri"/>
                  <a:cs typeface="Calibri"/>
                </a:rPr>
                <a:t>−</a:t>
              </a:r>
              <a:endParaRPr lang="pt-PT" sz="2400" spc="300" dirty="0">
                <a:ln w="952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Arial Rounded MT Bold" pitchFamily="34" charset="0"/>
              </a:endParaRPr>
            </a:p>
          </p:txBody>
        </p:sp>
      </p:grpSp>
      <p:grpSp>
        <p:nvGrpSpPr>
          <p:cNvPr id="28" name="Grupo 27"/>
          <p:cNvGrpSpPr/>
          <p:nvPr/>
        </p:nvGrpSpPr>
        <p:grpSpPr>
          <a:xfrm>
            <a:off x="3051983" y="4083210"/>
            <a:ext cx="676993" cy="648081"/>
            <a:chOff x="3437228" y="4098513"/>
            <a:chExt cx="676993" cy="648081"/>
          </a:xfrm>
        </p:grpSpPr>
        <p:sp>
          <p:nvSpPr>
            <p:cNvPr id="49" name="Rectângulo arredondado 48">
              <a:hlinkClick r:id="rId14" action="ppaction://hlinksldjump">
                <a:snd r:embed="rId8" name="click.wav"/>
              </a:hlinkClick>
            </p:cNvPr>
            <p:cNvSpPr/>
            <p:nvPr/>
          </p:nvSpPr>
          <p:spPr>
            <a:xfrm>
              <a:off x="3437228" y="4102930"/>
              <a:ext cx="672532" cy="643664"/>
            </a:xfrm>
            <a:prstGeom prst="roundRect">
              <a:avLst/>
            </a:prstGeom>
            <a:solidFill>
              <a:srgbClr val="3333CC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sp>
          <p:nvSpPr>
            <p:cNvPr id="51" name="Rectângulo 50">
              <a:hlinkClick r:id="rId14" action="ppaction://hlinksldjump">
                <a:snd r:embed="rId8" name="click.wav"/>
              </a:hlinkClick>
            </p:cNvPr>
            <p:cNvSpPr/>
            <p:nvPr/>
          </p:nvSpPr>
          <p:spPr>
            <a:xfrm>
              <a:off x="3482953" y="4098513"/>
              <a:ext cx="631268" cy="58477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pt-PT" sz="2400" spc="300" dirty="0" smtClean="0">
                  <a:ln w="952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latin typeface="Arial Black" pitchFamily="34" charset="0"/>
                </a:rPr>
                <a:t>x</a:t>
              </a:r>
              <a:r>
                <a:rPr lang="pt-PT" sz="3200" spc="300" dirty="0" smtClean="0">
                  <a:ln w="952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latin typeface="Berlin Sans FB Demi" pitchFamily="34" charset="0"/>
                </a:rPr>
                <a:t>1</a:t>
              </a:r>
              <a:endParaRPr lang="pt-PT" sz="3200" spc="300" dirty="0">
                <a:ln w="952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erlin Sans FB Demi" pitchFamily="34" charset="0"/>
              </a:endParaRPr>
            </a:p>
          </p:txBody>
        </p:sp>
      </p:grpSp>
      <p:grpSp>
        <p:nvGrpSpPr>
          <p:cNvPr id="35" name="Grupo 34"/>
          <p:cNvGrpSpPr/>
          <p:nvPr/>
        </p:nvGrpSpPr>
        <p:grpSpPr>
          <a:xfrm>
            <a:off x="3062391" y="5027216"/>
            <a:ext cx="708557" cy="643664"/>
            <a:chOff x="3055310" y="4945585"/>
            <a:chExt cx="708557" cy="643664"/>
          </a:xfrm>
        </p:grpSpPr>
        <p:sp>
          <p:nvSpPr>
            <p:cNvPr id="53" name="Rectângulo arredondado 52">
              <a:hlinkClick r:id="rId15" action="ppaction://hlinksldjump">
                <a:snd r:embed="rId8" name="click.wav"/>
              </a:hlinkClick>
            </p:cNvPr>
            <p:cNvSpPr/>
            <p:nvPr/>
          </p:nvSpPr>
          <p:spPr>
            <a:xfrm>
              <a:off x="3055310" y="4945585"/>
              <a:ext cx="672532" cy="643664"/>
            </a:xfrm>
            <a:prstGeom prst="roundRect">
              <a:avLst/>
            </a:prstGeom>
            <a:solidFill>
              <a:srgbClr val="3333CC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sp>
          <p:nvSpPr>
            <p:cNvPr id="54" name="Rectângulo 53">
              <a:hlinkClick r:id="rId15" action="ppaction://hlinksldjump">
                <a:snd r:embed="rId8" name="click.wav"/>
              </a:hlinkClick>
            </p:cNvPr>
            <p:cNvSpPr/>
            <p:nvPr/>
          </p:nvSpPr>
          <p:spPr>
            <a:xfrm>
              <a:off x="3069472" y="5087519"/>
              <a:ext cx="694395" cy="338554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pt-PT" sz="1600" dirty="0" smtClean="0">
                  <a:ln w="952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latin typeface="Berlin Sans FB Demi" pitchFamily="34" charset="0"/>
                </a:rPr>
                <a:t>24 ÷ 2</a:t>
              </a:r>
              <a:endParaRPr lang="pt-PT" sz="1600" dirty="0">
                <a:ln w="952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erlin Sans FB Demi" pitchFamily="34" charset="0"/>
              </a:endParaRPr>
            </a:p>
          </p:txBody>
        </p:sp>
      </p:grpSp>
      <p:grpSp>
        <p:nvGrpSpPr>
          <p:cNvPr id="61" name="Grupo 60"/>
          <p:cNvGrpSpPr/>
          <p:nvPr/>
        </p:nvGrpSpPr>
        <p:grpSpPr>
          <a:xfrm>
            <a:off x="3033489" y="5924948"/>
            <a:ext cx="763835" cy="673937"/>
            <a:chOff x="3033489" y="5924948"/>
            <a:chExt cx="763835" cy="673937"/>
          </a:xfrm>
        </p:grpSpPr>
        <p:sp>
          <p:nvSpPr>
            <p:cNvPr id="57" name="Rectângulo arredondado 56">
              <a:hlinkClick r:id="rId16" action="ppaction://hlinksldjump">
                <a:snd r:embed="rId8" name="click.wav"/>
              </a:hlinkClick>
            </p:cNvPr>
            <p:cNvSpPr/>
            <p:nvPr/>
          </p:nvSpPr>
          <p:spPr>
            <a:xfrm>
              <a:off x="3070091" y="5955221"/>
              <a:ext cx="672532" cy="643664"/>
            </a:xfrm>
            <a:prstGeom prst="roundRect">
              <a:avLst/>
            </a:prstGeom>
            <a:solidFill>
              <a:srgbClr val="3333CC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sp>
          <p:nvSpPr>
            <p:cNvPr id="58" name="Rectângulo 57">
              <a:hlinkClick r:id="rId16" action="ppaction://hlinksldjump">
                <a:snd r:embed="rId8" name="click.wav"/>
              </a:hlinkClick>
            </p:cNvPr>
            <p:cNvSpPr/>
            <p:nvPr/>
          </p:nvSpPr>
          <p:spPr>
            <a:xfrm>
              <a:off x="3033489" y="5924948"/>
              <a:ext cx="763835" cy="32038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pt-PT" sz="2400" dirty="0" smtClean="0">
                  <a:ln w="952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latin typeface="Berlin Sans FB" pitchFamily="34" charset="0"/>
                </a:rPr>
                <a:t>(+ </a:t>
              </a:r>
              <a:r>
                <a:rPr lang="pt-PT" sz="2400" dirty="0" smtClean="0">
                  <a:ln w="952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latin typeface="Berlin Sans FB" pitchFamily="34" charset="0"/>
                  <a:cs typeface="Calibri"/>
                </a:rPr>
                <a:t>−)</a:t>
              </a:r>
              <a:endParaRPr lang="pt-PT" sz="2400" dirty="0">
                <a:ln w="952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erlin Sans FB" pitchFamily="34" charset="0"/>
              </a:endParaRPr>
            </a:p>
          </p:txBody>
        </p:sp>
        <p:sp>
          <p:nvSpPr>
            <p:cNvPr id="59" name="Rectângulo 58">
              <a:hlinkClick r:id="rId16" action="ppaction://hlinksldjump">
                <a:snd r:embed="rId8" name="click.wav"/>
              </a:hlinkClick>
            </p:cNvPr>
            <p:cNvSpPr/>
            <p:nvPr/>
          </p:nvSpPr>
          <p:spPr>
            <a:xfrm>
              <a:off x="3192534" y="6253356"/>
              <a:ext cx="243382" cy="338554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pt-PT" sz="1600" dirty="0" smtClean="0">
                  <a:ln w="952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latin typeface="Fontdinerdotcom Luvable" pitchFamily="2" charset="0"/>
                </a:rPr>
                <a:t>x</a:t>
              </a:r>
              <a:endParaRPr lang="pt-PT" sz="2000" dirty="0">
                <a:ln w="952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OogieBoogie" pitchFamily="2" charset="0"/>
              </a:endParaRPr>
            </a:p>
          </p:txBody>
        </p:sp>
        <p:sp>
          <p:nvSpPr>
            <p:cNvPr id="60" name="Rectângulo 59">
              <a:hlinkClick r:id="rId16" action="ppaction://hlinksldjump">
                <a:snd r:embed="rId8" name="click.wav"/>
              </a:hlinkClick>
            </p:cNvPr>
            <p:cNvSpPr/>
            <p:nvPr/>
          </p:nvSpPr>
          <p:spPr>
            <a:xfrm>
              <a:off x="3392514" y="6189370"/>
              <a:ext cx="243382" cy="31532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pt-PT" sz="2400" b="1" dirty="0" smtClean="0">
                  <a:ln w="952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latin typeface="Berlin Sans FB"/>
                </a:rPr>
                <a:t>÷</a:t>
              </a:r>
              <a:endParaRPr lang="pt-PT" sz="2400" b="1" dirty="0">
                <a:ln w="952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OogieBoogi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0501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52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3380832" y="5621064"/>
            <a:ext cx="32079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Instruções</a:t>
            </a:r>
            <a:endParaRPr lang="pt-PT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431386" y="3476625"/>
            <a:ext cx="5796798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  <a:cs typeface="Calibri" pitchFamily="34" charset="0"/>
              </a:rPr>
              <a:t>OBJECTIVO: </a:t>
            </a:r>
          </a:p>
          <a:p>
            <a:pPr algn="just"/>
            <a:r>
              <a:rPr lang="pt-PT" sz="2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Responde corretamente às questões que te são apresentadas. Em cada questão serão apresentadas 5 respostas e apenas uma está correta.</a:t>
            </a:r>
            <a:r>
              <a:rPr lang="pt-PT" sz="20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9" name="Rectângulo 8"/>
          <p:cNvSpPr/>
          <p:nvPr/>
        </p:nvSpPr>
        <p:spPr>
          <a:xfrm>
            <a:off x="236398" y="4969743"/>
            <a:ext cx="863703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Pratica e torna-te um ÁS da Matemática!!!</a:t>
            </a:r>
            <a:endParaRPr lang="pt-PT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-15683" y="-94059"/>
            <a:ext cx="2499451" cy="2499451"/>
            <a:chOff x="96456" y="446192"/>
            <a:chExt cx="3024336" cy="3024336"/>
          </a:xfrm>
        </p:grpSpPr>
        <p:pic>
          <p:nvPicPr>
            <p:cNvPr id="12" name="Imagem 11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3" name="Oval 12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2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4" name="Rectângulo 13"/>
            <p:cNvSpPr/>
            <p:nvPr/>
          </p:nvSpPr>
          <p:spPr>
            <a:xfrm>
              <a:off x="2372125" y="1958361"/>
              <a:ext cx="630769" cy="111722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solidFill>
                      <a:schemeClr val="accent2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15" name="Rectângulo arredondado 14">
            <a:hlinkClick r:id="" action="ppaction://hlinkshowjump?jump=firstslide">
              <a:snd r:embed="rId4" name="click.wav"/>
            </a:hlinkClick>
          </p:cNvPr>
          <p:cNvSpPr/>
          <p:nvPr/>
        </p:nvSpPr>
        <p:spPr>
          <a:xfrm>
            <a:off x="6948264" y="5770413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2" name="Rectângulo 1"/>
          <p:cNvSpPr/>
          <p:nvPr/>
        </p:nvSpPr>
        <p:spPr>
          <a:xfrm>
            <a:off x="1725820" y="2111693"/>
            <a:ext cx="320792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Multiplicação I</a:t>
            </a:r>
            <a:endParaRPr lang="pt-PT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2425085" y="898795"/>
            <a:ext cx="380309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Números até 9999</a:t>
            </a:r>
            <a:endParaRPr lang="pt-PT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3050307" y="1437159"/>
            <a:ext cx="518924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4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Adição e Subtração IV</a:t>
            </a:r>
          </a:p>
        </p:txBody>
      </p:sp>
      <p:sp>
        <p:nvSpPr>
          <p:cNvPr id="20" name="Rectângulo 19"/>
          <p:cNvSpPr/>
          <p:nvPr/>
        </p:nvSpPr>
        <p:spPr>
          <a:xfrm>
            <a:off x="2464718" y="26715"/>
            <a:ext cx="65245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4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333C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Números e Operações</a:t>
            </a:r>
            <a:endParaRPr lang="pt-PT" sz="4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3333CC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58880" y="2996952"/>
            <a:ext cx="2133600" cy="1423416"/>
          </a:xfrm>
          <a:prstGeom prst="rect">
            <a:avLst/>
          </a:prstGeom>
        </p:spPr>
      </p:pic>
      <p:sp>
        <p:nvSpPr>
          <p:cNvPr id="5" name="Rectângulo 4"/>
          <p:cNvSpPr/>
          <p:nvPr/>
        </p:nvSpPr>
        <p:spPr>
          <a:xfrm>
            <a:off x="6588761" y="4107388"/>
            <a:ext cx="24368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  <a:cs typeface="Calibri" pitchFamily="34" charset="0"/>
              </a:rPr>
              <a:t>USA APENAS O TEU</a:t>
            </a:r>
          </a:p>
          <a:p>
            <a:pPr algn="ctr"/>
            <a:r>
              <a:rPr lang="pt-PT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  <a:cs typeface="Calibri" pitchFamily="34" charset="0"/>
              </a:rPr>
              <a:t>RATO PARA JOGAR!!!</a:t>
            </a:r>
            <a:endParaRPr lang="pt-PT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erlin Sans FB Demi" pitchFamily="34" charset="0"/>
              <a:cs typeface="Calibri" pitchFamily="34" charset="0"/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4554914" y="2574429"/>
            <a:ext cx="422904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66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Números até 99999</a:t>
            </a:r>
            <a:endParaRPr lang="pt-PT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66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9" name="Rectângulo 18"/>
          <p:cNvSpPr/>
          <p:nvPr/>
        </p:nvSpPr>
        <p:spPr>
          <a:xfrm>
            <a:off x="6444208" y="929511"/>
            <a:ext cx="194636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Divisão I</a:t>
            </a:r>
            <a:endParaRPr lang="pt-PT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5089381" y="2084429"/>
            <a:ext cx="380309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Operações Mistas I</a:t>
            </a:r>
            <a:endParaRPr lang="pt-PT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55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2223444" y="2361540"/>
            <a:ext cx="46971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8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ERRADO</a:t>
            </a:r>
            <a:endParaRPr lang="pt-PT" sz="8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3059836" y="-118442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9" name="Rectângulo arredondado 8">
            <a:hlinkClick r:id="" action="ppaction://hlinkshowjump?jump=lastslideviewed">
              <a:snd r:embed="rId5" name="click.wav"/>
            </a:hlinkClick>
          </p:cNvPr>
          <p:cNvSpPr/>
          <p:nvPr/>
        </p:nvSpPr>
        <p:spPr>
          <a:xfrm>
            <a:off x="1691680" y="5176242"/>
            <a:ext cx="5760640" cy="12050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TENTAR NOVAMENTE</a:t>
            </a:r>
            <a:endParaRPr lang="pt-PT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0" name="Rectângulo arredondado 9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98382" y="203830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13" name="Oval 12"/>
          <p:cNvSpPr/>
          <p:nvPr/>
        </p:nvSpPr>
        <p:spPr>
          <a:xfrm>
            <a:off x="4075667" y="4077072"/>
            <a:ext cx="916465" cy="80110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962" y="3776067"/>
            <a:ext cx="13620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74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timeout.wav"/>
          </p:stSnd>
        </p:sndAc>
      </p:transition>
    </mc:Choice>
    <mc:Fallback xmlns="">
      <p:transition spd="slow" advClick="0">
        <p:fade/>
        <p:sndAc>
          <p:stSnd>
            <p:snd r:embed="rId8" name="timeou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23" name="Imagem 22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7" name="Imagem 2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8" name="Imagem 2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9" name="Imagem 2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30" name="Imagem 2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31" name="Rectângulo 3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10623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2" name="Rectângulo 3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1001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3" name="Rectângulo 3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3126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4" name="Rectângulo 3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9999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5" name="Rectângulo 3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8000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8" name="Imagem 17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9" name="Oval 18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0" name="Rectângulo 19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1" name="Rectângulo arredondado 20"/>
          <p:cNvSpPr/>
          <p:nvPr/>
        </p:nvSpPr>
        <p:spPr>
          <a:xfrm>
            <a:off x="251520" y="332712"/>
            <a:ext cx="8675632" cy="1008056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Qual dos  números </a:t>
            </a:r>
            <a:r>
              <a:rPr lang="pt-PT" sz="2800" b="1" dirty="0" smtClean="0">
                <a:solidFill>
                  <a:srgbClr val="FF0000"/>
                </a:solidFill>
              </a:rPr>
              <a:t>NÃO</a:t>
            </a:r>
            <a:r>
              <a:rPr lang="pt-PT" sz="2800" b="1" dirty="0" smtClean="0">
                <a:solidFill>
                  <a:srgbClr val="3333CC"/>
                </a:solidFill>
              </a:rPr>
              <a:t> tem 4 algarismos?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36" name="Rectângulo 35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83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400" b="1" dirty="0" smtClean="0">
                <a:solidFill>
                  <a:srgbClr val="3333CC"/>
                </a:solidFill>
              </a:rPr>
              <a:t>No número </a:t>
            </a:r>
            <a:r>
              <a:rPr lang="pt-PT" sz="2400" b="1" dirty="0" smtClean="0">
                <a:solidFill>
                  <a:srgbClr val="FF0000"/>
                </a:solidFill>
              </a:rPr>
              <a:t>4873</a:t>
            </a:r>
            <a:r>
              <a:rPr lang="pt-PT" sz="2400" b="1" dirty="0" smtClean="0">
                <a:solidFill>
                  <a:srgbClr val="3333CC"/>
                </a:solidFill>
              </a:rPr>
              <a:t>, o algarismo </a:t>
            </a:r>
            <a:r>
              <a:rPr lang="pt-PT" sz="1100" b="1" dirty="0" smtClean="0">
                <a:solidFill>
                  <a:srgbClr val="3333CC"/>
                </a:solidFill>
              </a:rPr>
              <a:t>______</a:t>
            </a:r>
            <a:r>
              <a:rPr lang="pt-PT" sz="2600" b="1" dirty="0" smtClean="0">
                <a:solidFill>
                  <a:srgbClr val="3333CC"/>
                </a:solidFill>
              </a:rPr>
              <a:t> </a:t>
            </a:r>
            <a:r>
              <a:rPr lang="pt-PT" sz="2400" b="1" dirty="0" smtClean="0">
                <a:solidFill>
                  <a:srgbClr val="3333CC"/>
                </a:solidFill>
              </a:rPr>
              <a:t>pertence à classe dos milhares.</a:t>
            </a:r>
            <a:endParaRPr lang="pt-PT" sz="2500" b="1" dirty="0">
              <a:solidFill>
                <a:srgbClr val="3333CC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0" name="Imagem 1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1" name="Imagem 2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2" name="Imagem 2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5" name="Rectângulo 24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7" name="Rectângulo 26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9" name="Rectângulo 28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 dos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34" name="Grupo 33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35" name="Imagem 34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6" name="Oval 3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7" name="Rectângulo 36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764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" action="ppaction://hlinkshowjump?jump=nextslide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 centenas, 5 unidades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centenas, 3 dezenas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 centenas, 50 dezenas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centenas, 30 dezenas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 centenas, 5 dezenas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8000 + 350 = </a:t>
            </a:r>
            <a:r>
              <a:rPr lang="pt-PT" sz="2800" b="1" dirty="0" smtClean="0">
                <a:solidFill>
                  <a:srgbClr val="FF0000"/>
                </a:solidFill>
              </a:rPr>
              <a:t>8 milhares</a:t>
            </a:r>
            <a:r>
              <a:rPr lang="pt-PT" sz="2800" b="1" dirty="0" smtClean="0">
                <a:solidFill>
                  <a:srgbClr val="3333CC"/>
                </a:solidFill>
              </a:rPr>
              <a:t>,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______________________</a:t>
            </a:r>
            <a:r>
              <a:rPr lang="pt-PT" sz="2800" b="1" dirty="0" smtClean="0">
                <a:solidFill>
                  <a:srgbClr val="3333CC"/>
                </a:solidFill>
              </a:rPr>
              <a:t> e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______________________</a:t>
            </a:r>
            <a:r>
              <a:rPr lang="pt-PT" sz="2800" b="1" dirty="0" smtClean="0">
                <a:solidFill>
                  <a:srgbClr val="3333CC"/>
                </a:solidFill>
              </a:rPr>
              <a:t>.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41" name="Grupo 40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43" name="Imagem 42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45" name="Oval 44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47" name="Rectângulo 46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690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773229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3979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754471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9379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9739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754471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7939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9397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Escolhe o número: </a:t>
            </a:r>
            <a:r>
              <a:rPr lang="pt-PT" sz="2800" b="1" dirty="0" smtClean="0">
                <a:solidFill>
                  <a:srgbClr val="FF0000"/>
                </a:solidFill>
              </a:rPr>
              <a:t>nove mil</a:t>
            </a:r>
            <a:r>
              <a:rPr lang="pt-PT" sz="2800" b="1" dirty="0" smtClean="0">
                <a:solidFill>
                  <a:srgbClr val="3333CC"/>
                </a:solidFill>
              </a:rPr>
              <a:t>, </a:t>
            </a:r>
            <a:r>
              <a:rPr lang="pt-PT" sz="2800" b="1" dirty="0" smtClean="0">
                <a:solidFill>
                  <a:srgbClr val="FF0000"/>
                </a:solidFill>
              </a:rPr>
              <a:t>trezentos e setenta e nove</a:t>
            </a:r>
            <a:r>
              <a:rPr lang="pt-PT" sz="2800" b="1" dirty="0" smtClean="0">
                <a:solidFill>
                  <a:srgbClr val="3333CC"/>
                </a:solidFill>
              </a:rPr>
              <a:t>.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184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5479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5469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5497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9745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4579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0" name="Rectângulo arredondado 19"/>
          <p:cNvSpPr/>
          <p:nvPr/>
        </p:nvSpPr>
        <p:spPr>
          <a:xfrm>
            <a:off x="251520" y="332712"/>
            <a:ext cx="8675632" cy="79203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Indica o número: </a:t>
            </a:r>
            <a:r>
              <a:rPr lang="pt-PT" sz="2700" b="1" dirty="0" smtClean="0">
                <a:solidFill>
                  <a:srgbClr val="FF0000"/>
                </a:solidFill>
              </a:rPr>
              <a:t>cinco mil</a:t>
            </a:r>
            <a:r>
              <a:rPr lang="pt-PT" sz="2700" b="1" dirty="0" smtClean="0">
                <a:solidFill>
                  <a:srgbClr val="3333CC"/>
                </a:solidFill>
              </a:rPr>
              <a:t>, </a:t>
            </a:r>
            <a:r>
              <a:rPr lang="pt-PT" sz="2700" b="1" dirty="0" smtClean="0">
                <a:solidFill>
                  <a:srgbClr val="FF0000"/>
                </a:solidFill>
              </a:rPr>
              <a:t>quatrocentos e setenta e nove</a:t>
            </a:r>
            <a:r>
              <a:rPr lang="pt-PT" sz="2800" b="1" dirty="0" smtClean="0">
                <a:solidFill>
                  <a:srgbClr val="3333CC"/>
                </a:solidFill>
              </a:rPr>
              <a:t>.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2" name="Rectângulo 21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6" name="Imagem 25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7" name="Oval 2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8" name="Rectângulo 27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68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" action="ppaction://hlinkshowjump?jump=nextslide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7" name="Rectângulo arredondado 16"/>
          <p:cNvSpPr/>
          <p:nvPr/>
        </p:nvSpPr>
        <p:spPr>
          <a:xfrm>
            <a:off x="251520" y="332713"/>
            <a:ext cx="8675632" cy="73695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100" b="1" dirty="0" smtClean="0">
                <a:solidFill>
                  <a:srgbClr val="3333CC"/>
                </a:solidFill>
              </a:rPr>
              <a:t>  ____________  </a:t>
            </a:r>
            <a:r>
              <a:rPr lang="pt-PT" sz="2800" b="1" dirty="0" smtClean="0">
                <a:solidFill>
                  <a:srgbClr val="3333CC"/>
                </a:solidFill>
              </a:rPr>
              <a:t>mais 5734 é igual a </a:t>
            </a:r>
            <a:r>
              <a:rPr lang="pt-PT" sz="2800" b="1" dirty="0" smtClean="0">
                <a:solidFill>
                  <a:srgbClr val="FF0000"/>
                </a:solidFill>
              </a:rPr>
              <a:t>7734</a:t>
            </a:r>
            <a:r>
              <a:rPr lang="pt-PT" sz="2800" b="1" dirty="0" smtClean="0">
                <a:solidFill>
                  <a:srgbClr val="3333CC"/>
                </a:solidFill>
              </a:rPr>
              <a:t>.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 dos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9" name="Grupo 28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30" name="Imagem 29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1" name="Oval 3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2" name="Rectângulo 3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543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arredondado 10"/>
          <p:cNvSpPr/>
          <p:nvPr/>
        </p:nvSpPr>
        <p:spPr>
          <a:xfrm>
            <a:off x="251520" y="332712"/>
            <a:ext cx="8675632" cy="158412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No supermercado venderam-se 2000 maçãs e 500 laranjas, de manhã. À tarde, venderam-se mais 500 maçãs e 1000 laranjas. </a:t>
            </a:r>
            <a:r>
              <a:rPr lang="pt-PT" sz="2600" b="1" dirty="0" smtClean="0">
                <a:solidFill>
                  <a:srgbClr val="FF0000"/>
                </a:solidFill>
              </a:rPr>
              <a:t>Quantas maçãs e laranjas se venderam?</a:t>
            </a:r>
          </a:p>
        </p:txBody>
      </p:sp>
      <p:sp>
        <p:nvSpPr>
          <p:cNvPr id="12" name="Rectângulo 11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3" name="Rectângulo 12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5000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3500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3000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4000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6" name="Grupo 25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7" name="Imagem 26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9" name="Rectângulo 28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924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arredondado 10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Estão 2000 pessoas num concerto. 1100 saíram. Mais tarde, 500 pessoas voltaram ao concerto.</a:t>
            </a:r>
          </a:p>
          <a:p>
            <a:pPr algn="just"/>
            <a:r>
              <a:rPr lang="pt-PT" sz="2600" b="1" dirty="0" smtClean="0">
                <a:solidFill>
                  <a:srgbClr val="FF0000"/>
                </a:solidFill>
              </a:rPr>
              <a:t>Quantas pessoas estão agora no concerto?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3" name="Rectângulo 12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1400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1500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2400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3600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7" name="Grupo 26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8" name="Imagem 27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9" name="Oval 28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0" name="Rectângulo 29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434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8" name="Imagem 17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3" name="Oval 22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4" name="Rectângulo 23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19" name="Imagem 1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0" name="Imagem 1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1" name="Imagem 2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2" name="Imagem 21">
            <a:hlinkClick r:id="" action="ppaction://hlinkshowjump?jump=nextslide">
              <a:snd r:embed="rId8" name="correct_sound.wav"/>
            </a:hlinkClick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6" name="Rectângulo 25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872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7" name="Rectângulo 26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1800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9" name="Rectângulo 28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0" name="Rectângulo 29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1" name="Rectângulo arredondado 30"/>
          <p:cNvSpPr/>
          <p:nvPr/>
        </p:nvSpPr>
        <p:spPr>
          <a:xfrm>
            <a:off x="251520" y="332713"/>
            <a:ext cx="8675632" cy="73695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3872 </a:t>
            </a:r>
            <a:r>
              <a:rPr lang="pt-PT" sz="2800" b="1" dirty="0" smtClean="0">
                <a:solidFill>
                  <a:srgbClr val="3333CC"/>
                </a:solidFill>
                <a:latin typeface="Calibri"/>
                <a:cs typeface="Calibri"/>
              </a:rPr>
              <a:t>− </a:t>
            </a:r>
            <a:r>
              <a:rPr lang="pt-PT" sz="1100" b="1" dirty="0" smtClean="0">
                <a:solidFill>
                  <a:srgbClr val="3333CC"/>
                </a:solidFill>
                <a:latin typeface="Calibri"/>
                <a:cs typeface="Calibri"/>
              </a:rPr>
              <a:t>___________ </a:t>
            </a:r>
            <a:r>
              <a:rPr lang="pt-PT" sz="2800" b="1" dirty="0" smtClean="0">
                <a:solidFill>
                  <a:srgbClr val="3333CC"/>
                </a:solidFill>
                <a:latin typeface="Calibri"/>
                <a:cs typeface="Calibri"/>
              </a:rPr>
              <a:t>= 3072</a:t>
            </a:r>
            <a:endParaRPr lang="pt-PT" sz="6000" b="1" dirty="0">
              <a:solidFill>
                <a:srgbClr val="3333CC"/>
              </a:solidFill>
            </a:endParaRPr>
          </a:p>
        </p:txBody>
      </p:sp>
      <p:sp>
        <p:nvSpPr>
          <p:cNvPr id="32" name="Rectângulo 31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33" name="Rectângulo 32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43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5" action="ppaction://hlinksldjump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arredondado 10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Indica o número: </a:t>
            </a:r>
            <a:r>
              <a:rPr lang="pt-PT" sz="2800" b="1" dirty="0" smtClean="0">
                <a:solidFill>
                  <a:srgbClr val="FF0000"/>
                </a:solidFill>
              </a:rPr>
              <a:t>9 milhares</a:t>
            </a:r>
            <a:r>
              <a:rPr lang="pt-PT" sz="2800" b="1" dirty="0" smtClean="0">
                <a:solidFill>
                  <a:srgbClr val="3333CC"/>
                </a:solidFill>
              </a:rPr>
              <a:t>, </a:t>
            </a:r>
            <a:r>
              <a:rPr lang="pt-PT" sz="2800" b="1" dirty="0" smtClean="0">
                <a:solidFill>
                  <a:srgbClr val="FF0000"/>
                </a:solidFill>
              </a:rPr>
              <a:t>3 centenas e 7 unidades</a:t>
            </a:r>
            <a:r>
              <a:rPr lang="pt-PT" sz="2800" b="1" dirty="0" smtClean="0">
                <a:solidFill>
                  <a:srgbClr val="3333CC"/>
                </a:solidFill>
              </a:rPr>
              <a:t>.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3" name="Rectângulo 12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9707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3907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9307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9370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9037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6" name="Grupo 25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7" name="Imagem 26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9" name="Rectângulo 28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8694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2223444" y="2361540"/>
            <a:ext cx="46971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8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ERRADO</a:t>
            </a:r>
            <a:endParaRPr lang="pt-PT" sz="8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3059836" y="-118442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9" name="Rectângulo arredondado 8">
            <a:hlinkClick r:id="" action="ppaction://hlinkshowjump?jump=lastslideviewed">
              <a:snd r:embed="rId5" name="click.wav"/>
            </a:hlinkClick>
          </p:cNvPr>
          <p:cNvSpPr/>
          <p:nvPr/>
        </p:nvSpPr>
        <p:spPr>
          <a:xfrm>
            <a:off x="1691680" y="5176242"/>
            <a:ext cx="5760640" cy="12050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TENTAR NOVAMENTE</a:t>
            </a:r>
            <a:endParaRPr lang="pt-PT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0" name="Rectângulo arredondado 9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98382" y="203830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11" name="Oval 10"/>
          <p:cNvSpPr/>
          <p:nvPr/>
        </p:nvSpPr>
        <p:spPr>
          <a:xfrm>
            <a:off x="4075667" y="4077072"/>
            <a:ext cx="916465" cy="80110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962" y="3776067"/>
            <a:ext cx="13620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13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timeout.wav"/>
          </p:stSnd>
        </p:sndAc>
      </p:transition>
    </mc:Choice>
    <mc:Fallback xmlns="">
      <p:transition spd="slow" advClick="0">
        <p:fade/>
        <p:sndAc>
          <p:stSnd>
            <p:snd r:embed="rId8" name="timeou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" action="ppaction://hlinkshowjump?jump=nextslide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unidades; 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dezenas; 50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centenas; 500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unidades de milhar; 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dezenas de milhar; 50000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No número </a:t>
            </a:r>
            <a:r>
              <a:rPr lang="pt-PT" sz="2800" b="1" dirty="0" smtClean="0">
                <a:solidFill>
                  <a:srgbClr val="FF0000"/>
                </a:solidFill>
              </a:rPr>
              <a:t>53246</a:t>
            </a:r>
            <a:r>
              <a:rPr lang="pt-PT" sz="2800" b="1" dirty="0" smtClean="0">
                <a:solidFill>
                  <a:srgbClr val="3333CC"/>
                </a:solidFill>
              </a:rPr>
              <a:t>, o algarismo 5 está na ordem das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____________________________</a:t>
            </a:r>
            <a:r>
              <a:rPr lang="pt-PT" sz="2800" b="1" dirty="0" smtClean="0">
                <a:solidFill>
                  <a:srgbClr val="3333CC"/>
                </a:solidFill>
              </a:rPr>
              <a:t>. O seu valor é de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</a:t>
            </a:r>
            <a:r>
              <a:rPr lang="pt-PT" sz="2800" b="1" dirty="0" smtClean="0">
                <a:solidFill>
                  <a:srgbClr val="3333CC"/>
                </a:solidFill>
              </a:rPr>
              <a:t>.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6" name="Imagem 25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7" name="Oval 2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8" name="Rectângulo 27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471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93604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Escolhe o número “</a:t>
            </a:r>
            <a:r>
              <a:rPr lang="pt-PT" sz="2800" b="1" dirty="0" smtClean="0">
                <a:solidFill>
                  <a:srgbClr val="FF0000"/>
                </a:solidFill>
              </a:rPr>
              <a:t>27546</a:t>
            </a:r>
            <a:r>
              <a:rPr lang="pt-PT" sz="2800" b="1" dirty="0" smtClean="0">
                <a:solidFill>
                  <a:srgbClr val="3333CC"/>
                </a:solidFill>
              </a:rPr>
              <a:t>” escrito por extenso.</a:t>
            </a:r>
            <a:endParaRPr lang="pt-PT" sz="2800" b="1" dirty="0">
              <a:solidFill>
                <a:srgbClr val="FF0000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3" name="Grupo 22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4" name="Imagem 23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5" name="Oval 24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6" name="Rectângulo 25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19" name="Imagem 1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0" name="Imagem 19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1" name="Imagem 2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2" name="Imagem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7" name="Imagem 2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8" name="Rectângulo 27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vinte mil, quinhentos e quarenta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9" name="Rectângulo 28"/>
          <p:cNvSpPr/>
          <p:nvPr/>
        </p:nvSpPr>
        <p:spPr>
          <a:xfrm>
            <a:off x="1069131" y="3582303"/>
            <a:ext cx="7249591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vinte </a:t>
            </a:r>
            <a:r>
              <a:rPr lang="pt-PT" sz="2800" b="1" dirty="0" smtClean="0">
                <a:solidFill>
                  <a:schemeClr val="tx1"/>
                </a:solidFill>
              </a:rPr>
              <a:t>e sete mil</a:t>
            </a:r>
            <a:r>
              <a:rPr lang="pt-PT" sz="2800" b="1" dirty="0">
                <a:solidFill>
                  <a:schemeClr val="tx1"/>
                </a:solidFill>
              </a:rPr>
              <a:t>, quinhentos e </a:t>
            </a:r>
            <a:r>
              <a:rPr lang="pt-PT" sz="2800" b="1" dirty="0" smtClean="0">
                <a:solidFill>
                  <a:schemeClr val="tx1"/>
                </a:solidFill>
              </a:rPr>
              <a:t>quarenta e seis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0" name="Rectângulo 29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sete </a:t>
            </a:r>
            <a:r>
              <a:rPr lang="pt-PT" sz="2800" b="1" dirty="0">
                <a:solidFill>
                  <a:schemeClr val="tx1"/>
                </a:solidFill>
              </a:rPr>
              <a:t>mil, quinhentos e </a:t>
            </a:r>
            <a:r>
              <a:rPr lang="pt-PT" sz="2800" b="1" dirty="0" smtClean="0">
                <a:solidFill>
                  <a:schemeClr val="tx1"/>
                </a:solidFill>
              </a:rPr>
              <a:t>quarenta e seis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1" name="Rectângulo 30"/>
          <p:cNvSpPr/>
          <p:nvPr/>
        </p:nvSpPr>
        <p:spPr>
          <a:xfrm>
            <a:off x="1069132" y="5169611"/>
            <a:ext cx="717527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vinte </a:t>
            </a:r>
            <a:r>
              <a:rPr lang="pt-PT" sz="2800" b="1" dirty="0" smtClean="0">
                <a:solidFill>
                  <a:schemeClr val="tx1"/>
                </a:solidFill>
              </a:rPr>
              <a:t>e sete mil</a:t>
            </a:r>
            <a:r>
              <a:rPr lang="pt-PT" sz="2800" b="1" dirty="0">
                <a:solidFill>
                  <a:schemeClr val="tx1"/>
                </a:solidFill>
              </a:rPr>
              <a:t>, </a:t>
            </a:r>
            <a:r>
              <a:rPr lang="pt-PT" sz="2800" b="1" dirty="0" smtClean="0">
                <a:solidFill>
                  <a:schemeClr val="tx1"/>
                </a:solidFill>
              </a:rPr>
              <a:t>setecentos </a:t>
            </a:r>
            <a:r>
              <a:rPr lang="pt-PT" sz="2800" b="1" dirty="0">
                <a:solidFill>
                  <a:schemeClr val="tx1"/>
                </a:solidFill>
              </a:rPr>
              <a:t>e </a:t>
            </a:r>
            <a:r>
              <a:rPr lang="pt-PT" sz="2800" b="1" dirty="0" smtClean="0">
                <a:solidFill>
                  <a:schemeClr val="tx1"/>
                </a:solidFill>
              </a:rPr>
              <a:t>quarenta e seis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2" name="Rectângulo 31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vinte </a:t>
            </a:r>
            <a:r>
              <a:rPr lang="pt-PT" sz="2800" b="1" dirty="0" smtClean="0">
                <a:solidFill>
                  <a:schemeClr val="tx1"/>
                </a:solidFill>
              </a:rPr>
              <a:t>e sete mil</a:t>
            </a:r>
            <a:r>
              <a:rPr lang="pt-PT" sz="2800" b="1" dirty="0">
                <a:solidFill>
                  <a:schemeClr val="tx1"/>
                </a:solidFill>
              </a:rPr>
              <a:t>, quinhentos e </a:t>
            </a:r>
            <a:r>
              <a:rPr lang="pt-PT" sz="2800" b="1" dirty="0" smtClean="0">
                <a:solidFill>
                  <a:schemeClr val="tx1"/>
                </a:solidFill>
              </a:rPr>
              <a:t>seis</a:t>
            </a:r>
            <a:endParaRPr lang="pt-PT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76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9" name="Rectângulo arredondado 18"/>
          <p:cNvSpPr/>
          <p:nvPr/>
        </p:nvSpPr>
        <p:spPr>
          <a:xfrm>
            <a:off x="251520" y="332712"/>
            <a:ext cx="8675632" cy="1008056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Qual dos seguintes números tem </a:t>
            </a:r>
            <a:r>
              <a:rPr lang="pt-PT" sz="2800" b="1" dirty="0" smtClean="0">
                <a:solidFill>
                  <a:srgbClr val="FF0000"/>
                </a:solidFill>
              </a:rPr>
              <a:t>MENOR</a:t>
            </a:r>
            <a:r>
              <a:rPr lang="pt-PT" sz="2800" b="1" dirty="0" smtClean="0">
                <a:solidFill>
                  <a:srgbClr val="3333CC"/>
                </a:solidFill>
              </a:rPr>
              <a:t> valor?</a:t>
            </a:r>
            <a:endParaRPr lang="pt-PT" sz="2800" b="1" dirty="0">
              <a:solidFill>
                <a:srgbClr val="FF0000"/>
              </a:solidFill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1" name="Rectângulo 20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80745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90000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80002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80900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2" name="Rectângulo 3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80001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33" name="Imagem 32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4" name="Oval 33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5" name="Rectângulo 34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7529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99700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9700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97000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99000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87215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Uma bola roxa vale 99000, uma amarela vale 100, uma vermelha vale 900, uma verde vale 90 e uma preta vale 9. Que valor obténs quando juntas </a:t>
            </a:r>
            <a:r>
              <a:rPr lang="pt-PT" sz="2600" b="1" dirty="0" smtClean="0">
                <a:solidFill>
                  <a:srgbClr val="FF0000"/>
                </a:solidFill>
              </a:rPr>
              <a:t>1 bola roxa </a:t>
            </a:r>
            <a:r>
              <a:rPr lang="pt-PT" sz="2600" b="1" dirty="0" smtClean="0">
                <a:solidFill>
                  <a:srgbClr val="3333CC"/>
                </a:solidFill>
              </a:rPr>
              <a:t>a </a:t>
            </a:r>
            <a:r>
              <a:rPr lang="pt-PT" sz="2600" b="1" dirty="0" smtClean="0">
                <a:solidFill>
                  <a:srgbClr val="FF0000"/>
                </a:solidFill>
              </a:rPr>
              <a:t>7 bolas amarelas</a:t>
            </a:r>
            <a:r>
              <a:rPr lang="pt-PT" sz="2600" b="1" dirty="0" smtClean="0">
                <a:solidFill>
                  <a:srgbClr val="3333CC"/>
                </a:solidFill>
              </a:rPr>
              <a:t>?</a:t>
            </a:r>
            <a:endParaRPr lang="pt-PT" sz="2600" b="1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9" name="Grupo 28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31" name="Imagem 30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2" name="Oval 31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3" name="Rectângulo 32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45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6" name="Rectângulo arredondado 15"/>
          <p:cNvSpPr/>
          <p:nvPr/>
        </p:nvSpPr>
        <p:spPr>
          <a:xfrm>
            <a:off x="251520" y="332712"/>
            <a:ext cx="8675632" cy="122408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Qual é o </a:t>
            </a:r>
            <a:r>
              <a:rPr lang="pt-PT" sz="2800" b="1" dirty="0" smtClean="0">
                <a:solidFill>
                  <a:srgbClr val="FF0000"/>
                </a:solidFill>
              </a:rPr>
              <a:t>MAIOR</a:t>
            </a:r>
            <a:r>
              <a:rPr lang="pt-PT" sz="2800" b="1" dirty="0" smtClean="0">
                <a:solidFill>
                  <a:srgbClr val="3333CC"/>
                </a:solidFill>
              </a:rPr>
              <a:t> número que consegues fazer com os seguintes algarismos: </a:t>
            </a:r>
            <a:r>
              <a:rPr lang="pt-PT" sz="2800" b="1" dirty="0" smtClean="0">
                <a:solidFill>
                  <a:srgbClr val="FF0000"/>
                </a:solidFill>
              </a:rPr>
              <a:t>2</a:t>
            </a:r>
            <a:r>
              <a:rPr lang="pt-PT" sz="2800" b="1" dirty="0" smtClean="0">
                <a:solidFill>
                  <a:srgbClr val="3333CC"/>
                </a:solidFill>
              </a:rPr>
              <a:t>, </a:t>
            </a:r>
            <a:r>
              <a:rPr lang="pt-PT" sz="2800" b="1" dirty="0" smtClean="0">
                <a:solidFill>
                  <a:srgbClr val="FF0000"/>
                </a:solidFill>
              </a:rPr>
              <a:t>9</a:t>
            </a:r>
            <a:r>
              <a:rPr lang="pt-PT" sz="2800" b="1" dirty="0" smtClean="0">
                <a:solidFill>
                  <a:srgbClr val="3333CC"/>
                </a:solidFill>
              </a:rPr>
              <a:t>, </a:t>
            </a:r>
            <a:r>
              <a:rPr lang="pt-PT" sz="2800" b="1" dirty="0" smtClean="0">
                <a:solidFill>
                  <a:srgbClr val="FF0000"/>
                </a:solidFill>
              </a:rPr>
              <a:t>2</a:t>
            </a:r>
            <a:r>
              <a:rPr lang="pt-PT" sz="2800" b="1" dirty="0" smtClean="0">
                <a:solidFill>
                  <a:srgbClr val="3333CC"/>
                </a:solidFill>
              </a:rPr>
              <a:t>, </a:t>
            </a:r>
            <a:r>
              <a:rPr lang="pt-PT" sz="2800" b="1" dirty="0" smtClean="0">
                <a:solidFill>
                  <a:srgbClr val="FF0000"/>
                </a:solidFill>
              </a:rPr>
              <a:t>9</a:t>
            </a:r>
            <a:r>
              <a:rPr lang="pt-PT" sz="2800" b="1" dirty="0" smtClean="0">
                <a:solidFill>
                  <a:srgbClr val="3333CC"/>
                </a:solidFill>
              </a:rPr>
              <a:t>, </a:t>
            </a:r>
            <a:r>
              <a:rPr lang="pt-PT" sz="2800" b="1" dirty="0" smtClean="0">
                <a:solidFill>
                  <a:srgbClr val="FF0000"/>
                </a:solidFill>
              </a:rPr>
              <a:t>2</a:t>
            </a:r>
            <a:r>
              <a:rPr lang="pt-PT" sz="2800" b="1" dirty="0" smtClean="0">
                <a:solidFill>
                  <a:srgbClr val="3333CC"/>
                </a:solidFill>
              </a:rPr>
              <a:t>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9" name="Rectângulo 1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29292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99222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92922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22992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22299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9" name="Grupo 28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34" name="Imagem 33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5" name="Oval 34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6" name="Rectângulo 35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6243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6" name="Rectângulo arredondado 15"/>
          <p:cNvSpPr/>
          <p:nvPr/>
        </p:nvSpPr>
        <p:spPr>
          <a:xfrm>
            <a:off x="251520" y="332712"/>
            <a:ext cx="8675632" cy="158412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Sr. Carvalhal vai conduzir 6895 metros até à cidade da Guarda. </a:t>
            </a:r>
            <a:r>
              <a:rPr lang="pt-PT" sz="2600" b="1" dirty="0" smtClean="0">
                <a:solidFill>
                  <a:srgbClr val="FF0000"/>
                </a:solidFill>
              </a:rPr>
              <a:t>Quantos metros terá conduzido ao todo quando voltar?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9" name="Rectângulo 1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6893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68,95 km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12895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13790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13890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38" name="Grupo 3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39" name="Imagem 3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40" name="Oval 3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41" name="Rectângulo 4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577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23841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57837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58715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56837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57855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237620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000" b="1" dirty="0" smtClean="0">
                <a:solidFill>
                  <a:srgbClr val="FF0000"/>
                </a:solidFill>
              </a:rPr>
              <a:t>Eu sou um número com 5 algarismos. </a:t>
            </a:r>
          </a:p>
          <a:p>
            <a:pPr algn="just"/>
            <a:r>
              <a:rPr lang="pt-PT" b="1" dirty="0" smtClean="0">
                <a:solidFill>
                  <a:srgbClr val="3333CC"/>
                </a:solidFill>
              </a:rPr>
              <a:t>O meu número das unidades de milhar tem +3 que o das dezenas;</a:t>
            </a:r>
          </a:p>
          <a:p>
            <a:pPr algn="just"/>
            <a:r>
              <a:rPr lang="pt-PT" b="1" dirty="0" smtClean="0">
                <a:solidFill>
                  <a:srgbClr val="3333CC"/>
                </a:solidFill>
              </a:rPr>
              <a:t>O meu número das dezenas de milhar tem +2 que o das dezenas;</a:t>
            </a:r>
          </a:p>
          <a:p>
            <a:pPr algn="just"/>
            <a:r>
              <a:rPr lang="pt-PT" b="1" dirty="0" smtClean="0">
                <a:solidFill>
                  <a:srgbClr val="3333CC"/>
                </a:solidFill>
              </a:rPr>
              <a:t>O meu número das dezenas tem </a:t>
            </a:r>
            <a:r>
              <a:rPr lang="pt-PT" b="1" dirty="0" smtClean="0">
                <a:solidFill>
                  <a:srgbClr val="3333CC"/>
                </a:solidFill>
                <a:latin typeface="Calibri"/>
                <a:cs typeface="Calibri"/>
              </a:rPr>
              <a:t>−4 que o das unidades;</a:t>
            </a:r>
          </a:p>
          <a:p>
            <a:pPr algn="just"/>
            <a:r>
              <a:rPr lang="pt-PT" b="1" dirty="0" smtClean="0">
                <a:solidFill>
                  <a:srgbClr val="3333CC"/>
                </a:solidFill>
                <a:latin typeface="Calibri"/>
                <a:cs typeface="Calibri"/>
              </a:rPr>
              <a:t>O meu número das centenas é o 8.</a:t>
            </a:r>
          </a:p>
          <a:p>
            <a:pPr algn="just"/>
            <a:r>
              <a:rPr lang="pt-PT" b="1" dirty="0" smtClean="0">
                <a:solidFill>
                  <a:srgbClr val="3333CC"/>
                </a:solidFill>
                <a:latin typeface="Calibri"/>
                <a:cs typeface="Calibri"/>
              </a:rPr>
              <a:t>O meu número das unidades tem −1 que o das centenas.</a:t>
            </a:r>
          </a:p>
          <a:p>
            <a:pPr algn="just"/>
            <a:r>
              <a:rPr lang="pt-PT" sz="2000" b="1" dirty="0" smtClean="0">
                <a:solidFill>
                  <a:srgbClr val="FF0000"/>
                </a:solidFill>
                <a:latin typeface="Calibri"/>
                <a:cs typeface="Calibri"/>
              </a:rPr>
              <a:t>Que número sou?</a:t>
            </a:r>
            <a:endParaRPr lang="pt-PT" sz="2000" b="1" dirty="0">
              <a:solidFill>
                <a:srgbClr val="FF0000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3" name="Grupo 22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4" name="Imagem 23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5" name="Oval 24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6" name="Rectângulo 25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558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3" name="Rectângulo arredondado 22"/>
          <p:cNvSpPr/>
          <p:nvPr/>
        </p:nvSpPr>
        <p:spPr>
          <a:xfrm>
            <a:off x="251520" y="332712"/>
            <a:ext cx="8675632" cy="158412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Em Faro, vivem cerca de 65 mil pessoas e, em Alcochete vivem cerca de 10000 pessoas. </a:t>
            </a:r>
            <a:r>
              <a:rPr lang="pt-PT" sz="2600" b="1" dirty="0" smtClean="0">
                <a:solidFill>
                  <a:srgbClr val="FF0000"/>
                </a:solidFill>
              </a:rPr>
              <a:t>Indica o número de pessoas que vivem nestas duas localidades. 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6" name="Rectângulo 25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8" name="Imagem 27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9" name="Oval 28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0" name="Rectângulo 29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19" name="Imagem 1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0" name="Imagem 19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1" name="Imagem 2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2" name="Imagem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31" name="Imagem 3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32" name="Rectângulo 31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60000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3" name="Rectângulo 32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75000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4" name="Rectângulo 33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70000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5" name="Rectângulo 34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10065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6" name="Rectângulo 35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76500</a:t>
            </a:r>
            <a:endParaRPr lang="pt-PT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011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22408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Indica a frase que corresponde a uma leitura do número: </a:t>
            </a:r>
            <a:r>
              <a:rPr lang="pt-PT" sz="2800" b="1" dirty="0" smtClean="0">
                <a:solidFill>
                  <a:srgbClr val="FF0000"/>
                </a:solidFill>
              </a:rPr>
              <a:t>97403</a:t>
            </a:r>
            <a:r>
              <a:rPr lang="pt-PT" sz="2800" b="1" dirty="0" smtClean="0">
                <a:solidFill>
                  <a:srgbClr val="3333CC"/>
                </a:solidFill>
              </a:rPr>
              <a:t>.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0" name="Grupo 1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1" name="Imagem 20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2" name="Imagem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8" name="Imagem 27">
            <a:hlinkClick r:id="" action="ppaction://hlinkshowjump?jump=nextslide">
              <a:snd r:embed="rId9" name="correct_sound.wav"/>
            </a:hlinkClick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9" name="Rectângulo 2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nove mil e setenta e três unidades.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0" name="Rectângulo 29"/>
          <p:cNvSpPr/>
          <p:nvPr/>
        </p:nvSpPr>
        <p:spPr>
          <a:xfrm>
            <a:off x="1069132" y="3582303"/>
            <a:ext cx="785802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noventa e sete mil, quatrocentos e trinta unidades</a:t>
            </a:r>
          </a:p>
        </p:txBody>
      </p:sp>
      <p:sp>
        <p:nvSpPr>
          <p:cNvPr id="31" name="Rectângulo 30"/>
          <p:cNvSpPr/>
          <p:nvPr/>
        </p:nvSpPr>
        <p:spPr>
          <a:xfrm>
            <a:off x="1069132" y="4376219"/>
            <a:ext cx="6959252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noventa mil, quatrocentos e três unidades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2" name="Rectângulo 31"/>
          <p:cNvSpPr/>
          <p:nvPr/>
        </p:nvSpPr>
        <p:spPr>
          <a:xfrm>
            <a:off x="1069132" y="5169611"/>
            <a:ext cx="785802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3" name="Rectângulo 3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nenhuma das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4" name="Rectângulo 3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novecentas e setenta e três dezenas.</a:t>
            </a:r>
            <a:endParaRPr lang="pt-PT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49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ângulo arredondado 19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39" name="Rectângulo arredondado 38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Qual a expressão que representa o número </a:t>
            </a:r>
            <a:r>
              <a:rPr lang="pt-PT" sz="2800" b="1" dirty="0" smtClean="0">
                <a:solidFill>
                  <a:srgbClr val="FF0000"/>
                </a:solidFill>
              </a:rPr>
              <a:t>50871</a:t>
            </a:r>
            <a:r>
              <a:rPr lang="pt-PT" sz="2800" b="1" dirty="0" smtClean="0">
                <a:solidFill>
                  <a:srgbClr val="3333CC"/>
                </a:solidFill>
              </a:rPr>
              <a:t>?</a:t>
            </a:r>
            <a:endParaRPr lang="pt-PT" sz="2000" b="1" dirty="0">
              <a:solidFill>
                <a:srgbClr val="3333CC"/>
              </a:solidFill>
            </a:endParaRPr>
          </a:p>
        </p:txBody>
      </p:sp>
      <p:sp>
        <p:nvSpPr>
          <p:cNvPr id="40" name="Rectângulo 39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41" name="Rectângulo 40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1" name="Grupo 20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2" name="Imagem 21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3" name="Oval 22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4" name="Rectângulo 23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5" name="Imagem 2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7" name="Imagem 26">
            <a:hlinkClick r:id="rId7" action="ppaction://hlinksldjump">
              <a:snd r:embed="rId8" name="correct_sound.wav"/>
            </a:hlinkClick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8" name="Imagem 2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9" name="Imagem 2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30" name="Rectângulo 2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x 10000 + 800 + 7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1" name="Rectângulo 30"/>
          <p:cNvSpPr/>
          <p:nvPr/>
        </p:nvSpPr>
        <p:spPr>
          <a:xfrm>
            <a:off x="1069132" y="3582303"/>
            <a:ext cx="785802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x 1000 + 800 + 70 + 1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2" name="Rectângulo 31"/>
          <p:cNvSpPr/>
          <p:nvPr/>
        </p:nvSpPr>
        <p:spPr>
          <a:xfrm>
            <a:off x="1069132" y="4376219"/>
            <a:ext cx="6959252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x 10000 + 800 + 70 + 1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44" name="Rectângulo 4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x 10000 + 800 + 70 + 10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45" name="Rectângulo 44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x 1000 + 80 + 7 + 1</a:t>
            </a:r>
            <a:endParaRPr lang="pt-PT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86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2223444" y="2361540"/>
            <a:ext cx="46971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8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ERRADO</a:t>
            </a:r>
            <a:endParaRPr lang="pt-PT" sz="8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3059836" y="-118442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9" name="Rectângulo arredondado 8">
            <a:hlinkClick r:id="" action="ppaction://hlinkshowjump?jump=lastslideviewed">
              <a:snd r:embed="rId5" name="click.wav"/>
            </a:hlinkClick>
          </p:cNvPr>
          <p:cNvSpPr/>
          <p:nvPr/>
        </p:nvSpPr>
        <p:spPr>
          <a:xfrm>
            <a:off x="1691680" y="5176242"/>
            <a:ext cx="5760640" cy="12050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TENTAR NOVAMENTE</a:t>
            </a:r>
            <a:endParaRPr lang="pt-PT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0" name="Rectângulo arredondado 9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98382" y="203830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11" name="Oval 10"/>
          <p:cNvSpPr/>
          <p:nvPr/>
        </p:nvSpPr>
        <p:spPr>
          <a:xfrm>
            <a:off x="4075667" y="4077072"/>
            <a:ext cx="916465" cy="80110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962" y="3776067"/>
            <a:ext cx="13620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69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timeout.wav"/>
          </p:stSnd>
        </p:sndAc>
      </p:transition>
    </mc:Choice>
    <mc:Fallback xmlns="">
      <p:transition spd="slow" advClick="0">
        <p:fade/>
        <p:sndAc>
          <p:stSnd>
            <p:snd r:embed="rId8" name="timeou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6311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9423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7311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11535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9421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200" b="1" dirty="0" smtClean="0">
                <a:solidFill>
                  <a:srgbClr val="3333CC"/>
                </a:solidFill>
              </a:rPr>
              <a:t>9 milhares, 4 centenas, 2 dezenas e 3 unidades </a:t>
            </a:r>
            <a:r>
              <a:rPr lang="pt-PT" sz="2200" b="1" dirty="0" smtClean="0">
                <a:solidFill>
                  <a:srgbClr val="3333CC"/>
                </a:solidFill>
                <a:latin typeface="Calibri"/>
                <a:cs typeface="Calibri"/>
              </a:rPr>
              <a:t>− 2 milhares, 1 centena, 1 dezena e 2 unidades = </a:t>
            </a:r>
            <a:r>
              <a:rPr lang="pt-PT" sz="1100" b="1" dirty="0" smtClean="0">
                <a:solidFill>
                  <a:srgbClr val="3333CC"/>
                </a:solidFill>
                <a:latin typeface="Calibri"/>
                <a:cs typeface="Calibri"/>
              </a:rPr>
              <a:t>___________________</a:t>
            </a:r>
            <a:endParaRPr lang="pt-PT" sz="2400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3" name="Grupo 22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4" name="Imagem 23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5" name="Oval 24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6" name="Rectângulo 25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568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6" name="Rectângulo arredondado 15"/>
          <p:cNvSpPr/>
          <p:nvPr/>
        </p:nvSpPr>
        <p:spPr>
          <a:xfrm>
            <a:off x="251520" y="332712"/>
            <a:ext cx="8675632" cy="187215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A padaria da dona Ana vendeu 2438 pastéis de nata no ano passado. Este ano, vendeu menos 1318 pastéis de nata.</a:t>
            </a:r>
          </a:p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Quantos pastéis de nata venderam este ano?</a:t>
            </a:r>
          </a:p>
          <a:p>
            <a:pPr algn="just"/>
            <a:r>
              <a:rPr lang="pt-PT" sz="2600" b="1" dirty="0" smtClean="0">
                <a:solidFill>
                  <a:srgbClr val="FF0000"/>
                </a:solidFill>
              </a:rPr>
              <a:t>Para resolver este problema deves utilizar a </a:t>
            </a:r>
            <a:r>
              <a:rPr lang="pt-PT" sz="1100" dirty="0" smtClean="0">
                <a:solidFill>
                  <a:srgbClr val="3333CC"/>
                </a:solidFill>
              </a:rPr>
              <a:t>___________________</a:t>
            </a:r>
            <a:r>
              <a:rPr lang="pt-PT" sz="2600" b="1" dirty="0" smtClean="0">
                <a:solidFill>
                  <a:srgbClr val="FF0000"/>
                </a:solidFill>
              </a:rPr>
              <a:t>.</a:t>
            </a:r>
            <a:endParaRPr lang="pt-PT" sz="2400" dirty="0">
              <a:solidFill>
                <a:srgbClr val="FF0000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9" name="Rectângulo 1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adição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subtração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multiplicação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divisão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nenhuma das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8" name="Grupo 2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9" name="Imagem 2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0" name="Oval 2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1" name="Rectângulo 3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4571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87215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Uma cidade tinha o ano passado, uma população de 6378 habitantes. Este ano a população cresceu em 1002 habitantes. Qual é o número total de habitantes este ano?</a:t>
            </a:r>
          </a:p>
          <a:p>
            <a:pPr algn="just"/>
            <a:r>
              <a:rPr lang="pt-PT" sz="2600" b="1" dirty="0">
                <a:solidFill>
                  <a:srgbClr val="FF0000"/>
                </a:solidFill>
              </a:rPr>
              <a:t>Para resolver este problema deves utilizar a </a:t>
            </a:r>
            <a:r>
              <a:rPr lang="pt-PT" sz="1100" dirty="0" smtClean="0">
                <a:solidFill>
                  <a:srgbClr val="3333CC"/>
                </a:solidFill>
              </a:rPr>
              <a:t>___________________</a:t>
            </a:r>
            <a:r>
              <a:rPr lang="pt-PT" sz="2600" b="1" dirty="0" smtClean="0">
                <a:solidFill>
                  <a:srgbClr val="FF0000"/>
                </a:solidFill>
              </a:rPr>
              <a:t>.</a:t>
            </a:r>
            <a:endParaRPr lang="pt-PT" sz="2400" dirty="0">
              <a:solidFill>
                <a:srgbClr val="FF0000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30" name="Grupo 2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31" name="Imagem 30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2" name="Oval 31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3" name="Rectângulo 32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1" name="Imagem 20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7" name="Imagem 26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34" name="Imagem 3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35" name="Imagem 34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36" name="Rectângulo 35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adição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7" name="Rectângulo 36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subtração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8" name="Rectângulo 37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multiplicação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9" name="Rectângulo 38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divisão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40" name="Rectângulo 39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nenhuma das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01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4323 pontos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7335 pontos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4948 pontos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7435 pontos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7786 pontos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87215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A Dina teve uma pontuação de 1936 pontos no primeiro nível de um jogo de computador, 2387 pontos no segundo nível e 3012 pontos no terceiro nível. </a:t>
            </a:r>
            <a:r>
              <a:rPr lang="pt-PT" sz="2600" b="1" dirty="0" smtClean="0">
                <a:solidFill>
                  <a:srgbClr val="FF0000"/>
                </a:solidFill>
              </a:rPr>
              <a:t>Qual foi a pontuação final da Dina após ter jogado os três níveis do jogo?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1" name="Grupo 20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2" name="Imagem 21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3" name="Oval 22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8" name="Rectângulo 27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966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4742 km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4842 km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5742 km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4900 km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5242 km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58412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Ricardo andou de bicicleta pelo país durante dois meses. No primeiro mês andou 2863 km e no segundo 1879 km. </a:t>
            </a:r>
            <a:r>
              <a:rPr lang="pt-PT" sz="2600" b="1" dirty="0" smtClean="0">
                <a:solidFill>
                  <a:srgbClr val="FF0000"/>
                </a:solidFill>
              </a:rPr>
              <a:t>Quantos quilómetros andou na totalidade?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0" name="Grupo 1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1" name="Imagem 20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2" name="Oval 21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3" name="Rectângulo 22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882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4108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4118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4018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640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5088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7" name="Rectângulo arredondado 26"/>
          <p:cNvSpPr/>
          <p:nvPr/>
        </p:nvSpPr>
        <p:spPr>
          <a:xfrm>
            <a:off x="251520" y="332712"/>
            <a:ext cx="8675632" cy="158412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Na quinta da Armanda há 2864 galinhas e 1254 porcos. 970 dos porcos são pretos.</a:t>
            </a:r>
          </a:p>
          <a:p>
            <a:pPr algn="just"/>
            <a:r>
              <a:rPr lang="pt-PT" sz="2600" b="1" dirty="0" smtClean="0">
                <a:solidFill>
                  <a:srgbClr val="FF0000"/>
                </a:solidFill>
              </a:rPr>
              <a:t>Quantos animais há na quinta da Armanda?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9" name="Rectângulo 28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1" name="Grupo 20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2" name="Imagem 21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0" name="Oval 2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1" name="Rectângulo 3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566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ângulo arredondado 4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1" name="Imagem 10">
            <a:hlinkClick r:id="" action="ppaction://hlinkshowjump?jump=nextslide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2" name="Rectângulo 11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814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2078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2798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4106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1490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0" name="Rectângulo arredondado 19"/>
          <p:cNvSpPr/>
          <p:nvPr/>
        </p:nvSpPr>
        <p:spPr>
          <a:xfrm>
            <a:off x="251520" y="332712"/>
            <a:ext cx="8675632" cy="223219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500" b="1" dirty="0" smtClean="0">
                <a:solidFill>
                  <a:srgbClr val="3333CC"/>
                </a:solidFill>
              </a:rPr>
              <a:t>O Francisco colhe 2460 maçãs todas as semanas. Depois envia 290 para o Jorge, 588 para o João e 430 para o Manuel. O irmão do Francisco também o ajuda a colher 338 maçãs por semana. </a:t>
            </a:r>
            <a:r>
              <a:rPr lang="pt-PT" sz="2500" b="1" dirty="0" smtClean="0">
                <a:solidFill>
                  <a:srgbClr val="FF0000"/>
                </a:solidFill>
              </a:rPr>
              <a:t>Com quantas maçãs fica o Francisco depois de enviar maçãs para os três amigos?</a:t>
            </a:r>
            <a:endParaRPr lang="pt-PT" sz="2500" b="1" dirty="0">
              <a:solidFill>
                <a:srgbClr val="FF0000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2" name="Rectângulo 21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6" name="Imagem 25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7" name="Oval 2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8" name="Rectângulo 27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570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1595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4229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943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525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3811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arredondado 14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Que número falta no círculo do meio?</a:t>
            </a:r>
          </a:p>
          <a:p>
            <a:pPr algn="just"/>
            <a:r>
              <a:rPr lang="pt-PT" sz="2400" dirty="0" smtClean="0">
                <a:solidFill>
                  <a:srgbClr val="3333CC"/>
                </a:solidFill>
              </a:rPr>
              <a:t>(PISTA: Tenta subtrair os números à volta)</a:t>
            </a:r>
            <a:endParaRPr lang="pt-PT" sz="2400" dirty="0">
              <a:solidFill>
                <a:srgbClr val="3333CC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2" name="Grupo 21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3" name="Imagem 22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5" name="Oval 24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6" name="Rectângulo 25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grpSp>
        <p:nvGrpSpPr>
          <p:cNvPr id="20" name="Grupo 19"/>
          <p:cNvGrpSpPr/>
          <p:nvPr/>
        </p:nvGrpSpPr>
        <p:grpSpPr>
          <a:xfrm>
            <a:off x="3563888" y="2342356"/>
            <a:ext cx="3219450" cy="3390900"/>
            <a:chOff x="3779912" y="2037679"/>
            <a:chExt cx="3219450" cy="3390900"/>
          </a:xfrm>
        </p:grpSpPr>
        <p:pic>
          <p:nvPicPr>
            <p:cNvPr id="2" name="Imagem 1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9912" y="2037679"/>
              <a:ext cx="3219450" cy="3390900"/>
            </a:xfrm>
            <a:prstGeom prst="rect">
              <a:avLst/>
            </a:prstGeom>
          </p:spPr>
        </p:pic>
        <p:grpSp>
          <p:nvGrpSpPr>
            <p:cNvPr id="19" name="Grupo 18"/>
            <p:cNvGrpSpPr/>
            <p:nvPr/>
          </p:nvGrpSpPr>
          <p:grpSpPr>
            <a:xfrm>
              <a:off x="3900780" y="2921035"/>
              <a:ext cx="792088" cy="792089"/>
              <a:chOff x="3904388" y="2921035"/>
              <a:chExt cx="792088" cy="792089"/>
            </a:xfrm>
          </p:grpSpPr>
          <p:sp>
            <p:nvSpPr>
              <p:cNvPr id="3" name="Oval 2"/>
              <p:cNvSpPr/>
              <p:nvPr/>
            </p:nvSpPr>
            <p:spPr>
              <a:xfrm>
                <a:off x="3904388" y="2921035"/>
                <a:ext cx="792088" cy="79208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PT" sz="1700" dirty="0"/>
              </a:p>
            </p:txBody>
          </p:sp>
          <p:sp>
            <p:nvSpPr>
              <p:cNvPr id="18" name="Rectângulo 17"/>
              <p:cNvSpPr/>
              <p:nvPr/>
            </p:nvSpPr>
            <p:spPr>
              <a:xfrm>
                <a:off x="3904388" y="3212976"/>
                <a:ext cx="792088" cy="21602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PT" b="1" dirty="0" smtClean="0">
                    <a:solidFill>
                      <a:schemeClr val="tx1"/>
                    </a:solidFill>
                  </a:rPr>
                  <a:t>1758</a:t>
                </a:r>
                <a:endParaRPr lang="pt-PT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7" name="Grupo 26"/>
            <p:cNvGrpSpPr/>
            <p:nvPr/>
          </p:nvGrpSpPr>
          <p:grpSpPr>
            <a:xfrm>
              <a:off x="6133028" y="2921034"/>
              <a:ext cx="792088" cy="792089"/>
              <a:chOff x="3904388" y="2921035"/>
              <a:chExt cx="792088" cy="792089"/>
            </a:xfrm>
          </p:grpSpPr>
          <p:sp>
            <p:nvSpPr>
              <p:cNvPr id="28" name="Oval 27"/>
              <p:cNvSpPr/>
              <p:nvPr/>
            </p:nvSpPr>
            <p:spPr>
              <a:xfrm>
                <a:off x="3904388" y="2921035"/>
                <a:ext cx="792088" cy="79208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PT" sz="1700" dirty="0"/>
              </a:p>
            </p:txBody>
          </p:sp>
          <p:sp>
            <p:nvSpPr>
              <p:cNvPr id="29" name="Rectângulo 28"/>
              <p:cNvSpPr/>
              <p:nvPr/>
            </p:nvSpPr>
            <p:spPr>
              <a:xfrm>
                <a:off x="3904388" y="3212976"/>
                <a:ext cx="792088" cy="21602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PT" b="1" dirty="0" smtClean="0">
                    <a:solidFill>
                      <a:schemeClr val="tx1"/>
                    </a:solidFill>
                  </a:rPr>
                  <a:t>4288</a:t>
                </a:r>
                <a:endParaRPr lang="pt-PT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0" name="Grupo 29"/>
            <p:cNvGrpSpPr/>
            <p:nvPr/>
          </p:nvGrpSpPr>
          <p:grpSpPr>
            <a:xfrm>
              <a:off x="4516160" y="2160776"/>
              <a:ext cx="792088" cy="792089"/>
              <a:chOff x="3904388" y="2921035"/>
              <a:chExt cx="792088" cy="792089"/>
            </a:xfrm>
          </p:grpSpPr>
          <p:sp>
            <p:nvSpPr>
              <p:cNvPr id="31" name="Oval 30"/>
              <p:cNvSpPr/>
              <p:nvPr/>
            </p:nvSpPr>
            <p:spPr>
              <a:xfrm>
                <a:off x="3904388" y="2921035"/>
                <a:ext cx="792088" cy="79208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PT" sz="1700" dirty="0"/>
              </a:p>
            </p:txBody>
          </p:sp>
          <p:sp>
            <p:nvSpPr>
              <p:cNvPr id="32" name="Rectângulo 31"/>
              <p:cNvSpPr/>
              <p:nvPr/>
            </p:nvSpPr>
            <p:spPr>
              <a:xfrm>
                <a:off x="3904388" y="3212976"/>
                <a:ext cx="792088" cy="21602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PT" b="1" dirty="0" smtClean="0">
                    <a:solidFill>
                      <a:schemeClr val="tx1"/>
                    </a:solidFill>
                  </a:rPr>
                  <a:t>2586</a:t>
                </a:r>
                <a:endParaRPr lang="pt-PT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3" name="Grupo 32"/>
            <p:cNvGrpSpPr/>
            <p:nvPr/>
          </p:nvGrpSpPr>
          <p:grpSpPr>
            <a:xfrm>
              <a:off x="5514765" y="2164684"/>
              <a:ext cx="792088" cy="792089"/>
              <a:chOff x="3904388" y="2921035"/>
              <a:chExt cx="792088" cy="792089"/>
            </a:xfrm>
          </p:grpSpPr>
          <p:sp>
            <p:nvSpPr>
              <p:cNvPr id="34" name="Oval 33"/>
              <p:cNvSpPr/>
              <p:nvPr/>
            </p:nvSpPr>
            <p:spPr>
              <a:xfrm>
                <a:off x="3904388" y="2921035"/>
                <a:ext cx="792088" cy="79208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PT" sz="1700" dirty="0"/>
              </a:p>
            </p:txBody>
          </p:sp>
          <p:sp>
            <p:nvSpPr>
              <p:cNvPr id="35" name="Rectângulo 34"/>
              <p:cNvSpPr/>
              <p:nvPr/>
            </p:nvSpPr>
            <p:spPr>
              <a:xfrm>
                <a:off x="3904388" y="3212976"/>
                <a:ext cx="792088" cy="21602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PT" b="1" dirty="0" smtClean="0">
                    <a:solidFill>
                      <a:schemeClr val="tx1"/>
                    </a:solidFill>
                  </a:rPr>
                  <a:t>1643</a:t>
                </a:r>
                <a:endParaRPr lang="pt-PT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6" name="Grupo 35"/>
            <p:cNvGrpSpPr/>
            <p:nvPr/>
          </p:nvGrpSpPr>
          <p:grpSpPr>
            <a:xfrm>
              <a:off x="3900780" y="3833127"/>
              <a:ext cx="792088" cy="792089"/>
              <a:chOff x="3904388" y="2921035"/>
              <a:chExt cx="792088" cy="792089"/>
            </a:xfrm>
          </p:grpSpPr>
          <p:sp>
            <p:nvSpPr>
              <p:cNvPr id="37" name="Oval 36"/>
              <p:cNvSpPr/>
              <p:nvPr/>
            </p:nvSpPr>
            <p:spPr>
              <a:xfrm>
                <a:off x="3904388" y="2921035"/>
                <a:ext cx="792088" cy="79208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PT" sz="1700" dirty="0"/>
              </a:p>
            </p:txBody>
          </p:sp>
          <p:sp>
            <p:nvSpPr>
              <p:cNvPr id="38" name="Rectângulo 37"/>
              <p:cNvSpPr/>
              <p:nvPr/>
            </p:nvSpPr>
            <p:spPr>
              <a:xfrm>
                <a:off x="3904388" y="3212976"/>
                <a:ext cx="792088" cy="21602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PT" b="1" dirty="0" smtClean="0">
                    <a:solidFill>
                      <a:schemeClr val="tx1"/>
                    </a:solidFill>
                  </a:rPr>
                  <a:t>3763</a:t>
                </a:r>
                <a:endParaRPr lang="pt-PT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9" name="Grupo 38"/>
            <p:cNvGrpSpPr/>
            <p:nvPr/>
          </p:nvGrpSpPr>
          <p:grpSpPr>
            <a:xfrm>
              <a:off x="6133028" y="3837035"/>
              <a:ext cx="792088" cy="792089"/>
              <a:chOff x="3904388" y="2921035"/>
              <a:chExt cx="792088" cy="792089"/>
            </a:xfrm>
          </p:grpSpPr>
          <p:sp>
            <p:nvSpPr>
              <p:cNvPr id="40" name="Oval 39"/>
              <p:cNvSpPr/>
              <p:nvPr/>
            </p:nvSpPr>
            <p:spPr>
              <a:xfrm>
                <a:off x="3904388" y="2921035"/>
                <a:ext cx="792088" cy="79208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PT" sz="1700" dirty="0"/>
              </a:p>
            </p:txBody>
          </p:sp>
          <p:sp>
            <p:nvSpPr>
              <p:cNvPr id="41" name="Rectângulo 40"/>
              <p:cNvSpPr/>
              <p:nvPr/>
            </p:nvSpPr>
            <p:spPr>
              <a:xfrm>
                <a:off x="3904388" y="3212976"/>
                <a:ext cx="792088" cy="21602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PT" b="1" dirty="0" smtClean="0">
                    <a:solidFill>
                      <a:schemeClr val="tx1"/>
                    </a:solidFill>
                  </a:rPr>
                  <a:t>2283</a:t>
                </a:r>
                <a:endParaRPr lang="pt-PT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42" name="Grupo 41"/>
            <p:cNvGrpSpPr/>
            <p:nvPr/>
          </p:nvGrpSpPr>
          <p:grpSpPr>
            <a:xfrm>
              <a:off x="4516160" y="4581128"/>
              <a:ext cx="792088" cy="792089"/>
              <a:chOff x="3904388" y="2921035"/>
              <a:chExt cx="792088" cy="792089"/>
            </a:xfrm>
          </p:grpSpPr>
          <p:sp>
            <p:nvSpPr>
              <p:cNvPr id="43" name="Oval 42"/>
              <p:cNvSpPr/>
              <p:nvPr/>
            </p:nvSpPr>
            <p:spPr>
              <a:xfrm>
                <a:off x="3904388" y="2921035"/>
                <a:ext cx="792088" cy="79208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PT" sz="1700" dirty="0"/>
              </a:p>
            </p:txBody>
          </p:sp>
          <p:sp>
            <p:nvSpPr>
              <p:cNvPr id="44" name="Rectângulo 43"/>
              <p:cNvSpPr/>
              <p:nvPr/>
            </p:nvSpPr>
            <p:spPr>
              <a:xfrm>
                <a:off x="3904388" y="3212976"/>
                <a:ext cx="792088" cy="21602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PT" b="1" dirty="0" smtClean="0">
                    <a:solidFill>
                      <a:schemeClr val="tx1"/>
                    </a:solidFill>
                  </a:rPr>
                  <a:t>2168</a:t>
                </a:r>
                <a:endParaRPr lang="pt-PT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45" name="Grupo 44"/>
            <p:cNvGrpSpPr/>
            <p:nvPr/>
          </p:nvGrpSpPr>
          <p:grpSpPr>
            <a:xfrm>
              <a:off x="5514765" y="4585036"/>
              <a:ext cx="792088" cy="792089"/>
              <a:chOff x="3904388" y="2921035"/>
              <a:chExt cx="792088" cy="792089"/>
            </a:xfrm>
          </p:grpSpPr>
          <p:sp>
            <p:nvSpPr>
              <p:cNvPr id="46" name="Oval 45"/>
              <p:cNvSpPr/>
              <p:nvPr/>
            </p:nvSpPr>
            <p:spPr>
              <a:xfrm>
                <a:off x="3904388" y="2921035"/>
                <a:ext cx="792088" cy="79208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PT" sz="1700" dirty="0"/>
              </a:p>
            </p:txBody>
          </p:sp>
          <p:sp>
            <p:nvSpPr>
              <p:cNvPr id="47" name="Rectângulo 46"/>
              <p:cNvSpPr/>
              <p:nvPr/>
            </p:nvSpPr>
            <p:spPr>
              <a:xfrm>
                <a:off x="3904388" y="3212976"/>
                <a:ext cx="792088" cy="21602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PT" b="1" dirty="0" smtClean="0">
                    <a:solidFill>
                      <a:schemeClr val="tx1"/>
                    </a:solidFill>
                  </a:rPr>
                  <a:t>3111</a:t>
                </a:r>
                <a:endParaRPr lang="pt-PT" b="1" dirty="0">
                  <a:solidFill>
                    <a:schemeClr val="tx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27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23" name="Grupo 22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4" name="Imagem 23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5" name="Oval 24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6" name="Rectângulo 25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1" name="Imagem 2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7" name="Imagem 26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8" name="Imagem 2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9" name="Imagem 2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30" name="Imagem 2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31" name="Rectângulo 3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1537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2" name="Rectângulo 3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2349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3" name="Rectângulo 3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2946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4" name="Rectângulo 3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1409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5" name="Rectângulo 3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3758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6" name="Rectângulo arredondado 35"/>
          <p:cNvSpPr/>
          <p:nvPr/>
        </p:nvSpPr>
        <p:spPr>
          <a:xfrm>
            <a:off x="251520" y="332712"/>
            <a:ext cx="8675632" cy="792031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300" b="1" dirty="0" smtClean="0">
                <a:solidFill>
                  <a:srgbClr val="3333CC"/>
                </a:solidFill>
              </a:rPr>
              <a:t> </a:t>
            </a:r>
            <a:r>
              <a:rPr lang="pt-PT" sz="2800" b="1" dirty="0" smtClean="0">
                <a:solidFill>
                  <a:srgbClr val="3333CC"/>
                </a:solidFill>
              </a:rPr>
              <a:t>(1537 + 2349) + 1409 = 1537 + (</a:t>
            </a:r>
            <a:r>
              <a:rPr lang="pt-PT" sz="1100" dirty="0" smtClean="0">
                <a:solidFill>
                  <a:srgbClr val="3333CC"/>
                </a:solidFill>
              </a:rPr>
              <a:t>____________</a:t>
            </a:r>
            <a:r>
              <a:rPr lang="pt-PT" sz="2800" b="1" dirty="0" smtClean="0">
                <a:solidFill>
                  <a:srgbClr val="3333CC"/>
                </a:solidFill>
              </a:rPr>
              <a:t> + 1409)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37" name="Rectângulo 3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38" name="Rectângulo 3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93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5" action="ppaction://hlinksldjump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9" name="Rectângulo arredondado 18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Joca tem 1459 caricas. O Beto tem 599 caricas a mais que o Joca, e o Rui tem 720 caricas a menos que o Beto.</a:t>
            </a:r>
          </a:p>
          <a:p>
            <a:pPr algn="just"/>
            <a:r>
              <a:rPr lang="pt-PT" sz="2600" b="1" dirty="0" smtClean="0">
                <a:solidFill>
                  <a:srgbClr val="FF0000"/>
                </a:solidFill>
              </a:rPr>
              <a:t>Quantas caricas tem o Rui?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1" name="Rectângulo 20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2058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1959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1338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2179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2657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7" name="Grupo 26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33" name="Imagem 32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4" name="Oval 33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5" name="Rectângulo 34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330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2223444" y="2361540"/>
            <a:ext cx="46971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8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ERRADO</a:t>
            </a:r>
            <a:endParaRPr lang="pt-PT" sz="8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3059836" y="-118442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9" name="Rectângulo arredondado 8">
            <a:hlinkClick r:id="" action="ppaction://hlinkshowjump?jump=lastslideviewed">
              <a:snd r:embed="rId5" name="click.wav"/>
            </a:hlinkClick>
          </p:cNvPr>
          <p:cNvSpPr/>
          <p:nvPr/>
        </p:nvSpPr>
        <p:spPr>
          <a:xfrm>
            <a:off x="1691680" y="5176242"/>
            <a:ext cx="5760640" cy="12050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TENTAR NOVAMENTE</a:t>
            </a:r>
            <a:endParaRPr lang="pt-PT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0" name="Rectângulo arredondado 9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98382" y="203830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11" name="Oval 10"/>
          <p:cNvSpPr/>
          <p:nvPr/>
        </p:nvSpPr>
        <p:spPr>
          <a:xfrm>
            <a:off x="4075667" y="4077072"/>
            <a:ext cx="916465" cy="80110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962" y="3776067"/>
            <a:ext cx="13620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97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timeout.wav"/>
          </p:stSnd>
        </p:sndAc>
      </p:transition>
    </mc:Choice>
    <mc:Fallback xmlns="">
      <p:transition spd="slow" advClick="0">
        <p:fade/>
        <p:sndAc>
          <p:stSnd>
            <p:snd r:embed="rId8" name="timeou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792031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  </a:t>
            </a:r>
            <a:r>
              <a:rPr lang="pt-PT" sz="2000" b="1" dirty="0" smtClean="0">
                <a:solidFill>
                  <a:srgbClr val="3333CC"/>
                </a:solidFill>
              </a:rPr>
              <a:t>2 conjuntos de 4 pranchas de snowboard = </a:t>
            </a:r>
            <a:r>
              <a:rPr lang="pt-PT" sz="1100" dirty="0" smtClean="0">
                <a:solidFill>
                  <a:srgbClr val="3333CC"/>
                </a:solidFill>
              </a:rPr>
              <a:t>________</a:t>
            </a:r>
            <a:r>
              <a:rPr lang="pt-PT" sz="2000" b="1" dirty="0" smtClean="0">
                <a:solidFill>
                  <a:srgbClr val="3333CC"/>
                </a:solidFill>
              </a:rPr>
              <a:t> pranchas de snowboard</a:t>
            </a:r>
            <a:endParaRPr lang="pt-PT" sz="2000" b="1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1" name="Grupo 20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2" name="Imagem 21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3" name="Oval 22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4" name="Rectângulo 23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800" y="1293157"/>
            <a:ext cx="5394614" cy="1515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9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60 anos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48 anos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28 anos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14 anos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 anos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arredondado 14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Sandro tem 6 anos de idade. O Valentim é 8 vezes mais velho que o Sandro. Que idade tem o Valentim?</a:t>
            </a:r>
            <a:endParaRPr lang="pt-PT" sz="2600" b="1" dirty="0">
              <a:solidFill>
                <a:srgbClr val="3333CC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3" name="Rectângulo arredondado 2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879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ângulo arredondado 14"/>
          <p:cNvSpPr/>
          <p:nvPr/>
        </p:nvSpPr>
        <p:spPr>
          <a:xfrm>
            <a:off x="251520" y="332712"/>
            <a:ext cx="8675632" cy="792031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  Quantas rodas têm 6 bicicletas iguais à da imagem?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0" name="Imagem 1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1" name="Imagem 2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2" name="Imagem 2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5" name="Rectângulo 24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7" name="Rectângulo 26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9" name="Rectângulo 28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3" name="Rectângulo arredondado 3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30" name="Grupo 2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34" name="Imagem 33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5" name="Oval 34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6" name="Rectângulo 35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420888"/>
            <a:ext cx="3848100" cy="1704975"/>
          </a:xfrm>
          <a:prstGeom prst="rect">
            <a:avLst/>
          </a:prstGeom>
        </p:spPr>
      </p:pic>
      <p:sp>
        <p:nvSpPr>
          <p:cNvPr id="31" name="Rectângulo 30"/>
          <p:cNvSpPr/>
          <p:nvPr/>
        </p:nvSpPr>
        <p:spPr>
          <a:xfrm>
            <a:off x="3934292" y="4046250"/>
            <a:ext cx="2195738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chemeClr val="tx1"/>
                </a:solidFill>
              </a:rPr>
              <a:t>2 rodas</a:t>
            </a:r>
            <a:endParaRPr lang="pt-PT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03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ângulo arredondado 14"/>
          <p:cNvSpPr/>
          <p:nvPr/>
        </p:nvSpPr>
        <p:spPr>
          <a:xfrm>
            <a:off x="251520" y="332712"/>
            <a:ext cx="8675632" cy="792031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  10 x 7 = </a:t>
            </a:r>
            <a:r>
              <a:rPr lang="pt-PT" sz="1100" dirty="0" smtClean="0">
                <a:solidFill>
                  <a:srgbClr val="3333CC"/>
                </a:solidFill>
              </a:rPr>
              <a:t>_________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33" name="Rectângulo arredondado 3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23" name="Grupo 22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4" name="Imagem 23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9" name="Rectângulo 28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18" name="Imagem 1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19" name="Imagem 1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30" name="Imagem 2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31" name="Imagem 30">
            <a:hlinkClick r:id="" action="ppaction://hlinkshowjump?jump=nextslide">
              <a:snd r:embed="rId8" name="correct_sound.wav"/>
            </a:hlinkClick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32" name="Imagem 3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34" name="Rectângulo 33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 unidades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5" name="Rectângulo 34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 centenas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6" name="Rectângulo 35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7" name="Rectângulo 36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 dezenas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8" name="Rectângulo 37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185" y="1752088"/>
            <a:ext cx="6067425" cy="552450"/>
          </a:xfrm>
          <a:prstGeom prst="rect">
            <a:avLst/>
          </a:prstGeom>
        </p:spPr>
      </p:pic>
      <p:sp>
        <p:nvSpPr>
          <p:cNvPr id="39" name="Rectângulo 38"/>
          <p:cNvSpPr/>
          <p:nvPr/>
        </p:nvSpPr>
        <p:spPr>
          <a:xfrm>
            <a:off x="1557688" y="1361226"/>
            <a:ext cx="3889884" cy="504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chemeClr val="tx1"/>
                </a:solidFill>
              </a:rPr>
              <a:t>1 dezena</a:t>
            </a:r>
            <a:endParaRPr lang="pt-PT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34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ângulo arredondado 2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24" name="Rectângulo arredondado 23"/>
          <p:cNvSpPr/>
          <p:nvPr/>
        </p:nvSpPr>
        <p:spPr>
          <a:xfrm>
            <a:off x="251520" y="332712"/>
            <a:ext cx="8675632" cy="108006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  Cada caixa leva 10 donuts.</a:t>
            </a:r>
          </a:p>
          <a:p>
            <a:pPr algn="ctr"/>
            <a:r>
              <a:rPr lang="pt-PT" sz="2800" b="1" dirty="0" smtClean="0">
                <a:solidFill>
                  <a:srgbClr val="FF0000"/>
                </a:solidFill>
              </a:rPr>
              <a:t>Quantos levarão 5 caixas iguais?</a:t>
            </a:r>
            <a:endParaRPr lang="pt-PT" sz="2800" b="1" dirty="0">
              <a:solidFill>
                <a:srgbClr val="FF0000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6" name="Rectângulo 2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6" name="Grupo 15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7" name="Imagem 16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3" name="Rectângulo 32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18" name="Imagem 1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19" name="Imagem 1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1" name="Imagem 20">
            <a:hlinkClick r:id="" action="ppaction://hlinkshowjump?jump=nextslide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2" name="Imagem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34" name="Imagem 3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35" name="Rectângulo 34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6" name="Rectângulo 35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510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7" name="Rectângulo 36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8" name="Rectângulo 37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9" name="Rectângulo 38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</a:t>
            </a:r>
            <a:endParaRPr lang="pt-PT" sz="2800" b="1" dirty="0">
              <a:solidFill>
                <a:schemeClr val="tx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683415"/>
            <a:ext cx="3590925" cy="202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71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arredondado 14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Existem 6 pastelarias num Centro Comercial. Cada pastelaria vendeu 16 pizzas na Sexta-Feira.</a:t>
            </a:r>
          </a:p>
          <a:p>
            <a:pPr algn="just"/>
            <a:r>
              <a:rPr lang="pt-PT" sz="2600" b="1" dirty="0" smtClean="0">
                <a:solidFill>
                  <a:srgbClr val="FF0000"/>
                </a:solidFill>
              </a:rPr>
              <a:t>Quantas pizzas venderam todas as pastelarias?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3" name="Rectângulo arredondado 2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20" name="Grupo 1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4" name="Imagem 23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5" name="Oval 24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6" name="Rectângulo 25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7351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arredondado 14"/>
          <p:cNvSpPr/>
          <p:nvPr/>
        </p:nvSpPr>
        <p:spPr>
          <a:xfrm>
            <a:off x="251520" y="332712"/>
            <a:ext cx="8675632" cy="129608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A Maria tem 5 vezes mais pastilhas que o José. O José tem 17 pastilhas. </a:t>
            </a:r>
            <a:r>
              <a:rPr lang="pt-PT" sz="2800" b="1" dirty="0" smtClean="0">
                <a:solidFill>
                  <a:srgbClr val="FF0000"/>
                </a:solidFill>
              </a:rPr>
              <a:t>Quantas pastilhas tem a Maria?</a:t>
            </a:r>
            <a:endParaRPr lang="pt-PT" sz="2000" b="1" dirty="0">
              <a:solidFill>
                <a:srgbClr val="FF0000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3" name="Rectângulo arredondado 2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9994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coelhinhos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19 coelhinhos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50 coelhinhos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70 coelhinhos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14 coelhinhos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22408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Cada coelha tem 14 coelhinhos. Se houver 5 coelhas, </a:t>
            </a:r>
            <a:r>
              <a:rPr lang="pt-PT" sz="2800" b="1" dirty="0" smtClean="0">
                <a:solidFill>
                  <a:srgbClr val="FF0000"/>
                </a:solidFill>
              </a:rPr>
              <a:t>quantos coelhinhos haverá no total?</a:t>
            </a:r>
            <a:endParaRPr lang="pt-PT" sz="2800" b="1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1" name="Rectângulo arredondado 20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23" name="Grupo 22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4" name="Imagem 23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5" name="Oval 24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6" name="Rectângulo 25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287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93604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Que número falta na tabela?</a:t>
            </a:r>
            <a:endParaRPr lang="pt-PT" sz="24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1" name="Rectângulo arredondado 20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23" name="Grupo 22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4" name="Imagem 23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5" name="Oval 24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6" name="Rectângulo 25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171711"/>
            <a:ext cx="2886075" cy="287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68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2" name="Imagem 2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5" action="ppaction://hlinksldjump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7" name="Rectângulo 26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9" name="Rectângulo 28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0" name="Rectângulo 29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1" name="Rectângulo 30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2" name="Rectângulo arredondado 31"/>
          <p:cNvSpPr/>
          <p:nvPr/>
        </p:nvSpPr>
        <p:spPr>
          <a:xfrm>
            <a:off x="251520" y="332712"/>
            <a:ext cx="8675632" cy="1008056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700" b="1" dirty="0" smtClean="0">
                <a:solidFill>
                  <a:srgbClr val="3333CC"/>
                </a:solidFill>
              </a:rPr>
              <a:t>Utiliza a multiplicação para descobrir o número que falta.</a:t>
            </a:r>
            <a:endParaRPr lang="pt-PT" sz="2700" b="1" dirty="0">
              <a:solidFill>
                <a:srgbClr val="3333CC"/>
              </a:solidFill>
            </a:endParaRPr>
          </a:p>
        </p:txBody>
      </p:sp>
      <p:sp>
        <p:nvSpPr>
          <p:cNvPr id="33" name="Rectângulo 32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34" name="Rectângulo 33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36" name="Rectângulo arredondado 35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37" name="Grupo 36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38" name="Imagem 37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9" name="Oval 38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40" name="Rectângulo 39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207824"/>
            <a:ext cx="3086100" cy="326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51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2223444" y="2361540"/>
            <a:ext cx="46971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8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ERRADO</a:t>
            </a:r>
            <a:endParaRPr lang="pt-PT" sz="8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3059836" y="-118442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9" name="Rectângulo arredondado 8">
            <a:hlinkClick r:id="" action="ppaction://hlinkshowjump?jump=lastslideviewed">
              <a:snd r:embed="rId5" name="click.wav"/>
            </a:hlinkClick>
          </p:cNvPr>
          <p:cNvSpPr/>
          <p:nvPr/>
        </p:nvSpPr>
        <p:spPr>
          <a:xfrm>
            <a:off x="1691680" y="5176242"/>
            <a:ext cx="5760640" cy="12050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TENTAR NOVAMENTE</a:t>
            </a:r>
            <a:endParaRPr lang="pt-PT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0" name="Rectângulo arredondado 9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98382" y="203830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11" name="Oval 10"/>
          <p:cNvSpPr/>
          <p:nvPr/>
        </p:nvSpPr>
        <p:spPr>
          <a:xfrm>
            <a:off x="4075667" y="4077072"/>
            <a:ext cx="916465" cy="80110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962" y="3776067"/>
            <a:ext cx="13620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74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timeout.wav"/>
          </p:stSnd>
        </p:sndAc>
      </p:transition>
    </mc:Choice>
    <mc:Fallback xmlns="">
      <p:transition spd="slow" advClick="0">
        <p:fade/>
        <p:sndAc>
          <p:stSnd>
            <p:snd r:embed="rId7" name="timeou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93604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Existem </a:t>
            </a:r>
            <a:r>
              <a:rPr lang="pt-PT" sz="1100" dirty="0" smtClean="0">
                <a:solidFill>
                  <a:srgbClr val="3333CC"/>
                </a:solidFill>
              </a:rPr>
              <a:t>___________</a:t>
            </a:r>
            <a:r>
              <a:rPr lang="pt-PT" sz="2800" b="1" dirty="0" smtClean="0">
                <a:solidFill>
                  <a:srgbClr val="3333CC"/>
                </a:solidFill>
              </a:rPr>
              <a:t> grupos de 4 violinos.</a:t>
            </a:r>
            <a:endParaRPr lang="pt-PT" sz="24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3" name="Imagem 2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787" y="1484784"/>
            <a:ext cx="6448425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54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08006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Divide 10 coelhos por 2 mágicos.</a:t>
            </a:r>
          </a:p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Cada mágico fica com </a:t>
            </a:r>
            <a:r>
              <a:rPr lang="pt-PT" sz="1100" dirty="0" smtClean="0">
                <a:solidFill>
                  <a:srgbClr val="3333CC"/>
                </a:solidFill>
              </a:rPr>
              <a:t>________</a:t>
            </a:r>
            <a:r>
              <a:rPr lang="pt-PT" sz="2800" b="1" dirty="0" smtClean="0">
                <a:solidFill>
                  <a:srgbClr val="3333CC"/>
                </a:solidFill>
              </a:rPr>
              <a:t> coelhos.</a:t>
            </a:r>
            <a:endParaRPr lang="pt-PT" sz="24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2" name="Imagem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261907"/>
            <a:ext cx="4114800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621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24 : 4 = 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: 6 = 24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 : 24 = 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x 6 = 24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24 : 6 = 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44010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Escolhe a operação numérica correta para a seguinte descrição: </a:t>
            </a:r>
            <a:r>
              <a:rPr lang="pt-PT" sz="2600" b="1" dirty="0" smtClean="0">
                <a:solidFill>
                  <a:srgbClr val="FF0000"/>
                </a:solidFill>
              </a:rPr>
              <a:t>24 sapos são divididos em 6 grupos</a:t>
            </a:r>
            <a:r>
              <a:rPr lang="pt-PT" sz="2600" b="1" dirty="0" smtClean="0">
                <a:solidFill>
                  <a:srgbClr val="3333CC"/>
                </a:solidFill>
              </a:rPr>
              <a:t>, </a:t>
            </a:r>
            <a:r>
              <a:rPr lang="pt-PT" sz="2600" b="1" dirty="0" smtClean="0">
                <a:solidFill>
                  <a:srgbClr val="FF0000"/>
                </a:solidFill>
              </a:rPr>
              <a:t>cada grupo tem 4 sapos</a:t>
            </a:r>
            <a:r>
              <a:rPr lang="pt-PT" sz="2600" b="1" dirty="0" smtClean="0">
                <a:solidFill>
                  <a:srgbClr val="3333CC"/>
                </a:solidFill>
              </a:rPr>
              <a:t>.</a:t>
            </a:r>
            <a:endParaRPr lang="pt-PT" sz="26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2" name="Imagem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149" y="3482939"/>
            <a:ext cx="6173932" cy="1376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56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93604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Faz uma</a:t>
            </a:r>
            <a:r>
              <a:rPr lang="pt-PT" sz="2800" b="1" dirty="0" smtClean="0">
                <a:solidFill>
                  <a:srgbClr val="FF0000"/>
                </a:solidFill>
              </a:rPr>
              <a:t> estimativa </a:t>
            </a:r>
            <a:r>
              <a:rPr lang="pt-PT" sz="2800" b="1" dirty="0" smtClean="0">
                <a:solidFill>
                  <a:srgbClr val="3333CC"/>
                </a:solidFill>
              </a:rPr>
              <a:t>da divisão </a:t>
            </a:r>
            <a:r>
              <a:rPr lang="pt-PT" sz="2800" b="1" dirty="0" smtClean="0">
                <a:solidFill>
                  <a:srgbClr val="FF0000"/>
                </a:solidFill>
              </a:rPr>
              <a:t>80 : 9</a:t>
            </a:r>
            <a:endParaRPr lang="pt-PT" sz="24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365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58412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Horácio usa 36 cm de fita para embrulhar os seus presentes de Natal. Se usar 9 cm de fita em cada presente, </a:t>
            </a:r>
            <a:r>
              <a:rPr lang="pt-PT" sz="2600" b="1" dirty="0" smtClean="0">
                <a:solidFill>
                  <a:srgbClr val="FF0000"/>
                </a:solidFill>
              </a:rPr>
              <a:t>quantos presentes conseguirá embrulhar?</a:t>
            </a:r>
            <a:endParaRPr lang="pt-PT" sz="26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170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 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80 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 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63 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 litros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Existem 72 litros de água em 9 garrafões. Se cada garrafão levar a mesma quantidade de água, </a:t>
            </a:r>
            <a:r>
              <a:rPr lang="pt-PT" sz="2600" b="1" dirty="0" smtClean="0">
                <a:solidFill>
                  <a:srgbClr val="FF0000"/>
                </a:solidFill>
              </a:rPr>
              <a:t>quantos litros de água leva cada garrafão?</a:t>
            </a:r>
            <a:endParaRPr lang="pt-PT" sz="26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4280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34 quadrados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124 </a:t>
            </a:r>
            <a:r>
              <a:rPr lang="pt-PT" sz="2800" b="1" dirty="0">
                <a:solidFill>
                  <a:schemeClr val="tx1"/>
                </a:solidFill>
              </a:rPr>
              <a:t>quadrados</a:t>
            </a: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32 </a:t>
            </a:r>
            <a:r>
              <a:rPr lang="pt-PT" sz="2800" b="1" dirty="0">
                <a:solidFill>
                  <a:schemeClr val="tx1"/>
                </a:solidFill>
              </a:rPr>
              <a:t>quadrados</a:t>
            </a: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42 </a:t>
            </a:r>
            <a:r>
              <a:rPr lang="pt-PT" sz="2800" b="1" dirty="0">
                <a:solidFill>
                  <a:schemeClr val="tx1"/>
                </a:solidFill>
              </a:rPr>
              <a:t>quadrados</a:t>
            </a: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512 </a:t>
            </a:r>
            <a:r>
              <a:rPr lang="pt-PT" sz="2800" b="1" dirty="0">
                <a:solidFill>
                  <a:schemeClr val="tx1"/>
                </a:solidFill>
              </a:rPr>
              <a:t>quadrados</a:t>
            </a: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A Júlia tem 128 palhinhas. Para fazer um quadrado necessita de 4 palhinhas. </a:t>
            </a:r>
            <a:r>
              <a:rPr lang="pt-PT" sz="2600" b="1" dirty="0" smtClean="0">
                <a:solidFill>
                  <a:srgbClr val="FF0000"/>
                </a:solidFill>
              </a:rPr>
              <a:t>Quantos quadrados conseguirá fazer?</a:t>
            </a:r>
            <a:endParaRPr lang="pt-PT" sz="26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4341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93604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7 x 9 : 7 = </a:t>
            </a:r>
            <a:r>
              <a:rPr lang="pt-PT" sz="1100" dirty="0" smtClean="0">
                <a:solidFill>
                  <a:srgbClr val="3333CC"/>
                </a:solidFill>
              </a:rPr>
              <a:t>__________</a:t>
            </a:r>
            <a:endParaRPr lang="pt-PT" sz="24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1723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29608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>
                <a:solidFill>
                  <a:srgbClr val="3333CC"/>
                </a:solidFill>
              </a:rPr>
              <a:t>O </a:t>
            </a:r>
            <a:r>
              <a:rPr lang="pt-PT" sz="2800" b="1" dirty="0" smtClean="0">
                <a:solidFill>
                  <a:srgbClr val="3333CC"/>
                </a:solidFill>
              </a:rPr>
              <a:t>Paulo </a:t>
            </a:r>
            <a:r>
              <a:rPr lang="pt-PT" sz="2800" b="1" dirty="0">
                <a:solidFill>
                  <a:srgbClr val="3333CC"/>
                </a:solidFill>
              </a:rPr>
              <a:t>colocou </a:t>
            </a:r>
            <a:r>
              <a:rPr lang="pt-PT" sz="2800" b="1" dirty="0" smtClean="0">
                <a:solidFill>
                  <a:srgbClr val="3333CC"/>
                </a:solidFill>
              </a:rPr>
              <a:t>25 </a:t>
            </a:r>
            <a:r>
              <a:rPr lang="pt-PT" sz="2800" b="1" dirty="0">
                <a:solidFill>
                  <a:srgbClr val="3333CC"/>
                </a:solidFill>
              </a:rPr>
              <a:t>garrafas de </a:t>
            </a:r>
            <a:r>
              <a:rPr lang="pt-PT" sz="2800" b="1" dirty="0" smtClean="0">
                <a:solidFill>
                  <a:srgbClr val="3333CC"/>
                </a:solidFill>
              </a:rPr>
              <a:t>vinho </a:t>
            </a:r>
            <a:r>
              <a:rPr lang="pt-PT" sz="2800" b="1" dirty="0">
                <a:solidFill>
                  <a:srgbClr val="3333CC"/>
                </a:solidFill>
              </a:rPr>
              <a:t>em 5 sacos. Cada saco leva </a:t>
            </a:r>
            <a:r>
              <a:rPr lang="pt-PT" sz="2800" b="1" dirty="0" smtClean="0">
                <a:solidFill>
                  <a:srgbClr val="3333CC"/>
                </a:solidFill>
              </a:rPr>
              <a:t>4 </a:t>
            </a:r>
            <a:r>
              <a:rPr lang="pt-PT" sz="2800" b="1" dirty="0">
                <a:solidFill>
                  <a:srgbClr val="3333CC"/>
                </a:solidFill>
              </a:rPr>
              <a:t>garrafas. </a:t>
            </a:r>
            <a:r>
              <a:rPr lang="pt-PT" sz="2800" b="1" dirty="0">
                <a:solidFill>
                  <a:srgbClr val="FF0000"/>
                </a:solidFill>
              </a:rPr>
              <a:t>Quantas garrafas ficam de fora?</a:t>
            </a: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70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4" action="ppaction://hlinksldjump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93604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Qual dos números </a:t>
            </a:r>
            <a:r>
              <a:rPr lang="pt-PT" sz="2800" b="1" dirty="0" smtClean="0">
                <a:solidFill>
                  <a:srgbClr val="FF0000"/>
                </a:solidFill>
              </a:rPr>
              <a:t>NÃO</a:t>
            </a:r>
            <a:r>
              <a:rPr lang="pt-PT" sz="2800" b="1" dirty="0" smtClean="0">
                <a:solidFill>
                  <a:srgbClr val="3333CC"/>
                </a:solidFill>
              </a:rPr>
              <a:t> é múltiplo de 8?</a:t>
            </a:r>
            <a:endParaRPr lang="pt-PT" sz="24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7812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2223444" y="2361540"/>
            <a:ext cx="46971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8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ERRADO</a:t>
            </a:r>
            <a:endParaRPr lang="pt-PT" sz="8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3059836" y="-118442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9" name="Rectângulo arredondado 8">
            <a:hlinkClick r:id="" action="ppaction://hlinkshowjump?jump=lastslideviewed">
              <a:snd r:embed="rId5" name="click.wav"/>
            </a:hlinkClick>
          </p:cNvPr>
          <p:cNvSpPr/>
          <p:nvPr/>
        </p:nvSpPr>
        <p:spPr>
          <a:xfrm>
            <a:off x="1691680" y="5176242"/>
            <a:ext cx="5760640" cy="12050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TENTAR NOVAMENTE</a:t>
            </a:r>
            <a:endParaRPr lang="pt-PT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0" name="Rectângulo arredondado 9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98382" y="203830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11" name="Oval 10"/>
          <p:cNvSpPr/>
          <p:nvPr/>
        </p:nvSpPr>
        <p:spPr>
          <a:xfrm>
            <a:off x="4075667" y="4077072"/>
            <a:ext cx="916465" cy="80110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962" y="3776067"/>
            <a:ext cx="13620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57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timeout.wav"/>
          </p:stSnd>
        </p:sndAc>
      </p:transition>
    </mc:Choice>
    <mc:Fallback xmlns="">
      <p:transition spd="slow" advClick="0">
        <p:fade/>
        <p:sndAc>
          <p:stSnd>
            <p:snd r:embed="rId7" name="timeou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(6 + 5) </a:t>
            </a:r>
            <a:r>
              <a:rPr lang="pt-PT" sz="2800" b="1" dirty="0" smtClean="0">
                <a:solidFill>
                  <a:schemeClr val="tx1"/>
                </a:solidFill>
                <a:latin typeface="Calibri"/>
                <a:cs typeface="Calibri"/>
              </a:rPr>
              <a:t>− 3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(6 </a:t>
            </a:r>
            <a:r>
              <a:rPr lang="pt-PT" sz="2800" b="1" dirty="0">
                <a:solidFill>
                  <a:schemeClr val="tx1"/>
                </a:solidFill>
                <a:cs typeface="Calibri"/>
              </a:rPr>
              <a:t>−</a:t>
            </a:r>
            <a:r>
              <a:rPr lang="pt-PT" sz="2800" b="1" dirty="0" smtClean="0">
                <a:solidFill>
                  <a:schemeClr val="tx1"/>
                </a:solidFill>
              </a:rPr>
              <a:t> </a:t>
            </a:r>
            <a:r>
              <a:rPr lang="pt-PT" sz="2800" b="1" dirty="0">
                <a:solidFill>
                  <a:schemeClr val="tx1"/>
                </a:solidFill>
              </a:rPr>
              <a:t>5) </a:t>
            </a:r>
            <a:r>
              <a:rPr lang="pt-PT" sz="2800" b="1" dirty="0" smtClean="0">
                <a:solidFill>
                  <a:schemeClr val="tx1"/>
                </a:solidFill>
              </a:rPr>
              <a:t>+ </a:t>
            </a:r>
            <a:r>
              <a:rPr lang="pt-PT" sz="2800" b="1" dirty="0" smtClean="0">
                <a:solidFill>
                  <a:schemeClr val="tx1"/>
                </a:solidFill>
                <a:cs typeface="Calibri"/>
              </a:rPr>
              <a:t>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todas as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nenhuma das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93604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Quantos robôs vês na imagem?</a:t>
            </a:r>
            <a:endParaRPr lang="pt-PT" sz="24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2" name="Imagem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124" y="1387799"/>
            <a:ext cx="5619750" cy="1359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24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79 + 33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11 x 33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11 + 33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79 x 11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nenhuma das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22408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Na expressão numérica 79 x (11 + 33), </a:t>
            </a:r>
            <a:r>
              <a:rPr lang="pt-PT" sz="2800" b="1" dirty="0" smtClean="0">
                <a:solidFill>
                  <a:srgbClr val="FF0000"/>
                </a:solidFill>
              </a:rPr>
              <a:t>qual é o cálculo que deves efetuar primeiro?</a:t>
            </a:r>
            <a:endParaRPr lang="pt-PT" sz="24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2" name="Imagem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" action="ppaction://hlinkshowjump?jump=nextslide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31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93604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18 </a:t>
            </a:r>
            <a:r>
              <a:rPr lang="pt-PT" sz="2800" b="1" dirty="0" smtClean="0">
                <a:solidFill>
                  <a:srgbClr val="3333CC"/>
                </a:solidFill>
                <a:latin typeface="Calibri"/>
                <a:cs typeface="Calibri"/>
              </a:rPr>
              <a:t>− (9 + 3) = </a:t>
            </a:r>
            <a:r>
              <a:rPr lang="pt-PT" sz="1100" dirty="0" smtClean="0">
                <a:solidFill>
                  <a:srgbClr val="3333CC"/>
                </a:solidFill>
                <a:latin typeface="Calibri"/>
                <a:cs typeface="Calibri"/>
              </a:rPr>
              <a:t>________</a:t>
            </a:r>
            <a:endParaRPr lang="pt-PT" sz="105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2" name="Imagem 21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503" y="1468627"/>
            <a:ext cx="6305550" cy="115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61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(7) + (9) x 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(7 x 9) + 6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 x (9 + 6)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(7 x 9 + 6)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 x (9 x 6)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22408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Onde deves pôr parentesis na expressão numérica </a:t>
            </a:r>
          </a:p>
          <a:p>
            <a:pPr algn="ctr"/>
            <a:r>
              <a:rPr lang="pt-PT" sz="2800" b="1" dirty="0" smtClean="0">
                <a:solidFill>
                  <a:srgbClr val="FF0000"/>
                </a:solidFill>
              </a:rPr>
              <a:t>7 x 9 + 6 </a:t>
            </a:r>
            <a:r>
              <a:rPr lang="pt-PT" sz="2800" b="1" dirty="0" smtClean="0">
                <a:solidFill>
                  <a:srgbClr val="3333CC"/>
                </a:solidFill>
              </a:rPr>
              <a:t>de forma a que o resultado seja </a:t>
            </a:r>
            <a:r>
              <a:rPr lang="pt-PT" sz="2800" b="1" dirty="0" smtClean="0">
                <a:solidFill>
                  <a:srgbClr val="FF0000"/>
                </a:solidFill>
              </a:rPr>
              <a:t>105</a:t>
            </a:r>
            <a:r>
              <a:rPr lang="pt-PT" sz="2800" b="1" dirty="0" smtClean="0">
                <a:solidFill>
                  <a:srgbClr val="3333CC"/>
                </a:solidFill>
              </a:rPr>
              <a:t>?</a:t>
            </a:r>
            <a:endParaRPr lang="pt-PT" sz="24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2" name="Imagem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" action="ppaction://hlinkshowjump?jump=nextslide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35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4676 ovos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5440 ovos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4353 ovos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3809 ovos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7695 ovos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Na 6ª feira, um agricultor entregou 2856 ovos. No sábado, entregou menos 272 ovos que na 6ª feira.</a:t>
            </a:r>
          </a:p>
          <a:p>
            <a:pPr algn="just"/>
            <a:r>
              <a:rPr lang="pt-PT" sz="2600" b="1" dirty="0" smtClean="0">
                <a:solidFill>
                  <a:srgbClr val="FF0000"/>
                </a:solidFill>
              </a:rPr>
              <a:t>Quantos ovos entregou nos dois dias?</a:t>
            </a:r>
            <a:endParaRPr lang="pt-PT" sz="26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2" name="Imagem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28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35 lápis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17 lápis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34 lápis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 lápis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37 lápis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A Beatriz tem o dobro dos lápis da Daniela. A Daniela tem menos 9 lápis que o Diogo. O Diogo tem 26 lápis.</a:t>
            </a:r>
          </a:p>
          <a:p>
            <a:pPr algn="just"/>
            <a:r>
              <a:rPr lang="pt-PT" sz="2600" b="1" dirty="0" smtClean="0">
                <a:solidFill>
                  <a:srgbClr val="FF0000"/>
                </a:solidFill>
              </a:rPr>
              <a:t>Quantos lápis tem a Beatriz?</a:t>
            </a:r>
            <a:endParaRPr lang="pt-PT" sz="26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2" name="Imagem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" action="ppaction://hlinkshowjump?jump=nextslide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01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45 anos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60 anos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50 anos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64 anos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71 anos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Ivo tem 31 anos de idade, a sua mãe tem o dobro da sua idade. </a:t>
            </a:r>
            <a:r>
              <a:rPr lang="pt-PT" sz="2600" b="1" dirty="0" smtClean="0">
                <a:solidFill>
                  <a:srgbClr val="FF0000"/>
                </a:solidFill>
              </a:rPr>
              <a:t>Que idade terá a mãe do Ivo quando o Ivo tiver 40 anos?</a:t>
            </a:r>
            <a:endParaRPr lang="pt-PT" sz="26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2" name="Imagem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" action="ppaction://hlinkshowjump?jump=nextslide">
              <a:snd r:embed="rId9" name="correct_sound.wav"/>
            </a:hlinkClick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62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23042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Na praia, a Joana apanhou 48 conchinhas e a Inês apanhou 57. </a:t>
            </a:r>
            <a:r>
              <a:rPr lang="pt-PT" sz="2600" b="1" dirty="0">
                <a:solidFill>
                  <a:srgbClr val="3333CC"/>
                </a:solidFill>
              </a:rPr>
              <a:t>A Joana e a Inês decidiram dar algumas conchinhas à professora, para que </a:t>
            </a:r>
            <a:r>
              <a:rPr lang="pt-PT" sz="2600" b="1" dirty="0" smtClean="0">
                <a:solidFill>
                  <a:srgbClr val="3333CC"/>
                </a:solidFill>
              </a:rPr>
              <a:t>cada uma </a:t>
            </a:r>
            <a:r>
              <a:rPr lang="pt-PT" sz="2600" b="1" dirty="0">
                <a:solidFill>
                  <a:srgbClr val="3333CC"/>
                </a:solidFill>
              </a:rPr>
              <a:t>das três </a:t>
            </a:r>
            <a:r>
              <a:rPr lang="pt-PT" sz="2600" b="1" dirty="0" smtClean="0">
                <a:solidFill>
                  <a:srgbClr val="3333CC"/>
                </a:solidFill>
              </a:rPr>
              <a:t>ficasse </a:t>
            </a:r>
            <a:r>
              <a:rPr lang="pt-PT" sz="2600" b="1" dirty="0">
                <a:solidFill>
                  <a:srgbClr val="3333CC"/>
                </a:solidFill>
              </a:rPr>
              <a:t>com o mesmo número </a:t>
            </a:r>
            <a:r>
              <a:rPr lang="pt-PT" sz="2600" b="1" dirty="0" smtClean="0">
                <a:solidFill>
                  <a:srgbClr val="3333CC"/>
                </a:solidFill>
              </a:rPr>
              <a:t>de conchinhas.</a:t>
            </a:r>
            <a:r>
              <a:rPr lang="pt-PT" sz="2600" b="1" dirty="0">
                <a:solidFill>
                  <a:srgbClr val="3333CC"/>
                </a:solidFill>
              </a:rPr>
              <a:t> </a:t>
            </a:r>
            <a:r>
              <a:rPr lang="pt-PT" sz="2600" b="1" dirty="0">
                <a:solidFill>
                  <a:srgbClr val="FF0000"/>
                </a:solidFill>
              </a:rPr>
              <a:t>Com quantas conchinhas vai a Joana </a:t>
            </a:r>
            <a:r>
              <a:rPr lang="pt-PT" sz="2600" b="1" dirty="0" smtClean="0">
                <a:solidFill>
                  <a:srgbClr val="FF0000"/>
                </a:solidFill>
              </a:rPr>
              <a:t>ficar</a:t>
            </a:r>
            <a:r>
              <a:rPr lang="pt-PT" sz="2600" b="1" dirty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2" name="Imagem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" action="ppaction://hlinkshowjump?jump=nextslide">
              <a:snd r:embed="rId8" name="correct_sound.wav"/>
            </a:hlinkClick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356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201616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A Andreia tem uma saia verde, uma saia azul e uma saia amarela. Na gaveta do seu armário tem três camisolas.</a:t>
            </a:r>
          </a:p>
          <a:p>
            <a:pPr algn="just"/>
            <a:r>
              <a:rPr lang="pt-PT" sz="2600" b="1" dirty="0" smtClean="0">
                <a:solidFill>
                  <a:srgbClr val="FF0000"/>
                </a:solidFill>
              </a:rPr>
              <a:t>Quantas combinações diferentes poderá a Andreia fazer com estas peças de vestuário?</a:t>
            </a:r>
            <a:endParaRPr lang="pt-PT" sz="26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2" name="Imagem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" action="ppaction://hlinkshowjump?jump=nextslide">
              <a:snd r:embed="rId8" name="correct_sound.wav"/>
            </a:hlinkClick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43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nenhuma das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368096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Indica o </a:t>
            </a:r>
            <a:r>
              <a:rPr lang="pt-PT" sz="2800" b="1" dirty="0">
                <a:solidFill>
                  <a:srgbClr val="3333CC"/>
                </a:solidFill>
              </a:rPr>
              <a:t>número que tens de adicionar ao </a:t>
            </a:r>
            <a:r>
              <a:rPr lang="pt-PT" sz="2800" b="1" dirty="0" smtClean="0">
                <a:solidFill>
                  <a:srgbClr val="3333CC"/>
                </a:solidFill>
              </a:rPr>
              <a:t>resultado de </a:t>
            </a:r>
            <a:r>
              <a:rPr lang="pt-PT" sz="2800" b="1" dirty="0">
                <a:solidFill>
                  <a:srgbClr val="FF0000"/>
                </a:solidFill>
              </a:rPr>
              <a:t>23 × 17 </a:t>
            </a:r>
            <a:r>
              <a:rPr lang="pt-PT" sz="2800" b="1" dirty="0">
                <a:solidFill>
                  <a:srgbClr val="3333CC"/>
                </a:solidFill>
              </a:rPr>
              <a:t>para obteres o resultado de </a:t>
            </a:r>
            <a:r>
              <a:rPr lang="pt-PT" sz="2800" b="1" dirty="0">
                <a:solidFill>
                  <a:srgbClr val="FF0000"/>
                </a:solidFill>
              </a:rPr>
              <a:t>23 × 18</a:t>
            </a:r>
            <a:r>
              <a:rPr lang="pt-PT" sz="2800" b="1" dirty="0">
                <a:solidFill>
                  <a:srgbClr val="3333CC"/>
                </a:solidFill>
              </a:rPr>
              <a:t>.</a:t>
            </a:r>
            <a:endParaRPr lang="pt-PT" sz="2400" b="1" dirty="0">
              <a:solidFill>
                <a:srgbClr val="3333CC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chemeClr val="accent6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chemeClr val="accent6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2" name="Imagem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8" action="ppaction://hlinksldjump">
              <a:snd r:embed="rId9" name="correct_sound.wav"/>
            </a:hlinkClick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23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-82623" y="2479804"/>
            <a:ext cx="2749396" cy="2749396"/>
            <a:chOff x="96456" y="446192"/>
            <a:chExt cx="3024336" cy="3024336"/>
          </a:xfrm>
        </p:grpSpPr>
        <p:pic>
          <p:nvPicPr>
            <p:cNvPr id="5" name="Imagem 4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6" name="Oval 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chemeClr val="accent2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7" name="Rectângulo 6"/>
            <p:cNvSpPr/>
            <p:nvPr/>
          </p:nvSpPr>
          <p:spPr>
            <a:xfrm>
              <a:off x="2400797" y="1958360"/>
              <a:ext cx="573427" cy="101566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solidFill>
                      <a:schemeClr val="accent2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8" name="Rectângulo arredondado 7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48264" y="5589240"/>
            <a:ext cx="1944216" cy="720080"/>
          </a:xfrm>
          <a:prstGeom prst="round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pic>
        <p:nvPicPr>
          <p:cNvPr id="9" name="Imagem 8">
            <a:hlinkClick r:id="" action="ppaction://noaction">
              <a:snd r:embed="rId6" name="wind.wav"/>
            </a:hlinkClick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796" y="972918"/>
            <a:ext cx="1209475" cy="1209475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323528" y="-27384"/>
            <a:ext cx="526618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8800" b="1" cap="none" spc="0" dirty="0" smtClean="0">
                <a:ln w="11430">
                  <a:solidFill>
                    <a:srgbClr val="0070C0"/>
                  </a:solidFill>
                </a:ln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lin Sans FB Demi" pitchFamily="34" charset="0"/>
              </a:rPr>
              <a:t>Parabéns!</a:t>
            </a:r>
            <a:endParaRPr lang="pt-PT" sz="8800" b="1" cap="none" spc="0" dirty="0">
              <a:ln w="11430">
                <a:solidFill>
                  <a:srgbClr val="0070C0"/>
                </a:solidFill>
              </a:ln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2" name="Estrela de 5 pontas 11"/>
          <p:cNvSpPr/>
          <p:nvPr/>
        </p:nvSpPr>
        <p:spPr>
          <a:xfrm>
            <a:off x="333129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3" name="Estrela de 5 pontas 12"/>
          <p:cNvSpPr/>
          <p:nvPr/>
        </p:nvSpPr>
        <p:spPr>
          <a:xfrm>
            <a:off x="1535139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4" name="Estrela de 5 pontas 13"/>
          <p:cNvSpPr/>
          <p:nvPr/>
        </p:nvSpPr>
        <p:spPr>
          <a:xfrm>
            <a:off x="2687267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5" name="Estrela de 5 pontas 14"/>
          <p:cNvSpPr/>
          <p:nvPr/>
        </p:nvSpPr>
        <p:spPr>
          <a:xfrm>
            <a:off x="3850544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Estrela de 5 pontas 15"/>
          <p:cNvSpPr/>
          <p:nvPr/>
        </p:nvSpPr>
        <p:spPr>
          <a:xfrm>
            <a:off x="5052554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763" y="3261742"/>
            <a:ext cx="1485900" cy="1609725"/>
          </a:xfrm>
          <a:prstGeom prst="rect">
            <a:avLst/>
          </a:prstGeom>
        </p:spPr>
      </p:pic>
      <p:sp>
        <p:nvSpPr>
          <p:cNvPr id="19" name="Rectângulo 18"/>
          <p:cNvSpPr/>
          <p:nvPr/>
        </p:nvSpPr>
        <p:spPr>
          <a:xfrm>
            <a:off x="2411760" y="1844824"/>
            <a:ext cx="651171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PT" sz="8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itchFamily="34" charset="0"/>
              </a:rPr>
              <a:t>Conseguiste!!!</a:t>
            </a:r>
            <a:endParaRPr lang="pt-PT" sz="8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" y="5589240"/>
            <a:ext cx="6876256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És um </a:t>
            </a:r>
            <a:r>
              <a:rPr lang="pt-PT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Á</a:t>
            </a:r>
            <a:r>
              <a:rPr lang="pt-PT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S em </a:t>
            </a:r>
            <a:r>
              <a:rPr lang="pt-PT" sz="32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Números e Operações!!!</a:t>
            </a:r>
            <a:endParaRPr lang="pt-PT" sz="3200" b="1" dirty="0">
              <a:ln w="635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75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finishing.wav"/>
          </p:stSnd>
        </p:sndAc>
      </p:transition>
    </mc:Choice>
    <mc:Fallback xmlns="">
      <p:transition spd="slow" advClick="0">
        <p:fade/>
        <p:sndAc>
          <p:stSnd>
            <p:snd r:embed="rId9" name="finish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100"/>
                            </p:stCondLst>
                            <p:childTnLst>
                              <p:par>
                                <p:cTn id="1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600"/>
                            </p:stCondLst>
                            <p:childTnLst>
                              <p:par>
                                <p:cTn id="2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100"/>
                            </p:stCondLst>
                            <p:childTnLst>
                              <p:par>
                                <p:cTn id="2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600"/>
                            </p:stCondLst>
                            <p:childTnLst>
                              <p:par>
                                <p:cTn id="3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100"/>
                            </p:stCondLst>
                            <p:childTnLst>
                              <p:par>
                                <p:cTn id="3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4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3" grpId="0" animBg="1"/>
      <p:bldP spid="14" grpId="0" animBg="1"/>
      <p:bldP spid="15" grpId="0" animBg="1"/>
      <p:bldP spid="16" grpId="0" animBg="1"/>
      <p:bldP spid="19" grpId="0"/>
      <p:bldP spid="20" grpId="0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urrency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10000"/>
              </a:schemeClr>
            </a:gs>
            <a:gs pos="47500">
              <a:schemeClr val="phClr">
                <a:tint val="35000"/>
                <a:satMod val="110000"/>
              </a:schemeClr>
            </a:gs>
            <a:gs pos="58500">
              <a:schemeClr val="phClr">
                <a:tint val="35000"/>
                <a:satMod val="110000"/>
              </a:schemeClr>
            </a:gs>
            <a:gs pos="100000">
              <a:schemeClr val="phClr">
                <a:tint val="8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2000"/>
                <a:satMod val="105000"/>
              </a:schemeClr>
            </a:gs>
            <a:gs pos="47500">
              <a:schemeClr val="phClr">
                <a:shade val="89000"/>
                <a:satMod val="105000"/>
              </a:schemeClr>
            </a:gs>
            <a:gs pos="58500">
              <a:schemeClr val="phClr">
                <a:shade val="89000"/>
                <a:satMod val="105000"/>
              </a:schemeClr>
            </a:gs>
            <a:gs pos="100000">
              <a:schemeClr val="phClr">
                <a:shade val="52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60000" cap="flat" cmpd="thickThin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50800" dist="63500" dir="5400000" algn="r" rotWithShape="0">
              <a:srgbClr val="000000">
                <a:alpha val="65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Ângulos">
  <a:themeElements>
    <a:clrScheme name="Ângulo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Ângulo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urrency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10000"/>
              </a:schemeClr>
            </a:gs>
            <a:gs pos="47500">
              <a:schemeClr val="phClr">
                <a:tint val="35000"/>
                <a:satMod val="110000"/>
              </a:schemeClr>
            </a:gs>
            <a:gs pos="58500">
              <a:schemeClr val="phClr">
                <a:tint val="35000"/>
                <a:satMod val="110000"/>
              </a:schemeClr>
            </a:gs>
            <a:gs pos="100000">
              <a:schemeClr val="phClr">
                <a:tint val="8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2000"/>
                <a:satMod val="105000"/>
              </a:schemeClr>
            </a:gs>
            <a:gs pos="47500">
              <a:schemeClr val="phClr">
                <a:shade val="89000"/>
                <a:satMod val="105000"/>
              </a:schemeClr>
            </a:gs>
            <a:gs pos="58500">
              <a:schemeClr val="phClr">
                <a:shade val="89000"/>
                <a:satMod val="105000"/>
              </a:schemeClr>
            </a:gs>
            <a:gs pos="100000">
              <a:schemeClr val="phClr">
                <a:shade val="52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60000" cap="flat" cmpd="thickThin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50800" dist="63500" dir="5400000" algn="r" rotWithShape="0">
              <a:srgbClr val="000000">
                <a:alpha val="65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YamatoPainting">
  <a:themeElements>
    <a:clrScheme name="Personalizado 5">
      <a:dk1>
        <a:sysClr val="windowText" lastClr="000000"/>
      </a:dk1>
      <a:lt1>
        <a:sysClr val="window" lastClr="FFFFFF"/>
      </a:lt1>
      <a:dk2>
        <a:srgbClr val="430000"/>
      </a:dk2>
      <a:lt2>
        <a:srgbClr val="92D050"/>
      </a:lt2>
      <a:accent1>
        <a:srgbClr val="E91201"/>
      </a:accent1>
      <a:accent2>
        <a:srgbClr val="FF6262"/>
      </a:accent2>
      <a:accent3>
        <a:srgbClr val="FF8000"/>
      </a:accent3>
      <a:accent4>
        <a:srgbClr val="EEA451"/>
      </a:accent4>
      <a:accent5>
        <a:srgbClr val="EA44C9"/>
      </a:accent5>
      <a:accent6>
        <a:srgbClr val="D21578"/>
      </a:accent6>
      <a:hlink>
        <a:srgbClr val="00B5CE"/>
      </a:hlink>
      <a:folHlink>
        <a:srgbClr val="E17100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urrency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10000"/>
              </a:schemeClr>
            </a:gs>
            <a:gs pos="47500">
              <a:schemeClr val="phClr">
                <a:tint val="35000"/>
                <a:satMod val="110000"/>
              </a:schemeClr>
            </a:gs>
            <a:gs pos="58500">
              <a:schemeClr val="phClr">
                <a:tint val="35000"/>
                <a:satMod val="110000"/>
              </a:schemeClr>
            </a:gs>
            <a:gs pos="100000">
              <a:schemeClr val="phClr">
                <a:tint val="8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2000"/>
                <a:satMod val="105000"/>
              </a:schemeClr>
            </a:gs>
            <a:gs pos="47500">
              <a:schemeClr val="phClr">
                <a:shade val="89000"/>
                <a:satMod val="105000"/>
              </a:schemeClr>
            </a:gs>
            <a:gs pos="58500">
              <a:schemeClr val="phClr">
                <a:shade val="89000"/>
                <a:satMod val="105000"/>
              </a:schemeClr>
            </a:gs>
            <a:gs pos="100000">
              <a:schemeClr val="phClr">
                <a:shade val="52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60000" cap="flat" cmpd="thickThin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50800" dist="63500" dir="5400000" algn="r" rotWithShape="0">
              <a:srgbClr val="000000">
                <a:alpha val="65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1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1788</TotalTime>
  <Words>2429</Words>
  <Application>Microsoft Office PowerPoint</Application>
  <PresentationFormat>Apresentação no Ecrã (4:3)</PresentationFormat>
  <Paragraphs>648</Paragraphs>
  <Slides>69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dos diapositivos</vt:lpstr>
      </vt:variant>
      <vt:variant>
        <vt:i4>69</vt:i4>
      </vt:variant>
    </vt:vector>
  </HeadingPairs>
  <TitlesOfParts>
    <vt:vector size="72" baseType="lpstr">
      <vt:lpstr>Tema do Office</vt:lpstr>
      <vt:lpstr>Ângulos</vt:lpstr>
      <vt:lpstr>YamatoPainting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Bruno Fernandes</dc:creator>
  <cp:lastModifiedBy>Bruno Fernandes</cp:lastModifiedBy>
  <cp:revision>170</cp:revision>
  <dcterms:created xsi:type="dcterms:W3CDTF">2011-07-19T14:18:02Z</dcterms:created>
  <dcterms:modified xsi:type="dcterms:W3CDTF">2011-08-17T18:29:02Z</dcterms:modified>
</cp:coreProperties>
</file>