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5" r:id="rId1"/>
    <p:sldMasterId id="2147483697" r:id="rId2"/>
    <p:sldMasterId id="2147483709" r:id="rId3"/>
  </p:sldMasterIdLst>
  <p:notesMasterIdLst>
    <p:notesMasterId r:id="rId51"/>
  </p:notesMasterIdLst>
  <p:sldIdLst>
    <p:sldId id="256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313" r:id="rId13"/>
    <p:sldId id="314" r:id="rId14"/>
    <p:sldId id="315" r:id="rId15"/>
    <p:sldId id="316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318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327" r:id="rId36"/>
    <p:sldId id="328" r:id="rId37"/>
    <p:sldId id="289" r:id="rId38"/>
    <p:sldId id="319" r:id="rId39"/>
    <p:sldId id="320" r:id="rId40"/>
    <p:sldId id="321" r:id="rId41"/>
    <p:sldId id="322" r:id="rId42"/>
    <p:sldId id="323" r:id="rId43"/>
    <p:sldId id="324" r:id="rId44"/>
    <p:sldId id="325" r:id="rId45"/>
    <p:sldId id="326" r:id="rId46"/>
    <p:sldId id="329" r:id="rId47"/>
    <p:sldId id="330" r:id="rId48"/>
    <p:sldId id="331" r:id="rId49"/>
    <p:sldId id="312" r:id="rId50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MEwf89MpsJfr3PTdbwuskw==" hashData="AlROmT5KyHGLTyTlypU/93gVjV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3333CC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31" autoAdjust="0"/>
    <p:restoredTop sz="95980" autoAdjust="0"/>
  </p:normalViewPr>
  <p:slideViewPr>
    <p:cSldViewPr>
      <p:cViewPr>
        <p:scale>
          <a:sx n="96" d="100"/>
          <a:sy n="96" d="100"/>
        </p:scale>
        <p:origin x="-558" y="7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8" Type="http://schemas.openxmlformats.org/officeDocument/2006/relationships/slide" Target="slides/slide5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A47075-E99A-4C51-9869-895297BB257F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 dirty="0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94ABC8-2C3B-4A44-A39F-414D2FEE2043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528263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94ABC8-2C3B-4A44-A39F-414D2FEE2043}" type="slidenum">
              <a:rPr lang="pt-PT" smtClean="0"/>
              <a:t>1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912097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8662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8886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857583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376316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9757583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45695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41770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52613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79488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56988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2616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Faça clique para editar o estilo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pt-PT" smtClean="0"/>
              <a:t>Clique para editar os estilos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pt-PT" dirty="0" smtClean="0"/>
              <a:t>Clique no ícone para adicionar uma imagem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ctrTitle"/>
          </p:nvPr>
        </p:nvSpPr>
        <p:spPr>
          <a:xfrm>
            <a:off x="928662" y="1928803"/>
            <a:ext cx="7172348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8" name="図形 7"/>
          <p:cNvSpPr>
            <a:spLocks noGrp="1"/>
          </p:cNvSpPr>
          <p:nvPr>
            <p:ph type="subTitle" idx="1"/>
          </p:nvPr>
        </p:nvSpPr>
        <p:spPr>
          <a:xfrm>
            <a:off x="1371600" y="3643314"/>
            <a:ext cx="6400800" cy="128588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 dirty="0"/>
          </a:p>
        </p:txBody>
      </p:sp>
      <p:sp>
        <p:nvSpPr>
          <p:cNvPr id="12" name="図形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11" name="図形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18" name="図形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000100" y="4714884"/>
            <a:ext cx="7215239" cy="862009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1000101" y="2857496"/>
            <a:ext cx="7215238" cy="178595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2"/>
                </a:solidFill>
              </a:defRPr>
            </a:lvl2pPr>
            <a:lvl3pPr marL="914400" indent="0">
              <a:buNone/>
              <a:defRPr sz="1600">
                <a:solidFill>
                  <a:schemeClr val="tx2"/>
                </a:solidFill>
              </a:defRPr>
            </a:lvl3pPr>
            <a:lvl4pPr marL="1371600" indent="0">
              <a:buNone/>
              <a:defRPr sz="1400">
                <a:solidFill>
                  <a:schemeClr val="tx2"/>
                </a:solidFill>
              </a:defRPr>
            </a:lvl4pPr>
            <a:lvl5pPr marL="1828800" indent="0">
              <a:buNone/>
              <a:defRPr sz="1400">
                <a:solidFill>
                  <a:schemeClr val="tx2"/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4" name="図形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5" name="図形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6" name="図形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/>
          </a:p>
        </p:txBody>
      </p:sp>
      <p:sp>
        <p:nvSpPr>
          <p:cNvPr id="7" name="図形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8" name="図形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9" name="図形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671646" y="4572008"/>
            <a:ext cx="6400816" cy="928686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3" name="図形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図形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図形 2"/>
          <p:cNvSpPr>
            <a:spLocks noGrp="1"/>
          </p:cNvSpPr>
          <p:nvPr>
            <p:ph idx="1"/>
          </p:nvPr>
        </p:nvSpPr>
        <p:spPr>
          <a:xfrm>
            <a:off x="3575050" y="1428737"/>
            <a:ext cx="5111750" cy="469742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1792288" y="5014914"/>
            <a:ext cx="5486400" cy="414350"/>
          </a:xfrm>
        </p:spPr>
        <p:txBody>
          <a:bodyPr anchor="b"/>
          <a:lstStyle>
            <a:lvl1pPr algn="ctr">
              <a:defRPr sz="2000" b="1"/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正方形/長方形 2"/>
          <p:cNvSpPr>
            <a:spLocks noGrp="1"/>
          </p:cNvSpPr>
          <p:nvPr>
            <p:ph type="pic" idx="1"/>
          </p:nvPr>
        </p:nvSpPr>
        <p:spPr>
          <a:xfrm>
            <a:off x="1792288" y="742960"/>
            <a:ext cx="5486400" cy="4114800"/>
          </a:xfrm>
          <a:prstGeom prst="rect">
            <a:avLst/>
          </a:prstGeom>
          <a:noFill/>
          <a:ln w="50800" cap="sq">
            <a:solidFill>
              <a:schemeClr val="tx1"/>
            </a:solidFill>
            <a:miter lim="800000"/>
          </a:ln>
          <a:effectLst>
            <a:outerShdw blurRad="76200" dist="50800" dir="13500000" algn="tl" rotWithShape="0">
              <a:schemeClr val="bg1">
                <a:alpha val="80000"/>
              </a:scheme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1" lang="pt-PT" altLang="ja-JP" dirty="0" smtClean="0"/>
              <a:t>Clique no ícone para adicionar uma imagem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body" sz="half" idx="2"/>
          </p:nvPr>
        </p:nvSpPr>
        <p:spPr>
          <a:xfrm>
            <a:off x="1792288" y="5481658"/>
            <a:ext cx="5486400" cy="804862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lang="ja-JP" dirty="0"/>
          </a:p>
        </p:txBody>
      </p:sp>
      <p:sp>
        <p:nvSpPr>
          <p:cNvPr id="5" name="図形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7" name="図形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/>
          </p:nvPr>
        </p:nvSpPr>
        <p:spPr>
          <a:xfrm>
            <a:off x="671514" y="274638"/>
            <a:ext cx="7829576" cy="1011222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71514" y="1285860"/>
            <a:ext cx="7829576" cy="4357718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図形 1"/>
          <p:cNvSpPr>
            <a:spLocks noGrp="1"/>
          </p:cNvSpPr>
          <p:nvPr>
            <p:ph type="title" orient="vert"/>
          </p:nvPr>
        </p:nvSpPr>
        <p:spPr>
          <a:xfrm>
            <a:off x="6643702" y="285730"/>
            <a:ext cx="1785950" cy="5565797"/>
          </a:xfrm>
        </p:spPr>
        <p:txBody>
          <a:bodyPr vert="eaVert"/>
          <a:lstStyle>
            <a:lvl1pPr>
              <a:defRPr>
                <a:gradFill flip="none" rotWithShape="1">
                  <a:gsLst>
                    <a:gs pos="0">
                      <a:schemeClr val="tx1">
                        <a:tint val="65000"/>
                      </a:schemeClr>
                    </a:gs>
                    <a:gs pos="49900">
                      <a:schemeClr val="tx1">
                        <a:tint val="95000"/>
                      </a:schemeClr>
                    </a:gs>
                    <a:gs pos="50000">
                      <a:schemeClr val="tx1"/>
                    </a:gs>
                    <a:gs pos="100000">
                      <a:schemeClr val="tx1">
                        <a:tint val="95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r>
              <a:rPr kumimoji="1" lang="pt-PT" altLang="ja-JP" smtClean="0"/>
              <a:t>Clique para editar o estilo</a:t>
            </a:r>
            <a:endParaRPr kumimoji="1" lang="ja-JP" altLang="en-US" dirty="0"/>
          </a:p>
        </p:txBody>
      </p:sp>
      <p:sp>
        <p:nvSpPr>
          <p:cNvPr id="3" name="図形 2"/>
          <p:cNvSpPr>
            <a:spLocks noGrp="1"/>
          </p:cNvSpPr>
          <p:nvPr>
            <p:ph type="body" orient="vert" idx="1"/>
          </p:nvPr>
        </p:nvSpPr>
        <p:spPr>
          <a:xfrm>
            <a:off x="642910" y="274640"/>
            <a:ext cx="5834090" cy="5583253"/>
          </a:xfrm>
        </p:spPr>
        <p:txBody>
          <a:bodyPr vert="eaVert"/>
          <a:lstStyle/>
          <a:p>
            <a:pPr lvl="0"/>
            <a:r>
              <a:rPr kumimoji="1" lang="pt-PT" altLang="ja-JP" smtClean="0"/>
              <a:t>Clique para editar os estilos</a:t>
            </a:r>
          </a:p>
          <a:p>
            <a:pPr lvl="1"/>
            <a:r>
              <a:rPr kumimoji="1" lang="pt-PT" altLang="ja-JP" smtClean="0"/>
              <a:t>Segundo nível</a:t>
            </a:r>
          </a:p>
          <a:p>
            <a:pPr lvl="2"/>
            <a:r>
              <a:rPr kumimoji="1" lang="pt-PT" altLang="ja-JP" smtClean="0"/>
              <a:t>Terceiro nível</a:t>
            </a:r>
          </a:p>
          <a:p>
            <a:pPr lvl="3"/>
            <a:r>
              <a:rPr kumimoji="1" lang="pt-PT" altLang="ja-JP" smtClean="0"/>
              <a:t>Quarto nível</a:t>
            </a:r>
          </a:p>
          <a:p>
            <a:pPr lvl="4"/>
            <a:r>
              <a:rPr kumimoji="1" lang="pt-PT" altLang="ja-JP" smtClean="0"/>
              <a:t>Quinto nível</a:t>
            </a:r>
            <a:endParaRPr kumimoji="1" lang="ja-JP" altLang="en-US" dirty="0"/>
          </a:p>
        </p:txBody>
      </p:sp>
      <p:sp>
        <p:nvSpPr>
          <p:cNvPr id="4" name="図形 3"/>
          <p:cNvSpPr>
            <a:spLocks noGrp="1"/>
          </p:cNvSpPr>
          <p:nvPr>
            <p:ph type="dt" sz="half" idx="10"/>
          </p:nvPr>
        </p:nvSpPr>
        <p:spPr>
          <a:xfrm>
            <a:off x="652450" y="6356350"/>
            <a:ext cx="2133600" cy="365125"/>
          </a:xfrm>
        </p:spPr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図形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図形 5"/>
          <p:cNvSpPr>
            <a:spLocks noGrp="1"/>
          </p:cNvSpPr>
          <p:nvPr>
            <p:ph type="sldNum" sz="quarter" idx="12"/>
          </p:nvPr>
        </p:nvSpPr>
        <p:spPr>
          <a:xfrm>
            <a:off x="6286512" y="6356350"/>
            <a:ext cx="2133600" cy="365125"/>
          </a:xfrm>
        </p:spPr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kumimoji="1" lang="pt-PT" altLang="ja-JP" smtClean="0"/>
              <a:t>Clique para editar o estilo</a:t>
            </a:r>
            <a:endParaRPr kumimoji="1" lang="ja-JP" alt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1" lang="pt-PT" altLang="ja-JP" smtClean="0"/>
              <a:t>Faça clique para editar o estilo</a:t>
            </a:r>
            <a:endParaRPr kumimoji="1" lang="ja-JP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876041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pt-PT" smtClean="0"/>
              <a:t>Clique para editar o estilo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正方形/長方形 1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kumimoji="1" lang="ja-JP" altLang="en-US" dirty="0" smtClean="0"/>
              <a:t>マスタ テキストの書式設定</a:t>
            </a:r>
            <a:endParaRPr lang="ja-JP" dirty="0"/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</a:p>
          <a:p>
            <a:pPr lvl="5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6</a:t>
            </a:r>
            <a:r>
              <a:rPr kumimoji="1" lang="ja-JP" altLang="en-US" dirty="0" smtClean="0"/>
              <a:t>レベル</a:t>
            </a:r>
          </a:p>
          <a:p>
            <a:pPr lvl="6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7</a:t>
            </a:r>
            <a:r>
              <a:rPr kumimoji="1" lang="ja-JP" altLang="en-US" dirty="0" smtClean="0"/>
              <a:t>レベル</a:t>
            </a:r>
          </a:p>
          <a:p>
            <a:pPr lvl="7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8</a:t>
            </a:r>
            <a:r>
              <a:rPr kumimoji="1" lang="ja-JP" altLang="en-US" dirty="0" smtClean="0"/>
              <a:t>レベル</a:t>
            </a:r>
          </a:p>
          <a:p>
            <a:pPr lvl="8"/>
            <a:r>
              <a:rPr kumimoji="1" lang="ja-JP" altLang="en-US" dirty="0" smtClean="0"/>
              <a:t>第</a:t>
            </a:r>
            <a:r>
              <a:rPr kumimoji="1" lang="en-US" altLang="ja-JP" dirty="0" smtClean="0"/>
              <a:t>9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29" name="正方形/長方形 28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C270875-E729-438F-AD64-DA10B3256A5A}" type="datetimeFigureOut">
              <a:rPr lang="pt-PT" smtClean="0"/>
              <a:t>17-08-2011</a:t>
            </a:fld>
            <a:endParaRPr lang="pt-PT" dirty="0"/>
          </a:p>
        </p:txBody>
      </p:sp>
      <p:sp>
        <p:nvSpPr>
          <p:cNvPr id="4" name="正方形/長方形 3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 dirty="0"/>
          </a:p>
        </p:txBody>
      </p:sp>
      <p:sp>
        <p:nvSpPr>
          <p:cNvPr id="10" name="正方形/長方形 9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17AC85B3-BB92-4040-8F52-E774985663BC}" type="slidenum">
              <a:rPr lang="pt-PT" smtClean="0"/>
              <a:t>‹nº›</a:t>
            </a:fld>
            <a:endParaRPr lang="pt-PT" dirty="0"/>
          </a:p>
        </p:txBody>
      </p:sp>
      <p:sp>
        <p:nvSpPr>
          <p:cNvPr id="22" name="正方形/長方形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</p:spPr>
        <p:txBody>
          <a:bodyPr vert="horz" rtlCol="0" anchor="ctr">
            <a:normAutofit/>
          </a:bodyPr>
          <a:lstStyle/>
          <a:p>
            <a:r>
              <a:rPr kumimoji="1" lang="ja-JP" altLang="en-US" dirty="0" smtClean="0"/>
              <a:t>マスタ タイトルの書式設定</a:t>
            </a:r>
            <a:endParaRPr kumimoji="1" lang="ja-JP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  <p:sldLayoutId id="2147483721" r:id="rId12"/>
  </p:sldLayoutIdLst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1" sz="4400" baseline="0">
          <a:ln w="12700">
            <a:solidFill>
              <a:schemeClr val="tx1">
                <a:tint val="95000"/>
              </a:schemeClr>
            </a:solidFill>
          </a:ln>
          <a:gradFill>
            <a:gsLst>
              <a:gs pos="0">
                <a:schemeClr val="tx1">
                  <a:tint val="65000"/>
                </a:schemeClr>
              </a:gs>
              <a:gs pos="49900">
                <a:schemeClr val="tx1">
                  <a:tint val="95000"/>
                </a:schemeClr>
              </a:gs>
              <a:gs pos="50000">
                <a:schemeClr val="tx1"/>
              </a:gs>
              <a:gs pos="100000">
                <a:schemeClr val="tx1">
                  <a:tint val="95000"/>
                </a:schemeClr>
              </a:gs>
            </a:gsLst>
            <a:lin ang="5400000" scaled="1"/>
          </a:gradFill>
          <a:effectLst>
            <a:outerShdw blurRad="127000" algn="tl" rotWithShape="0">
              <a:schemeClr val="bg1">
                <a:alpha val="5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tx1"/>
        </a:buClr>
        <a:buFont typeface="Wingdings"/>
        <a:buChar char="n"/>
        <a:defRPr kumimoji="1" sz="3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>
            <a:shade val="75000"/>
          </a:schemeClr>
        </a:buClr>
        <a:buSzPct val="85000"/>
        <a:buFont typeface="Wingdings"/>
        <a:buChar char="n"/>
        <a:defRPr kumimoji="1" sz="28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4">
            <a:shade val="50000"/>
          </a:schemeClr>
        </a:buClr>
        <a:buSzPct val="75000"/>
        <a:buFont typeface="Wingdings"/>
        <a:buChar char="n"/>
        <a:defRPr kumimoji="1" sz="24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6">
            <a:shade val="50000"/>
          </a:schemeClr>
        </a:buClr>
        <a:buSzPct val="75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3">
            <a:shade val="50000"/>
          </a:schemeClr>
        </a:buClr>
        <a:buSzPct val="70000"/>
        <a:buFont typeface="Wingdings"/>
        <a:buChar char="n"/>
        <a:defRPr kumimoji="1" sz="20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2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5">
            <a:shade val="50000"/>
          </a:schemeClr>
        </a:buClr>
        <a:buSzPct val="6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tx1"/>
        </a:buClr>
        <a:buSzPct val="50000"/>
        <a:buFont typeface="Wingdings"/>
        <a:buChar char="n"/>
        <a:defRPr kumimoji="1" sz="20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umimoji="1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13" Type="http://schemas.openxmlformats.org/officeDocument/2006/relationships/slide" Target="slide37.xml"/><Relationship Id="rId18" Type="http://schemas.openxmlformats.org/officeDocument/2006/relationships/image" Target="../media/image11.jpg"/><Relationship Id="rId3" Type="http://schemas.openxmlformats.org/officeDocument/2006/relationships/slideLayout" Target="../slideLayouts/slideLayout1.xml"/><Relationship Id="rId7" Type="http://schemas.openxmlformats.org/officeDocument/2006/relationships/slide" Target="slide2.xml"/><Relationship Id="rId12" Type="http://schemas.openxmlformats.org/officeDocument/2006/relationships/image" Target="../media/image8.jpg"/><Relationship Id="rId17" Type="http://schemas.openxmlformats.org/officeDocument/2006/relationships/slide" Target="slide15.xml"/><Relationship Id="rId2" Type="http://schemas.openxmlformats.org/officeDocument/2006/relationships/audio" Target="../media/media1.mp3"/><Relationship Id="rId16" Type="http://schemas.openxmlformats.org/officeDocument/2006/relationships/image" Target="../media/image10.jpg"/><Relationship Id="rId1" Type="http://schemas.microsoft.com/office/2007/relationships/media" Target="../media/media1.mp3"/><Relationship Id="rId6" Type="http://schemas.microsoft.com/office/2007/relationships/hdphoto" Target="../media/hdphoto1.wdp"/><Relationship Id="rId11" Type="http://schemas.openxmlformats.org/officeDocument/2006/relationships/slide" Target="slide4.xml"/><Relationship Id="rId5" Type="http://schemas.openxmlformats.org/officeDocument/2006/relationships/image" Target="../media/image5.jpeg"/><Relationship Id="rId15" Type="http://schemas.openxmlformats.org/officeDocument/2006/relationships/slide" Target="slide26.xml"/><Relationship Id="rId10" Type="http://schemas.openxmlformats.org/officeDocument/2006/relationships/image" Target="../media/image7.png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6.png"/><Relationship Id="rId14" Type="http://schemas.openxmlformats.org/officeDocument/2006/relationships/image" Target="../media/image9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jpe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.xml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1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microsoft.com/office/2007/relationships/hdphoto" Target="../media/hdphoto4.wdp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2.jpe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audio" Target="../media/audio3.wav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3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audio" Target="../media/audio3.wav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openxmlformats.org/officeDocument/2006/relationships/image" Target="../media/image24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25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4" Type="http://schemas.openxmlformats.org/officeDocument/2006/relationships/image" Target="../media/image16.png"/><Relationship Id="rId9" Type="http://schemas.openxmlformats.org/officeDocument/2006/relationships/image" Target="../media/image26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5.png"/><Relationship Id="rId7" Type="http://schemas.openxmlformats.org/officeDocument/2006/relationships/image" Target="../media/image17.png"/><Relationship Id="rId12" Type="http://schemas.openxmlformats.org/officeDocument/2006/relationships/image" Target="../media/image27.jp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0" Type="http://schemas.openxmlformats.org/officeDocument/2006/relationships/image" Target="../media/image20.png"/><Relationship Id="rId4" Type="http://schemas.openxmlformats.org/officeDocument/2006/relationships/slide" Target="slide47.xml"/><Relationship Id="rId9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29.gif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28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14.xml"/><Relationship Id="rId9" Type="http://schemas.openxmlformats.org/officeDocument/2006/relationships/image" Target="../media/image30.jp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1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2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14.xml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33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4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5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slide" Target="slide14.xml"/><Relationship Id="rId9" Type="http://schemas.openxmlformats.org/officeDocument/2006/relationships/image" Target="../media/image36.jp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4" Type="http://schemas.openxmlformats.org/officeDocument/2006/relationships/image" Target="../media/image16.png"/><Relationship Id="rId9" Type="http://schemas.openxmlformats.org/officeDocument/2006/relationships/image" Target="../media/image37.jp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microsoft.com/office/2007/relationships/hdphoto" Target="../media/hdphoto3.wdp"/><Relationship Id="rId7" Type="http://schemas.openxmlformats.org/officeDocument/2006/relationships/image" Target="../media/image1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slide" Target="slide47.xml"/><Relationship Id="rId10" Type="http://schemas.openxmlformats.org/officeDocument/2006/relationships/image" Target="../media/image17.png"/><Relationship Id="rId4" Type="http://schemas.openxmlformats.org/officeDocument/2006/relationships/image" Target="../media/image38.png"/><Relationship Id="rId9" Type="http://schemas.openxmlformats.org/officeDocument/2006/relationships/image" Target="../media/image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9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0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25.xml"/><Relationship Id="rId9" Type="http://schemas.openxmlformats.org/officeDocument/2006/relationships/image" Target="../media/image20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19.png"/><Relationship Id="rId4" Type="http://schemas.openxmlformats.org/officeDocument/2006/relationships/audio" Target="../media/audio3.wav"/><Relationship Id="rId9" Type="http://schemas.microsoft.com/office/2007/relationships/hdphoto" Target="../media/hdphoto3.wdp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1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image" Target="../media/image42.jpg"/><Relationship Id="rId5" Type="http://schemas.openxmlformats.org/officeDocument/2006/relationships/image" Target="../media/image17.png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3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3" Type="http://schemas.openxmlformats.org/officeDocument/2006/relationships/image" Target="../media/image15.png"/><Relationship Id="rId7" Type="http://schemas.openxmlformats.org/officeDocument/2006/relationships/slide" Target="slide47.xml"/><Relationship Id="rId2" Type="http://schemas.openxmlformats.org/officeDocument/2006/relationships/slide" Target="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11" Type="http://schemas.microsoft.com/office/2007/relationships/hdphoto" Target="../media/hdphoto3.wdp"/><Relationship Id="rId5" Type="http://schemas.openxmlformats.org/officeDocument/2006/relationships/image" Target="../media/image17.png"/><Relationship Id="rId10" Type="http://schemas.openxmlformats.org/officeDocument/2006/relationships/image" Target="../media/image20.png"/><Relationship Id="rId4" Type="http://schemas.openxmlformats.org/officeDocument/2006/relationships/image" Target="../media/image16.png"/><Relationship Id="rId9" Type="http://schemas.openxmlformats.org/officeDocument/2006/relationships/image" Target="../media/image19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7" Type="http://schemas.openxmlformats.org/officeDocument/2006/relationships/audio" Target="../media/audio2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6" Type="http://schemas.openxmlformats.org/officeDocument/2006/relationships/image" Target="../media/image14.gif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4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5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2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6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15.png"/><Relationship Id="rId7" Type="http://schemas.openxmlformats.org/officeDocument/2006/relationships/image" Target="../media/image20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audio" Target="../media/audio3.wav"/><Relationship Id="rId4" Type="http://schemas.openxmlformats.org/officeDocument/2006/relationships/image" Target="../media/image16.pn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microsoft.com/office/2007/relationships/hdphoto" Target="../media/hdphoto3.wdp"/><Relationship Id="rId7" Type="http://schemas.openxmlformats.org/officeDocument/2006/relationships/image" Target="../media/image16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5" Type="http://schemas.openxmlformats.org/officeDocument/2006/relationships/image" Target="../media/image15.png"/><Relationship Id="rId4" Type="http://schemas.openxmlformats.org/officeDocument/2006/relationships/slide" Target="slide36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7.jpg"/><Relationship Id="rId5" Type="http://schemas.openxmlformats.org/officeDocument/2006/relationships/audio" Target="../media/audio3.wav"/><Relationship Id="rId10" Type="http://schemas.microsoft.com/office/2007/relationships/hdphoto" Target="../media/hdphoto3.wdp"/><Relationship Id="rId4" Type="http://schemas.openxmlformats.org/officeDocument/2006/relationships/image" Target="../media/image16.png"/><Relationship Id="rId9" Type="http://schemas.openxmlformats.org/officeDocument/2006/relationships/image" Target="../media/image20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8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slide" Target="slide36.xml"/><Relationship Id="rId9" Type="http://schemas.openxmlformats.org/officeDocument/2006/relationships/image" Target="../media/image20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49.jpg"/><Relationship Id="rId5" Type="http://schemas.openxmlformats.org/officeDocument/2006/relationships/image" Target="../media/image16.png"/><Relationship Id="rId10" Type="http://schemas.microsoft.com/office/2007/relationships/hdphoto" Target="../media/hdphoto3.wdp"/><Relationship Id="rId4" Type="http://schemas.openxmlformats.org/officeDocument/2006/relationships/audio" Target="../media/audio3.wav"/><Relationship Id="rId9" Type="http://schemas.openxmlformats.org/officeDocument/2006/relationships/image" Target="../media/image20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slide" Target="slide47.xml"/><Relationship Id="rId3" Type="http://schemas.microsoft.com/office/2007/relationships/hdphoto" Target="../media/hdphoto3.wdp"/><Relationship Id="rId7" Type="http://schemas.openxmlformats.org/officeDocument/2006/relationships/image" Target="../media/image17.png"/><Relationship Id="rId12" Type="http://schemas.openxmlformats.org/officeDocument/2006/relationships/image" Target="../media/image50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11" Type="http://schemas.openxmlformats.org/officeDocument/2006/relationships/image" Target="../media/image19.png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slide" Target="slide36.xml"/><Relationship Id="rId9" Type="http://schemas.openxmlformats.org/officeDocument/2006/relationships/audio" Target="../media/audio3.wav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gif"/><Relationship Id="rId3" Type="http://schemas.openxmlformats.org/officeDocument/2006/relationships/image" Target="../media/image5.jpeg"/><Relationship Id="rId7" Type="http://schemas.openxmlformats.org/officeDocument/2006/relationships/image" Target="../media/image51.gif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3.xml"/><Relationship Id="rId6" Type="http://schemas.openxmlformats.org/officeDocument/2006/relationships/audio" Target="../media/audio5.wav"/><Relationship Id="rId5" Type="http://schemas.openxmlformats.org/officeDocument/2006/relationships/audio" Target="../media/audio1.wav"/><Relationship Id="rId4" Type="http://schemas.microsoft.com/office/2007/relationships/hdphoto" Target="../media/hdphoto1.wdp"/><Relationship Id="rId9" Type="http://schemas.openxmlformats.org/officeDocument/2006/relationships/audio" Target="../media/audio4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-182292" y="-1096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0" name="Rectângulo 9"/>
          <p:cNvSpPr/>
          <p:nvPr/>
        </p:nvSpPr>
        <p:spPr>
          <a:xfrm>
            <a:off x="2757095" y="31340"/>
            <a:ext cx="6356425" cy="6805756"/>
          </a:xfrm>
          <a:prstGeom prst="rect">
            <a:avLst/>
          </a:prstGeom>
          <a:solidFill>
            <a:srgbClr val="0070C0"/>
          </a:solidFill>
          <a:ln>
            <a:solidFill>
              <a:srgbClr val="00B05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1" name="Rectângulo 10"/>
          <p:cNvSpPr/>
          <p:nvPr/>
        </p:nvSpPr>
        <p:spPr>
          <a:xfrm>
            <a:off x="48502" y="6423620"/>
            <a:ext cx="263886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b="1" cap="none" spc="0" dirty="0" smtClean="0">
                <a:ln w="6350" cmpd="sng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Autor: Bruno Fernandes</a:t>
            </a:r>
            <a:endParaRPr lang="pt-PT" b="1" cap="none" spc="0" dirty="0">
              <a:ln w="6350" cmpd="sng">
                <a:solidFill>
                  <a:srgbClr val="00B050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12" name="Imagem 11">
            <a:hlinkClick r:id="rId7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056" y="4611608"/>
            <a:ext cx="1290377" cy="1290377"/>
          </a:xfrm>
          <a:prstGeom prst="rect">
            <a:avLst/>
          </a:prstGeom>
        </p:spPr>
      </p:pic>
      <p:sp>
        <p:nvSpPr>
          <p:cNvPr id="13" name="Rectângulo 12"/>
          <p:cNvSpPr/>
          <p:nvPr/>
        </p:nvSpPr>
        <p:spPr>
          <a:xfrm>
            <a:off x="499660" y="5746568"/>
            <a:ext cx="1725167" cy="43204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dirty="0" smtClean="0">
                <a:ln w="63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b="1" dirty="0">
              <a:ln w="63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-21230" y="2884180"/>
            <a:ext cx="277832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2800" b="1" cap="none" spc="0" dirty="0" smtClean="0">
                <a:ln w="12700" cmpd="sng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3º ANO</a:t>
            </a:r>
          </a:p>
          <a:p>
            <a:pPr algn="ctr"/>
            <a:r>
              <a:rPr lang="pt-PT" sz="2800" b="1" dirty="0" smtClean="0">
                <a:ln w="12700" cmpd="sng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DE</a:t>
            </a:r>
          </a:p>
          <a:p>
            <a:pPr algn="ctr"/>
            <a:r>
              <a:rPr lang="pt-PT" sz="2800" b="1" cap="none" spc="0" dirty="0" smtClean="0">
                <a:ln w="12700" cmpd="sng">
                  <a:solidFill>
                    <a:srgbClr val="00B050"/>
                  </a:solidFill>
                  <a:prstDash val="solid"/>
                </a:ln>
                <a:noFill/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rPr>
              <a:t>ESCOLARIDADE</a:t>
            </a:r>
            <a:endParaRPr lang="pt-PT" sz="2800" b="1" cap="none" spc="0" dirty="0">
              <a:ln w="12700" cmpd="sng">
                <a:solidFill>
                  <a:srgbClr val="00B050"/>
                </a:solidFill>
                <a:prstDash val="solid"/>
              </a:ln>
              <a:noFill/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4206928" y="116632"/>
            <a:ext cx="346280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Geometria</a:t>
            </a:r>
            <a:endParaRPr lang="pt-PT" sz="5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3072627" y="2993572"/>
            <a:ext cx="633670" cy="655298"/>
          </a:xfrm>
          <a:prstGeom prst="roundRect">
            <a:avLst>
              <a:gd name="adj" fmla="val 760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arredondado 17"/>
          <p:cNvSpPr/>
          <p:nvPr/>
        </p:nvSpPr>
        <p:spPr>
          <a:xfrm>
            <a:off x="3101209" y="1832654"/>
            <a:ext cx="576064" cy="626119"/>
          </a:xfrm>
          <a:prstGeom prst="roundRect">
            <a:avLst>
              <a:gd name="adj" fmla="val 5429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arredondado 18"/>
          <p:cNvSpPr/>
          <p:nvPr/>
        </p:nvSpPr>
        <p:spPr>
          <a:xfrm>
            <a:off x="3101209" y="4293096"/>
            <a:ext cx="576064" cy="541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5" name="Rectângulo 34"/>
          <p:cNvSpPr/>
          <p:nvPr/>
        </p:nvSpPr>
        <p:spPr>
          <a:xfrm>
            <a:off x="3814016" y="1863405"/>
            <a:ext cx="522247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Linhas </a:t>
            </a:r>
            <a:r>
              <a:rPr lang="pt-PT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paralelas e perpendiculares</a:t>
            </a:r>
            <a:endParaRPr lang="pt-PT" sz="24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6" name="Rectângulo 35"/>
          <p:cNvSpPr/>
          <p:nvPr/>
        </p:nvSpPr>
        <p:spPr>
          <a:xfrm>
            <a:off x="3814823" y="3029121"/>
            <a:ext cx="513870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Ângulos I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3814822" y="4219459"/>
            <a:ext cx="5365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Triângulos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3206080" y="852076"/>
            <a:ext cx="545845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200" b="1" dirty="0" smtClean="0">
                <a:ln w="6350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Escolhe e pratica</a:t>
            </a:r>
            <a:endParaRPr lang="pt-PT" sz="3200" b="1" dirty="0">
              <a:ln w="6350" cmpd="sng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8196120" y="5896110"/>
            <a:ext cx="757409" cy="761886"/>
          </a:xfrm>
          <a:prstGeom prst="ellipse">
            <a:avLst/>
          </a:prstGeom>
          <a:solidFill>
            <a:srgbClr val="0070C0"/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4" name="Rectângulo arredondado 23"/>
          <p:cNvSpPr/>
          <p:nvPr/>
        </p:nvSpPr>
        <p:spPr>
          <a:xfrm>
            <a:off x="3101430" y="5517232"/>
            <a:ext cx="576064" cy="541568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5" name="Rectângulo 24"/>
          <p:cNvSpPr/>
          <p:nvPr/>
        </p:nvSpPr>
        <p:spPr>
          <a:xfrm>
            <a:off x="3815043" y="5443595"/>
            <a:ext cx="536569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pt-PT" sz="3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Quadriláteros II</a:t>
            </a:r>
            <a:endParaRPr lang="pt-PT" sz="3200" b="1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16 I Promise.mp3">
            <a:hlinkHover r:id="" action="ppaction://ole?verb=0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270024" y="6000869"/>
            <a:ext cx="609600" cy="609600"/>
          </a:xfrm>
          <a:prstGeom prst="rect">
            <a:avLst/>
          </a:prstGeom>
        </p:spPr>
      </p:pic>
      <p:pic>
        <p:nvPicPr>
          <p:cNvPr id="21" name="Imagem 20">
            <a:hlinkClick r:id="rId11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2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716" y="1780908"/>
            <a:ext cx="787190" cy="794346"/>
          </a:xfrm>
          <a:prstGeom prst="rect">
            <a:avLst/>
          </a:prstGeom>
        </p:spPr>
      </p:pic>
      <p:pic>
        <p:nvPicPr>
          <p:cNvPr id="26" name="Imagem 25">
            <a:hlinkClick r:id="rId13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4">
            <a:clrChange>
              <a:clrFrom>
                <a:srgbClr val="FFFEFF"/>
              </a:clrFrom>
              <a:clrTo>
                <a:srgbClr val="FFFE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646" y="5345965"/>
            <a:ext cx="787190" cy="780034"/>
          </a:xfrm>
          <a:prstGeom prst="rect">
            <a:avLst/>
          </a:prstGeom>
        </p:spPr>
      </p:pic>
      <p:pic>
        <p:nvPicPr>
          <p:cNvPr id="27" name="Imagem 26">
            <a:hlinkClick r:id="rId15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6">
            <a:clrChange>
              <a:clrFrom>
                <a:srgbClr val="FFFFFD"/>
              </a:clrFrom>
              <a:clrTo>
                <a:srgbClr val="FFFF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867" y="4118251"/>
            <a:ext cx="787190" cy="787190"/>
          </a:xfrm>
          <a:prstGeom prst="rect">
            <a:avLst/>
          </a:prstGeom>
        </p:spPr>
      </p:pic>
      <p:pic>
        <p:nvPicPr>
          <p:cNvPr id="28" name="Imagem 27">
            <a:hlinkClick r:id="rId17" action="ppaction://hlinksldjump">
              <a:snd r:embed="rId8" name="click.wav"/>
            </a:hlinkClick>
          </p:cNvPr>
          <p:cNvPicPr>
            <a:picLocks noChangeAspect="1"/>
          </p:cNvPicPr>
          <p:nvPr/>
        </p:nvPicPr>
        <p:blipFill>
          <a:blip r:embed="rId18">
            <a:clrChange>
              <a:clrFrom>
                <a:srgbClr val="FEFCFF"/>
              </a:clrFrom>
              <a:clrTo>
                <a:srgbClr val="FE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445" y="2927913"/>
            <a:ext cx="780034" cy="787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010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522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3380832" y="5621064"/>
            <a:ext cx="32079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54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Instruções</a:t>
            </a:r>
            <a:endParaRPr lang="pt-PT" sz="54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431386" y="3476625"/>
            <a:ext cx="5796798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0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OBJECTIVO: </a:t>
            </a:r>
          </a:p>
          <a:p>
            <a:pPr algn="just"/>
            <a:r>
              <a:rPr lang="pt-PT" sz="2000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Responde corretamente às questões que te são apresentadas. Em cada questão serão apresentadas 5 respostas e apenas uma está correta.</a:t>
            </a:r>
            <a:r>
              <a:rPr lang="pt-PT" sz="2000" dirty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 </a:t>
            </a:r>
          </a:p>
        </p:txBody>
      </p:sp>
      <p:sp>
        <p:nvSpPr>
          <p:cNvPr id="9" name="Rectângulo 8"/>
          <p:cNvSpPr/>
          <p:nvPr/>
        </p:nvSpPr>
        <p:spPr>
          <a:xfrm>
            <a:off x="236398" y="4969743"/>
            <a:ext cx="8637032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Pratica e torna-te </a:t>
            </a:r>
            <a:r>
              <a:rPr lang="pt-PT" sz="32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um ÁS </a:t>
            </a:r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da Matemática!!!</a:t>
            </a:r>
            <a:endParaRPr lang="pt-PT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FF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1" name="Grupo 10"/>
          <p:cNvGrpSpPr/>
          <p:nvPr/>
        </p:nvGrpSpPr>
        <p:grpSpPr>
          <a:xfrm>
            <a:off x="-15683" y="-94059"/>
            <a:ext cx="2499451" cy="2499451"/>
            <a:chOff x="96456" y="446192"/>
            <a:chExt cx="3024336" cy="3024336"/>
          </a:xfrm>
        </p:grpSpPr>
        <p:pic>
          <p:nvPicPr>
            <p:cNvPr id="12" name="Imagem 11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3" name="Oval 1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4" name="Rectângulo 13"/>
            <p:cNvSpPr/>
            <p:nvPr/>
          </p:nvSpPr>
          <p:spPr>
            <a:xfrm>
              <a:off x="2372125" y="1958361"/>
              <a:ext cx="630769" cy="11172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15" name="Rectângulo arredondado 14">
            <a:hlinkClick r:id="" action="ppaction://hlinkshowjump?jump=firstslide">
              <a:snd r:embed="rId4" name="click.wav"/>
            </a:hlinkClick>
          </p:cNvPr>
          <p:cNvSpPr/>
          <p:nvPr/>
        </p:nvSpPr>
        <p:spPr>
          <a:xfrm>
            <a:off x="6948264" y="5770413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2" name="Rectângulo 1"/>
          <p:cNvSpPr/>
          <p:nvPr/>
        </p:nvSpPr>
        <p:spPr>
          <a:xfrm>
            <a:off x="2509457" y="2069217"/>
            <a:ext cx="208422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Ângulos I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2281069" y="898795"/>
            <a:ext cx="6699603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Linhas paralelas e perpendiculares</a:t>
            </a:r>
            <a:endParaRPr lang="pt-PT" sz="32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5185627" y="1484784"/>
            <a:ext cx="378020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Quadriláteros II</a:t>
            </a:r>
          </a:p>
        </p:txBody>
      </p:sp>
      <p:sp>
        <p:nvSpPr>
          <p:cNvPr id="20" name="Rectângulo 19"/>
          <p:cNvSpPr/>
          <p:nvPr/>
        </p:nvSpPr>
        <p:spPr>
          <a:xfrm>
            <a:off x="2464718" y="26715"/>
            <a:ext cx="65245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Geometria</a:t>
            </a:r>
            <a:endParaRPr lang="pt-PT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B05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758880" y="2996952"/>
            <a:ext cx="2133600" cy="1423416"/>
          </a:xfrm>
          <a:prstGeom prst="rect">
            <a:avLst/>
          </a:prstGeom>
        </p:spPr>
      </p:pic>
      <p:sp>
        <p:nvSpPr>
          <p:cNvPr id="5" name="Rectângulo 4"/>
          <p:cNvSpPr/>
          <p:nvPr/>
        </p:nvSpPr>
        <p:spPr>
          <a:xfrm>
            <a:off x="6588761" y="4107388"/>
            <a:ext cx="243688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USA APENAS O TEU</a:t>
            </a:r>
          </a:p>
          <a:p>
            <a:pPr algn="ctr"/>
            <a:r>
              <a:rPr lang="pt-PT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  <a:cs typeface="Calibri" pitchFamily="34" charset="0"/>
              </a:rPr>
              <a:t>RATO PARA JOGAR!!!</a:t>
            </a:r>
            <a:endParaRPr lang="pt-PT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Berlin Sans FB Demi" pitchFamily="34" charset="0"/>
              <a:cs typeface="Calibri" pitchFamily="34" charset="0"/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5076056" y="2344621"/>
            <a:ext cx="2327881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66FF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Triângulos</a:t>
            </a:r>
            <a:endParaRPr lang="pt-PT" sz="36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FF66FF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855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3" name="Oval 12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744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4" name="Rectângulo arredondado 23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Se duas linhas se cruzarem e formarem um ângulo reto, chamamos de linhas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___________________________</a:t>
            </a:r>
            <a:r>
              <a:rPr lang="pt-PT" sz="2600" b="1" dirty="0" smtClean="0">
                <a:solidFill>
                  <a:srgbClr val="3333CC"/>
                </a:solidFill>
              </a:rPr>
              <a:t>.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3" name="Imagem 22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7" name="Imagem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30" name="Imagem 2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31" name="Rectângulo 3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perpendiculares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retas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quadradas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4" name="Rectângulo 3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perfeitas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5" name="Rectângulo 3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paralelas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98583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600" b="1" dirty="0" smtClean="0">
                <a:solidFill>
                  <a:srgbClr val="3333CC"/>
                </a:solidFill>
              </a:rPr>
              <a:t>Duas linhas perpendiculares devem formar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___________________________</a:t>
            </a:r>
            <a:r>
              <a:rPr lang="pt-PT" sz="2600" b="1" dirty="0" smtClean="0">
                <a:solidFill>
                  <a:srgbClr val="3333CC"/>
                </a:solidFill>
              </a:rPr>
              <a:t>.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uma linha reta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um ângulo reto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duas linhas paralelas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um ângulo agudo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um ângulo obtuso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30" name="Grupo 2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31" name="Imagem 3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2" name="Oval 3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3" name="Rectângulo 3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77648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perpendiculares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paralelas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diagonais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pequenas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longas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600" b="1" dirty="0" smtClean="0">
                <a:solidFill>
                  <a:srgbClr val="3333CC"/>
                </a:solidFill>
              </a:rPr>
              <a:t>A rua A e a rua B são: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______________________________</a:t>
            </a:r>
            <a:r>
              <a:rPr lang="pt-PT" sz="2600" b="1" dirty="0" smtClean="0">
                <a:solidFill>
                  <a:srgbClr val="3333CC"/>
                </a:solidFill>
              </a:rPr>
              <a:t>.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" name="Rectângulo 2"/>
          <p:cNvSpPr/>
          <p:nvPr/>
        </p:nvSpPr>
        <p:spPr>
          <a:xfrm>
            <a:off x="4427984" y="1772816"/>
            <a:ext cx="4032448" cy="2603403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cxnSp>
        <p:nvCxnSpPr>
          <p:cNvPr id="24" name="Conexão recta 23"/>
          <p:cNvCxnSpPr/>
          <p:nvPr/>
        </p:nvCxnSpPr>
        <p:spPr>
          <a:xfrm>
            <a:off x="6444208" y="1772816"/>
            <a:ext cx="0" cy="85298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xão recta 25"/>
          <p:cNvCxnSpPr/>
          <p:nvPr/>
        </p:nvCxnSpPr>
        <p:spPr>
          <a:xfrm>
            <a:off x="6732240" y="1772816"/>
            <a:ext cx="0" cy="85298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xão recta 27"/>
          <p:cNvCxnSpPr/>
          <p:nvPr/>
        </p:nvCxnSpPr>
        <p:spPr>
          <a:xfrm flipH="1">
            <a:off x="4427984" y="2625797"/>
            <a:ext cx="20162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cta 29"/>
          <p:cNvCxnSpPr/>
          <p:nvPr/>
        </p:nvCxnSpPr>
        <p:spPr>
          <a:xfrm>
            <a:off x="6732240" y="2625797"/>
            <a:ext cx="172819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xão recta 31"/>
          <p:cNvCxnSpPr/>
          <p:nvPr/>
        </p:nvCxnSpPr>
        <p:spPr>
          <a:xfrm flipH="1">
            <a:off x="7333828" y="2913829"/>
            <a:ext cx="11266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xão recta 33"/>
          <p:cNvCxnSpPr/>
          <p:nvPr/>
        </p:nvCxnSpPr>
        <p:spPr>
          <a:xfrm>
            <a:off x="7333828" y="2913829"/>
            <a:ext cx="0" cy="9453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xão recta 35"/>
          <p:cNvCxnSpPr/>
          <p:nvPr/>
        </p:nvCxnSpPr>
        <p:spPr>
          <a:xfrm>
            <a:off x="7333828" y="3859220"/>
            <a:ext cx="11266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exão recta 37"/>
          <p:cNvCxnSpPr/>
          <p:nvPr/>
        </p:nvCxnSpPr>
        <p:spPr>
          <a:xfrm>
            <a:off x="7042440" y="2913829"/>
            <a:ext cx="0" cy="9453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Conexão recta 39"/>
          <p:cNvCxnSpPr/>
          <p:nvPr/>
        </p:nvCxnSpPr>
        <p:spPr>
          <a:xfrm flipH="1">
            <a:off x="5076056" y="2913829"/>
            <a:ext cx="196638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Conexão recta 41"/>
          <p:cNvCxnSpPr/>
          <p:nvPr/>
        </p:nvCxnSpPr>
        <p:spPr>
          <a:xfrm flipH="1">
            <a:off x="4427984" y="2913829"/>
            <a:ext cx="7200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Conexão recta 43"/>
          <p:cNvCxnSpPr/>
          <p:nvPr/>
        </p:nvCxnSpPr>
        <p:spPr>
          <a:xfrm>
            <a:off x="5076056" y="2913829"/>
            <a:ext cx="1966384" cy="9453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Conexão recta 45"/>
          <p:cNvCxnSpPr/>
          <p:nvPr/>
        </p:nvCxnSpPr>
        <p:spPr>
          <a:xfrm>
            <a:off x="4499992" y="2913829"/>
            <a:ext cx="2542448" cy="12186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xão recta 54"/>
          <p:cNvCxnSpPr/>
          <p:nvPr/>
        </p:nvCxnSpPr>
        <p:spPr>
          <a:xfrm>
            <a:off x="7333828" y="4132461"/>
            <a:ext cx="11266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Conexão recta 56"/>
          <p:cNvCxnSpPr/>
          <p:nvPr/>
        </p:nvCxnSpPr>
        <p:spPr>
          <a:xfrm>
            <a:off x="7042440" y="4132461"/>
            <a:ext cx="0" cy="2437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Conexão recta 58"/>
          <p:cNvCxnSpPr/>
          <p:nvPr/>
        </p:nvCxnSpPr>
        <p:spPr>
          <a:xfrm>
            <a:off x="7333828" y="4132461"/>
            <a:ext cx="0" cy="24375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Rectângulo 64"/>
          <p:cNvSpPr/>
          <p:nvPr/>
        </p:nvSpPr>
        <p:spPr>
          <a:xfrm>
            <a:off x="5796136" y="2697805"/>
            <a:ext cx="1800200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spc="300" dirty="0" smtClean="0">
                <a:solidFill>
                  <a:schemeClr val="tx1"/>
                </a:solidFill>
              </a:rPr>
              <a:t>Rua </a:t>
            </a:r>
            <a:r>
              <a:rPr lang="pt-PT" b="1" spc="300" dirty="0" smtClean="0">
                <a:solidFill>
                  <a:srgbClr val="FF0000"/>
                </a:solidFill>
              </a:rPr>
              <a:t>B</a:t>
            </a:r>
            <a:r>
              <a:rPr lang="pt-PT" b="1" spc="300" dirty="0" smtClean="0">
                <a:solidFill>
                  <a:schemeClr val="tx1"/>
                </a:solidFill>
              </a:rPr>
              <a:t> </a:t>
            </a:r>
            <a:endParaRPr lang="pt-PT" b="1" spc="300" dirty="0">
              <a:solidFill>
                <a:schemeClr val="tx1"/>
              </a:solidFill>
            </a:endParaRPr>
          </a:p>
        </p:txBody>
      </p:sp>
      <p:sp>
        <p:nvSpPr>
          <p:cNvPr id="66" name="Rectângulo 65"/>
          <p:cNvSpPr/>
          <p:nvPr/>
        </p:nvSpPr>
        <p:spPr>
          <a:xfrm rot="1577999">
            <a:off x="5065315" y="3397654"/>
            <a:ext cx="1800200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spc="300" dirty="0" smtClean="0">
                <a:solidFill>
                  <a:schemeClr val="tx1"/>
                </a:solidFill>
              </a:rPr>
              <a:t>Rua </a:t>
            </a:r>
            <a:r>
              <a:rPr lang="pt-PT" b="1" spc="300" dirty="0" smtClean="0">
                <a:solidFill>
                  <a:srgbClr val="FF0000"/>
                </a:solidFill>
              </a:rPr>
              <a:t>C</a:t>
            </a:r>
            <a:r>
              <a:rPr lang="pt-PT" b="1" spc="300" dirty="0" smtClean="0">
                <a:solidFill>
                  <a:schemeClr val="tx1"/>
                </a:solidFill>
              </a:rPr>
              <a:t> </a:t>
            </a:r>
            <a:endParaRPr lang="pt-PT" b="1" spc="300" dirty="0">
              <a:solidFill>
                <a:schemeClr val="tx1"/>
              </a:solidFill>
            </a:endParaRPr>
          </a:p>
        </p:txBody>
      </p:sp>
      <p:sp>
        <p:nvSpPr>
          <p:cNvPr id="67" name="Rectângulo 66"/>
          <p:cNvSpPr/>
          <p:nvPr/>
        </p:nvSpPr>
        <p:spPr>
          <a:xfrm rot="5400000">
            <a:off x="6041502" y="2169501"/>
            <a:ext cx="1117782" cy="19168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spc="300" dirty="0" smtClean="0">
                <a:solidFill>
                  <a:schemeClr val="tx1"/>
                </a:solidFill>
              </a:rPr>
              <a:t>Rua </a:t>
            </a:r>
            <a:r>
              <a:rPr lang="pt-PT" b="1" spc="300" dirty="0" smtClean="0">
                <a:solidFill>
                  <a:srgbClr val="FF0000"/>
                </a:solidFill>
              </a:rPr>
              <a:t>A</a:t>
            </a:r>
            <a:r>
              <a:rPr lang="pt-PT" b="1" spc="300" dirty="0" smtClean="0">
                <a:solidFill>
                  <a:schemeClr val="tx1"/>
                </a:solidFill>
              </a:rPr>
              <a:t> </a:t>
            </a:r>
            <a:endParaRPr lang="pt-PT" b="1" spc="300" dirty="0">
              <a:solidFill>
                <a:schemeClr val="tx1"/>
              </a:solidFill>
            </a:endParaRPr>
          </a:p>
        </p:txBody>
      </p:sp>
      <p:sp>
        <p:nvSpPr>
          <p:cNvPr id="72" name="Rectângulo 71"/>
          <p:cNvSpPr/>
          <p:nvPr/>
        </p:nvSpPr>
        <p:spPr>
          <a:xfrm rot="5400000">
            <a:off x="6627565" y="3590189"/>
            <a:ext cx="1117782" cy="1440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b="1" spc="300" dirty="0" smtClean="0">
                <a:solidFill>
                  <a:schemeClr val="tx1"/>
                </a:solidFill>
              </a:rPr>
              <a:t>Rua </a:t>
            </a:r>
            <a:r>
              <a:rPr lang="pt-PT" b="1" spc="300" dirty="0" smtClean="0">
                <a:solidFill>
                  <a:srgbClr val="FF0000"/>
                </a:solidFill>
              </a:rPr>
              <a:t>D</a:t>
            </a:r>
            <a:r>
              <a:rPr lang="pt-PT" b="1" spc="300" dirty="0" smtClean="0">
                <a:solidFill>
                  <a:schemeClr val="tx1"/>
                </a:solidFill>
              </a:rPr>
              <a:t> </a:t>
            </a:r>
            <a:endParaRPr lang="pt-PT" b="1" spc="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6901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773229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ponto W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ponto R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ponto V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7544710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ponto T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ponto 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Observa a imagem. Para fazer um linha perpendicular à linha XY, o ponto Z tem de estar ligado ao ponto </a:t>
            </a:r>
            <a:r>
              <a:rPr lang="pt-PT" sz="1100" b="1" dirty="0" smtClean="0">
                <a:solidFill>
                  <a:srgbClr val="3333CC"/>
                </a:solidFill>
              </a:rPr>
              <a:t>____________</a:t>
            </a:r>
            <a:r>
              <a:rPr lang="pt-PT" sz="2400" b="1" dirty="0" smtClean="0">
                <a:solidFill>
                  <a:srgbClr val="3333CC"/>
                </a:solidFill>
              </a:rPr>
              <a:t>.</a:t>
            </a:r>
            <a:endParaRPr lang="pt-PT" sz="24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917" y="1916832"/>
            <a:ext cx="3552825" cy="3562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184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perpendiculares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cruzadas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longas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paralelas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curtas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251520" y="332712"/>
            <a:ext cx="8675632" cy="79203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Dois atletas estão a correr em linhas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Rectângulo 21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641854"/>
            <a:ext cx="2000250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88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7" name="Rectângulo arredondado 16"/>
          <p:cNvSpPr/>
          <p:nvPr/>
        </p:nvSpPr>
        <p:spPr>
          <a:xfrm>
            <a:off x="251520" y="332713"/>
            <a:ext cx="8675632" cy="73695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Qual das linhas é paralela à linha F?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linha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</a:t>
            </a:r>
            <a:r>
              <a:rPr lang="pt-PT" sz="2800" b="1" dirty="0" smtClean="0">
                <a:solidFill>
                  <a:schemeClr val="tx1"/>
                </a:solidFill>
              </a:rPr>
              <a:t>inha 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E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8136" y="1258019"/>
            <a:ext cx="5715000" cy="1420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5430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7" name="correct_sound.wav"/>
            </a:hlinkClick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75605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Quantos pares de linhas paralelas estão na figura?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774629"/>
            <a:ext cx="2962275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9244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756056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Quantos pares de linhas paralelas há na figura?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1194" y="1740426"/>
            <a:ext cx="3227070" cy="381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34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O lápis F é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___________________________</a:t>
            </a:r>
            <a:r>
              <a:rPr lang="pt-PT" sz="2600" b="1" dirty="0" smtClean="0">
                <a:solidFill>
                  <a:srgbClr val="3333CC"/>
                </a:solidFill>
              </a:rPr>
              <a:t> </a:t>
            </a:r>
            <a:r>
              <a:rPr lang="pt-PT" sz="2800" b="1" dirty="0" smtClean="0">
                <a:solidFill>
                  <a:srgbClr val="3333CC"/>
                </a:solidFill>
              </a:rPr>
              <a:t>o lápis G.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mais longo que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mais curto que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tão longo como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2772" y="1851524"/>
            <a:ext cx="3381375" cy="3114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43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arredondado 10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das figuras tem dois lados paralelos?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Rectângulo 12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figura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3812" y="1484784"/>
            <a:ext cx="4729646" cy="3636688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474946" y="2410569"/>
            <a:ext cx="1512168" cy="294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solidFill>
                  <a:schemeClr val="tx1"/>
                </a:solidFill>
              </a:rPr>
              <a:t>Figura A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6461142" y="2410569"/>
            <a:ext cx="1512168" cy="294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solidFill>
                  <a:schemeClr val="tx1"/>
                </a:solidFill>
              </a:rPr>
              <a:t>Figura B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3275856" y="5076848"/>
            <a:ext cx="1512168" cy="294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solidFill>
                  <a:schemeClr val="tx1"/>
                </a:solidFill>
              </a:rPr>
              <a:t>Figura C</a:t>
            </a:r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6359538" y="5076848"/>
            <a:ext cx="1512168" cy="29451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dirty="0" smtClean="0">
                <a:solidFill>
                  <a:schemeClr val="tx1"/>
                </a:solidFill>
              </a:rPr>
              <a:t>Figura D</a:t>
            </a:r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694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35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livro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 moeda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estojo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barco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arredondado 16"/>
          <p:cNvSpPr/>
          <p:nvPr/>
        </p:nvSpPr>
        <p:spPr>
          <a:xfrm>
            <a:off x="251520" y="332713"/>
            <a:ext cx="8675632" cy="73695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Qual dos objetos forma um ângulo agudo?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9" name="Rectângulo 18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2" name="Oval 21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3" name="Rectângulo 22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6" name="Imagem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8215" y="1223613"/>
            <a:ext cx="5827568" cy="1472045"/>
          </a:xfrm>
          <a:prstGeom prst="rect">
            <a:avLst/>
          </a:prstGeom>
        </p:spPr>
      </p:pic>
      <p:pic>
        <p:nvPicPr>
          <p:cNvPr id="24" name="Imagem 2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3622" y="1400134"/>
            <a:ext cx="1335382" cy="131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71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menor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maior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igual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400" b="1" dirty="0" smtClean="0">
                <a:solidFill>
                  <a:srgbClr val="3333CC"/>
                </a:solidFill>
              </a:rPr>
              <a:t>Num relógio, o ângulo formado às 3:10h é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 </a:t>
            </a:r>
            <a:r>
              <a:rPr lang="pt-PT" sz="2400" b="1" dirty="0" smtClean="0">
                <a:solidFill>
                  <a:srgbClr val="3333CC"/>
                </a:solidFill>
              </a:rPr>
              <a:t>que o ângulo formado às 3:30h.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9954" y="2331946"/>
            <a:ext cx="3829050" cy="180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6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9" name="Rectângulo arredondado 18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Que ângulos são formados no cruzamento da Rua do Ouro com a Rua da Prata?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1" name="Rectângulo 20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agudos e 2 retos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obtusos e 2 retos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agudos e 2 obtusos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retos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grpSp>
        <p:nvGrpSpPr>
          <p:cNvPr id="11" name="Grupo 10"/>
          <p:cNvGrpSpPr/>
          <p:nvPr/>
        </p:nvGrpSpPr>
        <p:grpSpPr>
          <a:xfrm>
            <a:off x="4870691" y="1692341"/>
            <a:ext cx="3848100" cy="3209925"/>
            <a:chOff x="4067944" y="2010486"/>
            <a:chExt cx="3848100" cy="3209925"/>
          </a:xfrm>
        </p:grpSpPr>
        <p:pic>
          <p:nvPicPr>
            <p:cNvPr id="3" name="Imagem 2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67944" y="2010486"/>
              <a:ext cx="3848100" cy="3209925"/>
            </a:xfrm>
            <a:prstGeom prst="rect">
              <a:avLst/>
            </a:prstGeom>
          </p:spPr>
        </p:pic>
        <p:sp>
          <p:nvSpPr>
            <p:cNvPr id="30" name="Rectângulo 29"/>
            <p:cNvSpPr/>
            <p:nvPr/>
          </p:nvSpPr>
          <p:spPr>
            <a:xfrm>
              <a:off x="6075701" y="2918460"/>
              <a:ext cx="1512168" cy="2945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>
                  <a:solidFill>
                    <a:schemeClr val="tx1"/>
                  </a:solidFill>
                </a:rPr>
                <a:t>Rua do Ouro</a:t>
              </a:r>
              <a:endParaRPr lang="pt-PT" dirty="0">
                <a:solidFill>
                  <a:schemeClr val="tx1"/>
                </a:solidFill>
              </a:endParaRPr>
            </a:p>
          </p:txBody>
        </p:sp>
        <p:sp>
          <p:nvSpPr>
            <p:cNvPr id="31" name="Rectângulo 30"/>
            <p:cNvSpPr/>
            <p:nvPr/>
          </p:nvSpPr>
          <p:spPr>
            <a:xfrm>
              <a:off x="5796136" y="4574644"/>
              <a:ext cx="1512168" cy="294516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t-PT" dirty="0" smtClean="0">
                  <a:solidFill>
                    <a:schemeClr val="tx1"/>
                  </a:solidFill>
                </a:rPr>
                <a:t>Rua da Prata</a:t>
              </a:r>
              <a:endParaRPr lang="pt-PT" dirty="0">
                <a:solidFill>
                  <a:schemeClr val="tx1"/>
                </a:solidFill>
              </a:endParaRPr>
            </a:p>
          </p:txBody>
        </p:sp>
      </p:grpSp>
      <p:sp>
        <p:nvSpPr>
          <p:cNvPr id="32" name="Rectângulo 3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agudo, 1 obtuso e 2 retos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529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ângulo OPQ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ângulo OQP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ângulo PQO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ângulo PPP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ângulo POQ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Qual das seguintes opções é a mais apropriada para dar o nome ao ângulo da figura?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1" name="Grupo 20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2" name="Imagem 21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2425545"/>
            <a:ext cx="3533775" cy="1828800"/>
          </a:xfrm>
          <a:prstGeom prst="rect">
            <a:avLst/>
          </a:prstGeom>
        </p:spPr>
      </p:pic>
      <p:cxnSp>
        <p:nvCxnSpPr>
          <p:cNvPr id="25" name="Conexão recta 24"/>
          <p:cNvCxnSpPr/>
          <p:nvPr/>
        </p:nvCxnSpPr>
        <p:spPr>
          <a:xfrm>
            <a:off x="2254938" y="2984213"/>
            <a:ext cx="6354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exão recta 25"/>
          <p:cNvCxnSpPr/>
          <p:nvPr/>
        </p:nvCxnSpPr>
        <p:spPr>
          <a:xfrm>
            <a:off x="2267744" y="3772106"/>
            <a:ext cx="6354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exão recta 26"/>
          <p:cNvCxnSpPr/>
          <p:nvPr/>
        </p:nvCxnSpPr>
        <p:spPr>
          <a:xfrm>
            <a:off x="2267744" y="4564194"/>
            <a:ext cx="6354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Conexão recta 27"/>
          <p:cNvCxnSpPr/>
          <p:nvPr/>
        </p:nvCxnSpPr>
        <p:spPr>
          <a:xfrm>
            <a:off x="2267744" y="5356282"/>
            <a:ext cx="50405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cta 29"/>
          <p:cNvCxnSpPr/>
          <p:nvPr/>
        </p:nvCxnSpPr>
        <p:spPr>
          <a:xfrm>
            <a:off x="2267744" y="6148370"/>
            <a:ext cx="635436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6451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864039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O ângulo maior é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AEF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AEC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AED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AEB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AEG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818" y="2127012"/>
            <a:ext cx="4095750" cy="2495550"/>
          </a:xfrm>
          <a:prstGeom prst="rect">
            <a:avLst/>
          </a:prstGeom>
        </p:spPr>
      </p:pic>
      <p:cxnSp>
        <p:nvCxnSpPr>
          <p:cNvPr id="28" name="Conexão recta 27"/>
          <p:cNvCxnSpPr/>
          <p:nvPr/>
        </p:nvCxnSpPr>
        <p:spPr>
          <a:xfrm>
            <a:off x="1174993" y="2980018"/>
            <a:ext cx="5251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cta 29"/>
          <p:cNvCxnSpPr/>
          <p:nvPr/>
        </p:nvCxnSpPr>
        <p:spPr>
          <a:xfrm>
            <a:off x="1187624" y="3772106"/>
            <a:ext cx="5251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xão recta 30"/>
          <p:cNvCxnSpPr/>
          <p:nvPr/>
        </p:nvCxnSpPr>
        <p:spPr>
          <a:xfrm>
            <a:off x="1204558" y="4572661"/>
            <a:ext cx="5251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xão recta 31"/>
          <p:cNvCxnSpPr/>
          <p:nvPr/>
        </p:nvCxnSpPr>
        <p:spPr>
          <a:xfrm>
            <a:off x="1187618" y="5368944"/>
            <a:ext cx="5251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xão recta 32"/>
          <p:cNvCxnSpPr/>
          <p:nvPr/>
        </p:nvCxnSpPr>
        <p:spPr>
          <a:xfrm>
            <a:off x="1213013" y="6144098"/>
            <a:ext cx="52515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6243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3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Qual das opções se refere ao mesmo ângulo?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ângulo ACB e ângulo ABC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ângulo </a:t>
            </a:r>
            <a:r>
              <a:rPr lang="pt-PT" sz="2800" b="1" dirty="0" smtClean="0">
                <a:solidFill>
                  <a:schemeClr val="tx1"/>
                </a:solidFill>
              </a:rPr>
              <a:t>BAC </a:t>
            </a:r>
            <a:r>
              <a:rPr lang="pt-PT" sz="2800" b="1" dirty="0">
                <a:solidFill>
                  <a:schemeClr val="tx1"/>
                </a:solidFill>
              </a:rPr>
              <a:t>e ângulo </a:t>
            </a:r>
            <a:r>
              <a:rPr lang="pt-PT" sz="2800" b="1" dirty="0" smtClean="0">
                <a:solidFill>
                  <a:schemeClr val="tx1"/>
                </a:solidFill>
              </a:rPr>
              <a:t>CAB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ângulo </a:t>
            </a:r>
            <a:r>
              <a:rPr lang="pt-PT" sz="2800" b="1" dirty="0" smtClean="0">
                <a:solidFill>
                  <a:schemeClr val="tx1"/>
                </a:solidFill>
              </a:rPr>
              <a:t>ABC </a:t>
            </a:r>
            <a:r>
              <a:rPr lang="pt-PT" sz="2800" b="1" dirty="0">
                <a:solidFill>
                  <a:schemeClr val="tx1"/>
                </a:solidFill>
              </a:rPr>
              <a:t>e ângulo </a:t>
            </a:r>
            <a:r>
              <a:rPr lang="pt-PT" sz="2800" b="1" dirty="0" smtClean="0">
                <a:solidFill>
                  <a:schemeClr val="tx1"/>
                </a:solidFill>
              </a:rPr>
              <a:t>CBA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ângulo </a:t>
            </a:r>
            <a:r>
              <a:rPr lang="pt-PT" sz="2800" b="1" dirty="0" smtClean="0">
                <a:solidFill>
                  <a:schemeClr val="tx1"/>
                </a:solidFill>
              </a:rPr>
              <a:t>ABC </a:t>
            </a:r>
            <a:r>
              <a:rPr lang="pt-PT" sz="2800" b="1" dirty="0">
                <a:solidFill>
                  <a:schemeClr val="tx1"/>
                </a:solidFill>
              </a:rPr>
              <a:t>e ângulo </a:t>
            </a:r>
            <a:r>
              <a:rPr lang="pt-PT" sz="2800" b="1" dirty="0" smtClean="0">
                <a:solidFill>
                  <a:schemeClr val="tx1"/>
                </a:solidFill>
              </a:rPr>
              <a:t>CAB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ângulo ACB e ângulo </a:t>
            </a:r>
            <a:r>
              <a:rPr lang="pt-PT" sz="2800" b="1" dirty="0" smtClean="0">
                <a:solidFill>
                  <a:schemeClr val="tx1"/>
                </a:solidFill>
              </a:rPr>
              <a:t>BAC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1873790"/>
            <a:ext cx="2476500" cy="2838450"/>
          </a:xfrm>
          <a:prstGeom prst="rect">
            <a:avLst/>
          </a:prstGeom>
        </p:spPr>
      </p:pic>
      <p:cxnSp>
        <p:nvCxnSpPr>
          <p:cNvPr id="28" name="Conexão recta 27"/>
          <p:cNvCxnSpPr/>
          <p:nvPr/>
        </p:nvCxnSpPr>
        <p:spPr>
          <a:xfrm>
            <a:off x="2249161" y="2975746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exão recta 28"/>
          <p:cNvCxnSpPr/>
          <p:nvPr/>
        </p:nvCxnSpPr>
        <p:spPr>
          <a:xfrm>
            <a:off x="4292435" y="2971551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Conexão recta 29"/>
          <p:cNvCxnSpPr/>
          <p:nvPr/>
        </p:nvCxnSpPr>
        <p:spPr>
          <a:xfrm>
            <a:off x="2259277" y="3772106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Conexão recta 30"/>
          <p:cNvCxnSpPr/>
          <p:nvPr/>
        </p:nvCxnSpPr>
        <p:spPr>
          <a:xfrm>
            <a:off x="4285617" y="3767911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exão recta 31"/>
          <p:cNvCxnSpPr/>
          <p:nvPr/>
        </p:nvCxnSpPr>
        <p:spPr>
          <a:xfrm>
            <a:off x="2259271" y="4555727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exão recta 32"/>
          <p:cNvCxnSpPr/>
          <p:nvPr/>
        </p:nvCxnSpPr>
        <p:spPr>
          <a:xfrm>
            <a:off x="4298002" y="4560659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Conexão recta 33"/>
          <p:cNvCxnSpPr/>
          <p:nvPr/>
        </p:nvCxnSpPr>
        <p:spPr>
          <a:xfrm>
            <a:off x="2267744" y="5356282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Conexão recta 34"/>
          <p:cNvCxnSpPr/>
          <p:nvPr/>
        </p:nvCxnSpPr>
        <p:spPr>
          <a:xfrm>
            <a:off x="4294084" y="5352087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Conexão recta 35"/>
          <p:cNvCxnSpPr/>
          <p:nvPr/>
        </p:nvCxnSpPr>
        <p:spPr>
          <a:xfrm>
            <a:off x="2272453" y="6148370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exão recta 36"/>
          <p:cNvCxnSpPr/>
          <p:nvPr/>
        </p:nvCxnSpPr>
        <p:spPr>
          <a:xfrm>
            <a:off x="4284132" y="6144175"/>
            <a:ext cx="595107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577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ângulo obtuso e 2 retos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1 ângulo </a:t>
            </a:r>
            <a:r>
              <a:rPr lang="pt-PT" sz="2800" b="1" dirty="0" smtClean="0">
                <a:solidFill>
                  <a:schemeClr val="tx1"/>
                </a:solidFill>
              </a:rPr>
              <a:t>reto </a:t>
            </a:r>
            <a:r>
              <a:rPr lang="pt-PT" sz="2800" b="1" dirty="0">
                <a:solidFill>
                  <a:schemeClr val="tx1"/>
                </a:solidFill>
              </a:rPr>
              <a:t>e 2 </a:t>
            </a:r>
            <a:r>
              <a:rPr lang="pt-PT" sz="2800" b="1" dirty="0" smtClean="0">
                <a:solidFill>
                  <a:schemeClr val="tx1"/>
                </a:solidFill>
              </a:rPr>
              <a:t>agudos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ângulos retos </a:t>
            </a:r>
            <a:r>
              <a:rPr lang="pt-PT" sz="2800" b="1" dirty="0">
                <a:solidFill>
                  <a:schemeClr val="tx1"/>
                </a:solidFill>
              </a:rPr>
              <a:t>e 2 </a:t>
            </a:r>
            <a:r>
              <a:rPr lang="pt-PT" sz="2800" b="1" dirty="0" smtClean="0">
                <a:solidFill>
                  <a:schemeClr val="tx1"/>
                </a:solidFill>
              </a:rPr>
              <a:t>agudos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ângulos obtusos </a:t>
            </a:r>
            <a:r>
              <a:rPr lang="pt-PT" sz="2800" b="1" dirty="0">
                <a:solidFill>
                  <a:schemeClr val="tx1"/>
                </a:solidFill>
              </a:rPr>
              <a:t>e </a:t>
            </a:r>
            <a:r>
              <a:rPr lang="pt-PT" sz="2800" b="1" dirty="0" smtClean="0">
                <a:solidFill>
                  <a:schemeClr val="tx1"/>
                </a:solidFill>
              </a:rPr>
              <a:t>1 ângulo agudo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ângulos agudos </a:t>
            </a:r>
            <a:r>
              <a:rPr lang="pt-PT" sz="2800" b="1" dirty="0">
                <a:solidFill>
                  <a:schemeClr val="tx1"/>
                </a:solidFill>
              </a:rPr>
              <a:t>e </a:t>
            </a:r>
            <a:r>
              <a:rPr lang="pt-PT" sz="2800" b="1" dirty="0" smtClean="0">
                <a:solidFill>
                  <a:schemeClr val="tx1"/>
                </a:solidFill>
              </a:rPr>
              <a:t>1 ângulo obtuso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Se cortarmos o bolo na diagonal em duas partes iguais, cada metade do bolo terá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_______________________________</a:t>
            </a:r>
            <a:r>
              <a:rPr lang="pt-PT" sz="2600" b="1" dirty="0" smtClean="0">
                <a:solidFill>
                  <a:srgbClr val="3333CC"/>
                </a:solidFill>
              </a:rPr>
              <a:t>.</a:t>
            </a:r>
            <a:endParaRPr lang="pt-PT" sz="26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1844824"/>
            <a:ext cx="2733675" cy="2695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580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agudo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reto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obtuso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251520" y="332713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Na imagem, o ângulo MNO é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858278"/>
            <a:ext cx="1495425" cy="3448050"/>
          </a:xfrm>
          <a:prstGeom prst="rect">
            <a:avLst/>
          </a:prstGeom>
        </p:spPr>
      </p:pic>
      <p:cxnSp>
        <p:nvCxnSpPr>
          <p:cNvPr id="27" name="Conexão recta 26"/>
          <p:cNvCxnSpPr/>
          <p:nvPr/>
        </p:nvCxnSpPr>
        <p:spPr>
          <a:xfrm>
            <a:off x="4830359" y="614541"/>
            <a:ext cx="720080" cy="0"/>
          </a:xfrm>
          <a:prstGeom prst="line">
            <a:avLst/>
          </a:prstGeom>
          <a:ln w="28575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30011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4053914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4848805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642721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4038946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agudo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833837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reto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62775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obtuso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>
                <a:solidFill>
                  <a:srgbClr val="3333CC"/>
                </a:solidFill>
              </a:rPr>
              <a:t>Na imagem, o ângulo </a:t>
            </a:r>
            <a:r>
              <a:rPr lang="pt-PT" sz="2800" b="1" dirty="0" smtClean="0">
                <a:solidFill>
                  <a:srgbClr val="3333CC"/>
                </a:solidFill>
              </a:rPr>
              <a:t>XYZ </a:t>
            </a:r>
            <a:r>
              <a:rPr lang="pt-PT" sz="2800" b="1" dirty="0">
                <a:solidFill>
                  <a:srgbClr val="3333CC"/>
                </a:solidFill>
              </a:rPr>
              <a:t>é </a:t>
            </a:r>
            <a:r>
              <a:rPr lang="pt-PT" sz="1100" b="1" dirty="0">
                <a:solidFill>
                  <a:srgbClr val="3333CC"/>
                </a:solidFill>
              </a:rPr>
              <a:t>_______________________</a:t>
            </a:r>
            <a:r>
              <a:rPr lang="pt-PT" sz="2800" b="1" dirty="0">
                <a:solidFill>
                  <a:srgbClr val="3333CC"/>
                </a:solidFill>
              </a:rPr>
              <a:t>.</a:t>
            </a: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cxnSp>
        <p:nvCxnSpPr>
          <p:cNvPr id="19" name="Conexão recta 18"/>
          <p:cNvCxnSpPr/>
          <p:nvPr/>
        </p:nvCxnSpPr>
        <p:spPr>
          <a:xfrm>
            <a:off x="4919896" y="614541"/>
            <a:ext cx="541006" cy="0"/>
          </a:xfrm>
          <a:prstGeom prst="line">
            <a:avLst/>
          </a:prstGeom>
          <a:ln w="28575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upo 21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3" name="Imagem 22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4" name="Oval 23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5" name="Rectângulo 24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848196"/>
            <a:ext cx="3829050" cy="219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491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ângulo arredondado 19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grpSp>
        <p:nvGrpSpPr>
          <p:cNvPr id="15" name="Grupo 1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6" name="Imagem 15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7" name="Oval 1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18" name="Rectângulo 1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19" name="Imagem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4501" y="1514714"/>
            <a:ext cx="3571429" cy="3828572"/>
          </a:xfrm>
          <a:prstGeom prst="rect">
            <a:avLst/>
          </a:prstGeom>
        </p:spPr>
      </p:pic>
      <p:pic>
        <p:nvPicPr>
          <p:cNvPr id="33" name="Imagem 32">
            <a:hlinkClick r:id="rId5" action="ppaction://hlinksldjump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4053914"/>
            <a:ext cx="642107" cy="642107"/>
          </a:xfrm>
          <a:prstGeom prst="rect">
            <a:avLst/>
          </a:prstGeom>
        </p:spPr>
      </p:pic>
      <p:pic>
        <p:nvPicPr>
          <p:cNvPr id="34" name="Imagem 33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4848805"/>
            <a:ext cx="642107" cy="642107"/>
          </a:xfrm>
          <a:prstGeom prst="rect">
            <a:avLst/>
          </a:prstGeom>
        </p:spPr>
      </p:pic>
      <p:pic>
        <p:nvPicPr>
          <p:cNvPr id="35" name="Imagem 34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642721"/>
            <a:ext cx="642107" cy="642107"/>
          </a:xfrm>
          <a:prstGeom prst="rect">
            <a:avLst/>
          </a:prstGeom>
        </p:spPr>
      </p:pic>
      <p:sp>
        <p:nvSpPr>
          <p:cNvPr id="36" name="Rectângulo 35"/>
          <p:cNvSpPr/>
          <p:nvPr/>
        </p:nvSpPr>
        <p:spPr>
          <a:xfrm>
            <a:off x="1069132" y="4038946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maior que 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7" name="Rectângulo 36"/>
          <p:cNvSpPr/>
          <p:nvPr/>
        </p:nvSpPr>
        <p:spPr>
          <a:xfrm>
            <a:off x="1069132" y="4833837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menor que 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8" name="Rectângulo 37"/>
          <p:cNvSpPr/>
          <p:nvPr/>
        </p:nvSpPr>
        <p:spPr>
          <a:xfrm>
            <a:off x="1069132" y="562775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igual ao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9" name="Rectângulo arredondado 38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O ângulo NOP é _________ ângulo MNO.</a:t>
            </a:r>
            <a:endParaRPr lang="pt-PT" sz="2000" b="1" dirty="0">
              <a:solidFill>
                <a:srgbClr val="3333CC"/>
              </a:solidFill>
            </a:endParaRPr>
          </a:p>
        </p:txBody>
      </p:sp>
      <p:sp>
        <p:nvSpPr>
          <p:cNvPr id="40" name="Rectângulo 3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41" name="Rectângulo 40"/>
          <p:cNvSpPr/>
          <p:nvPr/>
        </p:nvSpPr>
        <p:spPr>
          <a:xfrm>
            <a:off x="90736" y="1191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cxnSp>
        <p:nvCxnSpPr>
          <p:cNvPr id="42" name="Conexão recta 41"/>
          <p:cNvCxnSpPr/>
          <p:nvPr/>
        </p:nvCxnSpPr>
        <p:spPr>
          <a:xfrm>
            <a:off x="6774575" y="614541"/>
            <a:ext cx="720080" cy="0"/>
          </a:xfrm>
          <a:prstGeom prst="line">
            <a:avLst/>
          </a:prstGeom>
          <a:ln w="28575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Conexão recta 42"/>
          <p:cNvCxnSpPr/>
          <p:nvPr/>
        </p:nvCxnSpPr>
        <p:spPr>
          <a:xfrm>
            <a:off x="2970890" y="620688"/>
            <a:ext cx="654618" cy="0"/>
          </a:xfrm>
          <a:prstGeom prst="line">
            <a:avLst/>
          </a:prstGeom>
          <a:ln w="28575">
            <a:solidFill>
              <a:srgbClr val="3333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886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69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Quantas faces triangulares podemos encontrar na imagem? </a:t>
            </a:r>
            <a:r>
              <a:rPr lang="pt-PT" sz="2400" dirty="0" smtClean="0">
                <a:solidFill>
                  <a:srgbClr val="3333CC"/>
                </a:solidFill>
              </a:rPr>
              <a:t>(ATENÇÃO: algumas podem estar escondidas.)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9" name="Grupo 18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0" name="Imagem 19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7904" y="2711990"/>
            <a:ext cx="3933825" cy="2000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5686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6" name="Rectângulo arredondado 15"/>
          <p:cNvSpPr/>
          <p:nvPr/>
        </p:nvSpPr>
        <p:spPr>
          <a:xfrm>
            <a:off x="251520" y="332712"/>
            <a:ext cx="8675632" cy="144010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Quantos TRIÂNGULOS ISÓSCELES consegues encontrar na figura? </a:t>
            </a:r>
            <a:r>
              <a:rPr lang="pt-PT" sz="2400" dirty="0" smtClean="0">
                <a:solidFill>
                  <a:srgbClr val="3333CC"/>
                </a:solidFill>
              </a:rPr>
              <a:t>(PISTA: um triângulo equilátero também é um triângulo isósceles!) 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7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170486"/>
            <a:ext cx="3552825" cy="3495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71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ângulos retos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ângulo reto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dois lados iguais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par de ângulos iguais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Qual das seguintes caraterísticas corresponde às de um triângulo retângulo?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2" name="Imagem 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grpSp>
        <p:nvGrpSpPr>
          <p:cNvPr id="20" name="Grupo 19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1" name="Imagem 20"/>
            <p:cNvPicPr>
              <a:picLocks noChangeAspect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8" name="Imagem 2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todos os lados iguais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" name="Triângulo rectângulo 2"/>
          <p:cNvSpPr/>
          <p:nvPr/>
        </p:nvSpPr>
        <p:spPr>
          <a:xfrm>
            <a:off x="5436096" y="2348880"/>
            <a:ext cx="2448272" cy="2027339"/>
          </a:xfrm>
          <a:prstGeom prst="rtTriangle">
            <a:avLst/>
          </a:prstGeom>
          <a:solidFill>
            <a:srgbClr val="FFFF0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4153013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irregular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reto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equilátero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escaleno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obtuso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1080064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Um triângulo com três ângulos de 60</a:t>
            </a:r>
            <a:r>
              <a:rPr lang="pt-PT" sz="2800" b="1" baseline="30000" dirty="0" smtClean="0">
                <a:solidFill>
                  <a:srgbClr val="3333CC"/>
                </a:solidFill>
              </a:rPr>
              <a:t>°</a:t>
            </a:r>
            <a:endParaRPr lang="pt-PT" sz="2800" b="1" dirty="0">
              <a:solidFill>
                <a:srgbClr val="3333CC"/>
              </a:solidFill>
            </a:endParaRPr>
          </a:p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é um triângulo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 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4" name="Grupo 23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5" name="Imagem 24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6" name="Oval 2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7" name="Rectângulo 26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5" name="Triângulo isósceles 4"/>
          <p:cNvSpPr/>
          <p:nvPr/>
        </p:nvSpPr>
        <p:spPr>
          <a:xfrm>
            <a:off x="4499992" y="2492896"/>
            <a:ext cx="2511236" cy="2129399"/>
          </a:xfrm>
          <a:prstGeom prst="triangle">
            <a:avLst/>
          </a:prstGeom>
          <a:solidFill>
            <a:srgbClr val="00B0F0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271966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Quantos lados têm 5 triângulos?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6" name="Grupo 25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7" name="Imagem 26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8" name="Oval 27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9" name="Rectângulo 28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03882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quadriláteros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triângulos retângulos e 2 quadriláteros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triângulo retângulo e 3 quadriláteros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triângulo retângulo e 3 retângulos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3" name="Grupo 22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4" name="Imagem 23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5" name="Oval 24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6" name="Rectângulo 25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7" name="Rectângulo arredondado 26"/>
          <p:cNvSpPr/>
          <p:nvPr/>
        </p:nvSpPr>
        <p:spPr>
          <a:xfrm>
            <a:off x="251520" y="332712"/>
            <a:ext cx="8675632" cy="86404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Este puzzle de 4 peças é constituído por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9" name="Rectângulo 28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395842"/>
            <a:ext cx="3680114" cy="2164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669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ângulo arredondado 4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1" name="Imagem 1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2" name="Rectângulo 1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0" name="Rectângulo arredondado 19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Quantos palitos são necessários para fazer 2 triângulos isósceles com um lado comum?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1" name="Rectângulo 20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2" name="Rectângulo 21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3" name="Oval 22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4" name="Rectângulo 23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6570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n</a:t>
            </a:r>
            <a:r>
              <a:rPr lang="pt-PT" sz="2800" b="1" dirty="0" smtClean="0">
                <a:solidFill>
                  <a:schemeClr val="tx1"/>
                </a:solidFill>
              </a:rPr>
              <a:t>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Quantos triângulos diferentes se podem formar unindo o ponto que está dentro da figura a todos os cantos?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4" name="Imagem 2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018629"/>
            <a:ext cx="3248025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Quantos triângulos são visíveis na figura?</a:t>
            </a:r>
          </a:p>
          <a:p>
            <a:pPr algn="ctr"/>
            <a:r>
              <a:rPr lang="pt-PT" sz="2400" dirty="0" smtClean="0">
                <a:solidFill>
                  <a:srgbClr val="3333CC"/>
                </a:solidFill>
              </a:rPr>
              <a:t>(PISTA: alguns podem-se sobrepor.)</a:t>
            </a:r>
            <a:endParaRPr lang="pt-PT" sz="2400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0" name="Oval 1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1" name="Rectângulo 2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673608"/>
            <a:ext cx="3590925" cy="1885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93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7" action="ppaction://hlinksldjump">
              <a:snd r:embed="rId8" name="correct_sound.wav"/>
            </a:hlinkClick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9" name="Rectângulo arredondado 18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Se juntarmos 2 triângulos como mostra a imagem, que figura geométrica obtemos?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1" name="Rectângulo 20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2" name="Rectângulo 21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quadrado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3" name="Rectângulo 22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retângulo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4" name="Rectângulo 23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triângulo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pentágono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losango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28" name="Grupo 2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9" name="Imagem 28"/>
            <p:cNvPicPr>
              <a:picLocks noChangeAspect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0" name="Oval 29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1" name="Rectângulo 30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" name="Triângulo isósceles 1"/>
          <p:cNvSpPr/>
          <p:nvPr/>
        </p:nvSpPr>
        <p:spPr>
          <a:xfrm>
            <a:off x="4716016" y="2390721"/>
            <a:ext cx="1829724" cy="1584176"/>
          </a:xfrm>
          <a:prstGeom prst="triangle">
            <a:avLst/>
          </a:prstGeom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32" name="Triângulo isósceles 31"/>
          <p:cNvSpPr/>
          <p:nvPr/>
        </p:nvSpPr>
        <p:spPr>
          <a:xfrm rot="10800000">
            <a:off x="4716016" y="4000388"/>
            <a:ext cx="1829724" cy="1584176"/>
          </a:xfrm>
          <a:prstGeom prst="triangle">
            <a:avLst/>
          </a:prstGeom>
          <a:ln>
            <a:solidFill>
              <a:schemeClr val="bg1"/>
            </a:solidFill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3263307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3"/>
          <p:cNvSpPr/>
          <p:nvPr/>
        </p:nvSpPr>
        <p:spPr>
          <a:xfrm>
            <a:off x="2223444" y="2361540"/>
            <a:ext cx="469712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8800" b="0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ERRADO</a:t>
            </a:r>
            <a:endParaRPr lang="pt-PT" sz="88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3059836" y="-118442"/>
            <a:ext cx="3024336" cy="3024336"/>
            <a:chOff x="96456" y="446192"/>
            <a:chExt cx="3024336" cy="3024336"/>
          </a:xfrm>
        </p:grpSpPr>
        <p:pic>
          <p:nvPicPr>
            <p:cNvPr id="6" name="Imagem 5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7" name="Oval 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8" name="Rectângulo 7"/>
            <p:cNvSpPr/>
            <p:nvPr/>
          </p:nvSpPr>
          <p:spPr>
            <a:xfrm>
              <a:off x="2426861" y="1958360"/>
              <a:ext cx="521297" cy="9233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gradFill>
                      <a:gsLst>
                        <a:gs pos="70000">
                          <a:schemeClr val="accent6">
                            <a:shade val="50000"/>
                            <a:satMod val="190000"/>
                          </a:schemeClr>
                        </a:gs>
                        <a:gs pos="0">
                          <a:schemeClr val="accent6">
                            <a:tint val="77000"/>
                            <a:satMod val="180000"/>
                          </a:schemeClr>
                        </a:gs>
                      </a:gsLst>
                      <a:lin ang="5400000"/>
                    </a:gra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9" name="Rectângulo arredondado 8">
            <a:hlinkClick r:id="" action="ppaction://hlinkshowjump?jump=lastslideviewed">
              <a:snd r:embed="rId5" name="click.wav"/>
            </a:hlinkClick>
          </p:cNvPr>
          <p:cNvSpPr/>
          <p:nvPr/>
        </p:nvSpPr>
        <p:spPr>
          <a:xfrm>
            <a:off x="1691680" y="5176242"/>
            <a:ext cx="5760640" cy="1205086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Berlin Sans FB Demi" pitchFamily="34" charset="0"/>
              </a:rPr>
              <a:t>TENTAR NOVAMENTE</a:t>
            </a:r>
            <a:endParaRPr lang="pt-PT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000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0" name="Rectângulo arredondado 9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98382" y="203830"/>
            <a:ext cx="1944216" cy="720080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FF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sp>
        <p:nvSpPr>
          <p:cNvPr id="11" name="Oval 10"/>
          <p:cNvSpPr/>
          <p:nvPr/>
        </p:nvSpPr>
        <p:spPr>
          <a:xfrm>
            <a:off x="4075667" y="4077072"/>
            <a:ext cx="916465" cy="801109"/>
          </a:xfrm>
          <a:prstGeom prst="ellipse">
            <a:avLst/>
          </a:prstGeom>
          <a:solidFill>
            <a:schemeClr val="bg1"/>
          </a:solidFill>
          <a:ln>
            <a:solidFill>
              <a:schemeClr val="bg1">
                <a:alpha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0962" y="3776067"/>
            <a:ext cx="1362075" cy="1362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970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timeout.wav"/>
          </p:stSnd>
        </p:sndAc>
      </p:transition>
    </mc:Choice>
    <mc:Fallback xmlns="">
      <p:transition spd="slow" advClick="0">
        <p:fade/>
        <p:sndAc>
          <p:stSnd>
            <p:snd r:embed="rId7" name="timeout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ângulo arredondado 3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10" name="Imagem 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1" name="Rectângulo 10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figura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figura </a:t>
            </a:r>
            <a:r>
              <a:rPr lang="pt-PT" sz="2800" b="1" dirty="0" smtClean="0">
                <a:solidFill>
                  <a:schemeClr val="tx1"/>
                </a:solidFill>
              </a:rPr>
              <a:t>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6" name="Rectângulo arredondado 15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Qual das seguintes figuras </a:t>
            </a:r>
            <a:r>
              <a:rPr lang="pt-PT" sz="2800" b="1" dirty="0" smtClean="0">
                <a:solidFill>
                  <a:srgbClr val="FF0000"/>
                </a:solidFill>
              </a:rPr>
              <a:t>NÃO</a:t>
            </a:r>
            <a:r>
              <a:rPr lang="pt-PT" sz="2800" b="1" dirty="0" smtClean="0">
                <a:solidFill>
                  <a:srgbClr val="3333CC"/>
                </a:solidFill>
              </a:rPr>
              <a:t> é um quadrilátero?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8" name="Rectângulo 17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25" name="Grupo 24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26" name="Imagem 25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7" name="Oval 26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8" name="Rectângulo 27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4070" y="1297430"/>
            <a:ext cx="6448425" cy="1476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992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linha A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B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C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D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>
                <a:solidFill>
                  <a:schemeClr val="tx1"/>
                </a:solidFill>
              </a:rPr>
              <a:t>linha </a:t>
            </a:r>
            <a:r>
              <a:rPr lang="pt-PT" sz="2800" b="1" dirty="0" smtClean="0">
                <a:solidFill>
                  <a:schemeClr val="tx1"/>
                </a:solidFill>
              </a:rPr>
              <a:t>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Qual das linhas tornará a figura num paralelograma?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8711" y="1700808"/>
            <a:ext cx="38862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794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Qual é o comprimento do quarto lado?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5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 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9" name="Rectângulo 28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3" name="Rectângulo arredondado 3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944" y="1709984"/>
            <a:ext cx="2552700" cy="3409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3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Um quadrado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 </a:t>
            </a:r>
            <a:r>
              <a:rPr lang="pt-PT" sz="2800" b="1" dirty="0" smtClean="0">
                <a:solidFill>
                  <a:srgbClr val="3333CC"/>
                </a:solidFill>
              </a:rPr>
              <a:t>um retângulo.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0" name="Imagem 19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1" name="Imagem 20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2" name="Imagem 21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sp>
        <p:nvSpPr>
          <p:cNvPr id="25" name="Rectângulo 24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às vezes é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6" name="Rectângulo 25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é sempre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nunca é</a:t>
            </a:r>
            <a:endParaRPr lang="pt-PT" sz="2800" b="1" dirty="0">
              <a:solidFill>
                <a:schemeClr val="tx1"/>
              </a:solidFill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31" name="Oval 3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32" name="Rectângulo 3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33" name="Rectângulo arredondado 3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349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sp>
        <p:nvSpPr>
          <p:cNvPr id="24" name="Rectângulo arredondado 23"/>
          <p:cNvSpPr/>
          <p:nvPr/>
        </p:nvSpPr>
        <p:spPr>
          <a:xfrm>
            <a:off x="251520" y="332712"/>
            <a:ext cx="8675632" cy="792031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2800" b="1" dirty="0" smtClean="0">
                <a:solidFill>
                  <a:srgbClr val="3333CC"/>
                </a:solidFill>
              </a:rPr>
              <a:t>  </a:t>
            </a:r>
            <a:r>
              <a:rPr lang="pt-PT" sz="2800" b="1" dirty="0">
                <a:solidFill>
                  <a:srgbClr val="3333CC"/>
                </a:solidFill>
              </a:rPr>
              <a:t>Um </a:t>
            </a:r>
            <a:r>
              <a:rPr lang="pt-PT" sz="2800" b="1" dirty="0" smtClean="0">
                <a:solidFill>
                  <a:srgbClr val="3333CC"/>
                </a:solidFill>
              </a:rPr>
              <a:t>retângulo </a:t>
            </a:r>
            <a:r>
              <a:rPr lang="pt-PT" sz="1100" b="1" dirty="0">
                <a:solidFill>
                  <a:srgbClr val="3333CC"/>
                </a:solidFill>
              </a:rPr>
              <a:t>______________________ </a:t>
            </a:r>
            <a:r>
              <a:rPr lang="pt-PT" sz="2800" b="1" dirty="0">
                <a:solidFill>
                  <a:srgbClr val="3333CC"/>
                </a:solidFill>
              </a:rPr>
              <a:t>um </a:t>
            </a:r>
            <a:r>
              <a:rPr lang="pt-PT" sz="2800" b="1" dirty="0" smtClean="0">
                <a:solidFill>
                  <a:srgbClr val="3333CC"/>
                </a:solidFill>
              </a:rPr>
              <a:t>paralelograma.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26" name="Rectângulo 2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27" name="Imagem 2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8" name="Imagem 27">
            <a:hlinkClick r:id="" action="ppaction://hlinkshowjump?jump=nextslide">
              <a:snd r:embed="rId6" name="correct_sound.wav"/>
            </a:hlinkClick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9" name="Imagem 28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sp>
        <p:nvSpPr>
          <p:cNvPr id="30" name="Rectângulo 2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às vezes é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1" name="Rectângulo 3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é sempre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32" name="Rectângulo 3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nunca é</a:t>
            </a:r>
            <a:endParaRPr lang="pt-PT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571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quadrado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retângulo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o trapézio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todos 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 dos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600" b="1" dirty="0" smtClean="0">
                <a:solidFill>
                  <a:srgbClr val="3333CC"/>
                </a:solidFill>
              </a:rPr>
              <a:t>Dois dos meus lados medem 15 cm, e os outros medem 10 cm. Também tenho dois pares de lados perpendiculares.</a:t>
            </a:r>
          </a:p>
          <a:p>
            <a:pPr algn="just"/>
            <a:r>
              <a:rPr lang="pt-PT" sz="2600" b="1" dirty="0" smtClean="0">
                <a:solidFill>
                  <a:srgbClr val="FF0000"/>
                </a:solidFill>
              </a:rPr>
              <a:t>Que quadrilátero sou?</a:t>
            </a:r>
            <a:endParaRPr lang="pt-PT" sz="2600" b="1" dirty="0">
              <a:solidFill>
                <a:srgbClr val="FF0000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3518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" action="ppaction://hlinkshowjump?jump=nextslide">
              <a:snd r:embed="rId5" name="correct_sound.wav"/>
            </a:hlinkClick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9" name="Imagem 8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encolhem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ficam maiores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formam pares paralelos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partem-se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13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nenhuma das anteriores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5" name="Rectângulo arredondado 14"/>
          <p:cNvSpPr/>
          <p:nvPr/>
        </p:nvSpPr>
        <p:spPr>
          <a:xfrm>
            <a:off x="251520" y="332712"/>
            <a:ext cx="8675632" cy="1656128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O João uniu 4 palhinhas iguais com uma linha e atou as pontas. Quando os cantos opostos da figura são </a:t>
            </a:r>
            <a:r>
              <a:rPr lang="pt-PT" sz="2800" b="1" dirty="0" smtClean="0">
                <a:solidFill>
                  <a:srgbClr val="FF0000"/>
                </a:solidFill>
              </a:rPr>
              <a:t>UNIDOS</a:t>
            </a:r>
            <a:r>
              <a:rPr lang="pt-PT" sz="2800" b="1" dirty="0" smtClean="0">
                <a:solidFill>
                  <a:srgbClr val="3333CC"/>
                </a:solidFill>
              </a:rPr>
              <a:t>, os lados </a:t>
            </a:r>
            <a:r>
              <a:rPr lang="pt-PT" sz="1100" b="1" dirty="0" smtClean="0">
                <a:solidFill>
                  <a:srgbClr val="3333CC"/>
                </a:solidFill>
              </a:rPr>
              <a:t>_________________________</a:t>
            </a:r>
            <a:r>
              <a:rPr lang="pt-PT" sz="2800" b="1" dirty="0" smtClean="0">
                <a:solidFill>
                  <a:srgbClr val="3333CC"/>
                </a:solidFill>
              </a:rPr>
              <a:t>. </a:t>
            </a:r>
            <a:endParaRPr lang="pt-PT" sz="2000" b="1" dirty="0">
              <a:solidFill>
                <a:srgbClr val="3333CC"/>
              </a:solidFill>
            </a:endParaRPr>
          </a:p>
        </p:txBody>
      </p:sp>
      <p:sp>
        <p:nvSpPr>
          <p:cNvPr id="16" name="Rectângulo 15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7" name="Rectângulo 16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8" name="Grupo 17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9" name="Imagem 18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21" name="Oval 20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2" name="Rectângulo 21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3" name="Rectângulo arredondado 22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2349526"/>
            <a:ext cx="275272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9948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" action="ppaction://hlinkshowjump?jump=nextslide">
              <a:snd r:embed="rId2" name="correct_sound.wav"/>
            </a:hlinkClick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 triângulos retângulos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 triângulo retângulo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 </a:t>
            </a:r>
            <a:r>
              <a:rPr lang="pt-PT" sz="2800" b="1" dirty="0">
                <a:solidFill>
                  <a:schemeClr val="tx1"/>
                </a:solidFill>
              </a:rPr>
              <a:t>triângulos retângulos</a:t>
            </a: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 </a:t>
            </a:r>
            <a:r>
              <a:rPr lang="pt-PT" sz="2800" b="1" dirty="0">
                <a:solidFill>
                  <a:schemeClr val="tx1"/>
                </a:solidFill>
              </a:rPr>
              <a:t>triângulos retângulos</a:t>
            </a: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não é possível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224080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Quantos triângulos retângulos necessitas de acrescentar a um paralelograma para o transformar num retângulo?</a:t>
            </a:r>
            <a:endParaRPr lang="pt-PT" sz="2800" b="1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1" name="Rectângulo arredondado 20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9839" y="1916832"/>
            <a:ext cx="406717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87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5" name="Imagem 4">
            <a:hlinkClick r:id="" action="ppaction://hlinkshowjump?jump=nextslide">
              <a:snd r:embed="rId4" name="correct_sound.wav"/>
            </a:hlinkClick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6" name="Imagem 5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7" name="Imagem 6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8" name="Imagem 7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9" name="Rectângulo 8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6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0" name="Rectângulo 9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8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10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2" name="Rectângulo 11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9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3" name="Rectângulo 12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11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14" name="Rectângulo arredondado 13"/>
          <p:cNvSpPr/>
          <p:nvPr/>
        </p:nvSpPr>
        <p:spPr>
          <a:xfrm>
            <a:off x="251520" y="332712"/>
            <a:ext cx="8675632" cy="151211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Quantos quadrados diferentes podem ser encontrados neste diagrama?</a:t>
            </a:r>
          </a:p>
          <a:p>
            <a:pPr algn="just"/>
            <a:r>
              <a:rPr lang="pt-PT" sz="2400" dirty="0" smtClean="0">
                <a:solidFill>
                  <a:srgbClr val="3333CC"/>
                </a:solidFill>
              </a:rPr>
              <a:t>(Atenção: alguns quadrados podem sobrepor-se.)</a:t>
            </a:r>
            <a:endParaRPr lang="pt-PT" sz="2400" dirty="0">
              <a:solidFill>
                <a:srgbClr val="FF0000"/>
              </a:solidFill>
            </a:endParaRPr>
          </a:p>
        </p:txBody>
      </p:sp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21" name="Rectângulo arredondado 20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  <p:pic>
        <p:nvPicPr>
          <p:cNvPr id="22" name="Imagem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7238" y="2435438"/>
            <a:ext cx="2247900" cy="3343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68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14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Rectângulo 15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grpSp>
        <p:nvGrpSpPr>
          <p:cNvPr id="17" name="Grupo 16"/>
          <p:cNvGrpSpPr/>
          <p:nvPr/>
        </p:nvGrpSpPr>
        <p:grpSpPr>
          <a:xfrm>
            <a:off x="7542742" y="5428579"/>
            <a:ext cx="1551963" cy="1551963"/>
            <a:chOff x="96456" y="446192"/>
            <a:chExt cx="3024336" cy="3024336"/>
          </a:xfrm>
        </p:grpSpPr>
        <p:pic>
          <p:nvPicPr>
            <p:cNvPr id="18" name="Imagem 17"/>
            <p:cNvPicPr>
              <a:picLocks noChangeAspect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19" name="Oval 18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20" name="Rectângulo 19"/>
            <p:cNvSpPr/>
            <p:nvPr/>
          </p:nvSpPr>
          <p:spPr>
            <a:xfrm>
              <a:off x="2337332" y="1958361"/>
              <a:ext cx="700355" cy="1019607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2800" b="1" cap="none" spc="0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2800" b="1" cap="none" spc="0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pic>
        <p:nvPicPr>
          <p:cNvPr id="22" name="Imagem 21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0" y="2802380"/>
            <a:ext cx="642107" cy="642107"/>
          </a:xfrm>
          <a:prstGeom prst="rect">
            <a:avLst/>
          </a:prstGeom>
        </p:spPr>
      </p:pic>
      <p:pic>
        <p:nvPicPr>
          <p:cNvPr id="23" name="Imagem 2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1" y="3597271"/>
            <a:ext cx="642107" cy="642107"/>
          </a:xfrm>
          <a:prstGeom prst="rect">
            <a:avLst/>
          </a:prstGeom>
        </p:spPr>
      </p:pic>
      <p:pic>
        <p:nvPicPr>
          <p:cNvPr id="24" name="Imagem 23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4391187"/>
            <a:ext cx="642107" cy="642107"/>
          </a:xfrm>
          <a:prstGeom prst="rect">
            <a:avLst/>
          </a:prstGeom>
        </p:spPr>
      </p:pic>
      <p:pic>
        <p:nvPicPr>
          <p:cNvPr id="25" name="Imagem 24">
            <a:hlinkClick r:id="rId8" action="ppaction://hlinksldjump">
              <a:snd r:embed="rId9" name="correct_sound.wav"/>
            </a:hlinkClick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184579"/>
            <a:ext cx="642107" cy="642107"/>
          </a:xfrm>
          <a:prstGeom prst="rect">
            <a:avLst/>
          </a:prstGeom>
        </p:spPr>
      </p:pic>
      <p:pic>
        <p:nvPicPr>
          <p:cNvPr id="26" name="Imagem 25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052" y="5974839"/>
            <a:ext cx="642107" cy="642107"/>
          </a:xfrm>
          <a:prstGeom prst="rect">
            <a:avLst/>
          </a:prstGeom>
        </p:spPr>
      </p:pic>
      <p:sp>
        <p:nvSpPr>
          <p:cNvPr id="27" name="Rectângulo 26"/>
          <p:cNvSpPr/>
          <p:nvPr/>
        </p:nvSpPr>
        <p:spPr>
          <a:xfrm>
            <a:off x="1069132" y="2787412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32 quadriláteros</a:t>
            </a:r>
            <a:endParaRPr lang="pt-PT" sz="2800" b="1" dirty="0">
              <a:solidFill>
                <a:schemeClr val="tx1"/>
              </a:solidFill>
            </a:endParaRPr>
          </a:p>
        </p:txBody>
      </p:sp>
      <p:sp>
        <p:nvSpPr>
          <p:cNvPr id="28" name="Rectângulo 27"/>
          <p:cNvSpPr/>
          <p:nvPr/>
        </p:nvSpPr>
        <p:spPr>
          <a:xfrm>
            <a:off x="1069132" y="3582303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34 </a:t>
            </a:r>
            <a:r>
              <a:rPr lang="pt-PT" sz="2800" b="1" dirty="0">
                <a:solidFill>
                  <a:schemeClr val="tx1"/>
                </a:solidFill>
              </a:rPr>
              <a:t>quadriláteros</a:t>
            </a:r>
          </a:p>
        </p:txBody>
      </p:sp>
      <p:sp>
        <p:nvSpPr>
          <p:cNvPr id="29" name="Rectângulo 28"/>
          <p:cNvSpPr/>
          <p:nvPr/>
        </p:nvSpPr>
        <p:spPr>
          <a:xfrm>
            <a:off x="1069132" y="4376219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40 </a:t>
            </a:r>
            <a:r>
              <a:rPr lang="pt-PT" sz="2800" b="1" dirty="0">
                <a:solidFill>
                  <a:schemeClr val="tx1"/>
                </a:solidFill>
              </a:rPr>
              <a:t>quadriláteros</a:t>
            </a:r>
          </a:p>
        </p:txBody>
      </p:sp>
      <p:sp>
        <p:nvSpPr>
          <p:cNvPr id="30" name="Rectângulo 29"/>
          <p:cNvSpPr/>
          <p:nvPr/>
        </p:nvSpPr>
        <p:spPr>
          <a:xfrm>
            <a:off x="1069132" y="516961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19 </a:t>
            </a:r>
            <a:r>
              <a:rPr lang="pt-PT" sz="2800" b="1" dirty="0">
                <a:solidFill>
                  <a:schemeClr val="tx1"/>
                </a:solidFill>
              </a:rPr>
              <a:t>quadriláteros</a:t>
            </a:r>
          </a:p>
        </p:txBody>
      </p:sp>
      <p:sp>
        <p:nvSpPr>
          <p:cNvPr id="31" name="Rectângulo 30"/>
          <p:cNvSpPr/>
          <p:nvPr/>
        </p:nvSpPr>
        <p:spPr>
          <a:xfrm>
            <a:off x="1069132" y="5959871"/>
            <a:ext cx="6264696" cy="67204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pt-PT" sz="2800" b="1" dirty="0" smtClean="0">
                <a:solidFill>
                  <a:schemeClr val="tx1"/>
                </a:solidFill>
              </a:rPr>
              <a:t>26 </a:t>
            </a:r>
            <a:r>
              <a:rPr lang="pt-PT" sz="2800" b="1" dirty="0">
                <a:solidFill>
                  <a:schemeClr val="tx1"/>
                </a:solidFill>
              </a:rPr>
              <a:t>quadriláteros</a:t>
            </a:r>
          </a:p>
        </p:txBody>
      </p:sp>
      <p:sp>
        <p:nvSpPr>
          <p:cNvPr id="32" name="Rectângulo arredondado 31"/>
          <p:cNvSpPr/>
          <p:nvPr/>
        </p:nvSpPr>
        <p:spPr>
          <a:xfrm>
            <a:off x="251520" y="332712"/>
            <a:ext cx="8675632" cy="1152072"/>
          </a:xfrm>
          <a:prstGeom prst="roundRect">
            <a:avLst/>
          </a:prstGeom>
          <a:noFill/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pt-PT" sz="2800" b="1" dirty="0" smtClean="0">
                <a:solidFill>
                  <a:srgbClr val="3333CC"/>
                </a:solidFill>
              </a:rPr>
              <a:t>Qual é o número total de quadriláteros que podemos encontrar na imagem?</a:t>
            </a:r>
            <a:endParaRPr lang="pt-PT" sz="2800" b="1" dirty="0">
              <a:solidFill>
                <a:srgbClr val="3333CC"/>
              </a:solidFill>
            </a:endParaRPr>
          </a:p>
        </p:txBody>
      </p:sp>
      <p:sp>
        <p:nvSpPr>
          <p:cNvPr id="33" name="Rectângulo 32"/>
          <p:cNvSpPr/>
          <p:nvPr/>
        </p:nvSpPr>
        <p:spPr>
          <a:xfrm>
            <a:off x="158200" y="215823"/>
            <a:ext cx="1533480" cy="311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34" name="Rectângulo 33"/>
          <p:cNvSpPr/>
          <p:nvPr/>
        </p:nvSpPr>
        <p:spPr>
          <a:xfrm>
            <a:off x="90736" y="10716"/>
            <a:ext cx="169629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PT" sz="3200" b="1" cap="none" spc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Questão</a:t>
            </a:r>
            <a:endParaRPr lang="pt-PT" sz="3200" b="1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</p:txBody>
      </p:sp>
      <p:pic>
        <p:nvPicPr>
          <p:cNvPr id="35" name="Imagem 34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278" y="1713139"/>
            <a:ext cx="4187328" cy="3431720"/>
          </a:xfrm>
          <a:prstGeom prst="rect">
            <a:avLst/>
          </a:prstGeom>
        </p:spPr>
      </p:pic>
      <p:sp>
        <p:nvSpPr>
          <p:cNvPr id="36" name="Rectângulo arredondado 35"/>
          <p:cNvSpPr/>
          <p:nvPr/>
        </p:nvSpPr>
        <p:spPr>
          <a:xfrm>
            <a:off x="50860" y="87950"/>
            <a:ext cx="9036496" cy="6696744"/>
          </a:xfrm>
          <a:prstGeom prst="roundRect">
            <a:avLst>
              <a:gd name="adj" fmla="val 1563"/>
            </a:avLst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351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-82623" y="2479804"/>
            <a:ext cx="2749396" cy="2749396"/>
            <a:chOff x="96456" y="446192"/>
            <a:chExt cx="3024336" cy="3024336"/>
          </a:xfrm>
        </p:grpSpPr>
        <p:pic>
          <p:nvPicPr>
            <p:cNvPr id="5" name="Imagem 4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contrast="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7410" y="1128504"/>
              <a:ext cx="1957145" cy="1820145"/>
            </a:xfrm>
            <a:prstGeom prst="rect">
              <a:avLst/>
            </a:prstGeom>
          </p:spPr>
        </p:pic>
        <p:sp>
          <p:nvSpPr>
            <p:cNvPr id="6" name="Oval 5"/>
            <p:cNvSpPr/>
            <p:nvPr/>
          </p:nvSpPr>
          <p:spPr>
            <a:xfrm>
              <a:off x="96456" y="446192"/>
              <a:ext cx="3024336" cy="3024336"/>
            </a:xfrm>
            <a:prstGeom prst="ellipse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ArchUp">
                <a:avLst>
                  <a:gd name="adj" fmla="val 9944465"/>
                </a:avLst>
              </a:prstTxWarp>
              <a:noAutofit/>
            </a:bodyPr>
            <a:lstStyle/>
            <a:p>
              <a:pPr algn="ctr"/>
              <a:r>
                <a:rPr lang="pt-PT" sz="9600" b="1" dirty="0" smtClean="0">
                  <a:ln w="1270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O MUNDO DA MATEMÁTICA</a:t>
              </a:r>
              <a:endParaRPr lang="pt-PT" sz="9600" b="1" dirty="0">
                <a:ln w="1270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  <p:sp>
          <p:nvSpPr>
            <p:cNvPr id="7" name="Rectângulo 6"/>
            <p:cNvSpPr/>
            <p:nvPr/>
          </p:nvSpPr>
          <p:spPr>
            <a:xfrm>
              <a:off x="2400797" y="1958360"/>
              <a:ext cx="573427" cy="1015663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pt-PT" sz="5400" b="1" cap="none" spc="0" dirty="0" smtClean="0">
                  <a:ln w="31550" cmpd="sng">
                    <a:solidFill>
                      <a:srgbClr val="00B050"/>
                    </a:solidFill>
                    <a:prstDash val="solid"/>
                  </a:ln>
                  <a:solidFill>
                    <a:schemeClr val="accent6">
                      <a:tint val="15000"/>
                      <a:satMod val="200000"/>
                    </a:schemeClr>
                  </a:solidFill>
                  <a:effectLst>
                    <a:outerShdw blurRad="50800" dist="40000" dir="5400000" algn="tl" rotWithShape="0">
                      <a:srgbClr val="000000">
                        <a:shade val="5000"/>
                        <a:satMod val="120000"/>
                        <a:alpha val="33000"/>
                      </a:srgbClr>
                    </a:outerShdw>
                  </a:effectLst>
                  <a:latin typeface="Berlin Sans FB Demi" pitchFamily="34" charset="0"/>
                </a:rPr>
                <a:t>3</a:t>
              </a:r>
              <a:endParaRPr lang="pt-PT" sz="5400" b="1" cap="none" spc="0" dirty="0">
                <a:ln w="31550" cmpd="sng">
                  <a:solidFill>
                    <a:srgbClr val="00B050"/>
                  </a:soli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  <a:latin typeface="Berlin Sans FB Demi" pitchFamily="34" charset="0"/>
              </a:endParaRPr>
            </a:p>
          </p:txBody>
        </p:sp>
      </p:grpSp>
      <p:sp>
        <p:nvSpPr>
          <p:cNvPr id="8" name="Rectângulo arredondado 7">
            <a:hlinkClick r:id="" action="ppaction://hlinkshowjump?jump=firstslide">
              <a:snd r:embed="rId5" name="click.wav"/>
            </a:hlinkClick>
          </p:cNvPr>
          <p:cNvSpPr/>
          <p:nvPr/>
        </p:nvSpPr>
        <p:spPr>
          <a:xfrm>
            <a:off x="6948264" y="5589240"/>
            <a:ext cx="1944216" cy="720080"/>
          </a:xfrm>
          <a:prstGeom prst="roundRect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600" b="1" dirty="0" smtClean="0">
                <a:ln w="18000">
                  <a:solidFill>
                    <a:srgbClr val="FFC000"/>
                  </a:solidFill>
                  <a:prstDash val="solid"/>
                  <a:miter lim="800000"/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MENU</a:t>
            </a:r>
          </a:p>
        </p:txBody>
      </p:sp>
      <p:pic>
        <p:nvPicPr>
          <p:cNvPr id="9" name="Imagem 8">
            <a:hlinkClick r:id="" action="ppaction://noaction">
              <a:snd r:embed="rId6" name="wind.wav"/>
            </a:hlinkClick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796" y="972918"/>
            <a:ext cx="1209475" cy="1209475"/>
          </a:xfrm>
          <a:prstGeom prst="rect">
            <a:avLst/>
          </a:prstGeom>
        </p:spPr>
      </p:pic>
      <p:sp>
        <p:nvSpPr>
          <p:cNvPr id="10" name="Rectângulo 9"/>
          <p:cNvSpPr/>
          <p:nvPr/>
        </p:nvSpPr>
        <p:spPr>
          <a:xfrm>
            <a:off x="323528" y="-27384"/>
            <a:ext cx="5266185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PT" sz="8800" b="1" cap="none" spc="0" dirty="0" smtClean="0">
                <a:ln w="11430">
                  <a:solidFill>
                    <a:srgbClr val="0070C0"/>
                  </a:solidFill>
                </a:ln>
                <a:solidFill>
                  <a:srgbClr val="00B0F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Berlin Sans FB Demi" pitchFamily="34" charset="0"/>
              </a:rPr>
              <a:t>Parabéns!</a:t>
            </a:r>
            <a:endParaRPr lang="pt-PT" sz="8800" b="1" cap="none" spc="0" dirty="0">
              <a:ln w="11430">
                <a:solidFill>
                  <a:srgbClr val="0070C0"/>
                </a:solidFill>
              </a:ln>
              <a:solidFill>
                <a:srgbClr val="00B0F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12" name="Estrela de 5 pontas 11"/>
          <p:cNvSpPr/>
          <p:nvPr/>
        </p:nvSpPr>
        <p:spPr>
          <a:xfrm>
            <a:off x="33312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3" name="Estrela de 5 pontas 12"/>
          <p:cNvSpPr/>
          <p:nvPr/>
        </p:nvSpPr>
        <p:spPr>
          <a:xfrm>
            <a:off x="1535139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4" name="Estrela de 5 pontas 13"/>
          <p:cNvSpPr/>
          <p:nvPr/>
        </p:nvSpPr>
        <p:spPr>
          <a:xfrm>
            <a:off x="2687267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5" name="Estrela de 5 pontas 14"/>
          <p:cNvSpPr/>
          <p:nvPr/>
        </p:nvSpPr>
        <p:spPr>
          <a:xfrm>
            <a:off x="385054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sp>
        <p:nvSpPr>
          <p:cNvPr id="16" name="Estrela de 5 pontas 15"/>
          <p:cNvSpPr/>
          <p:nvPr/>
        </p:nvSpPr>
        <p:spPr>
          <a:xfrm>
            <a:off x="5052554" y="1347158"/>
            <a:ext cx="684140" cy="64807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 dirty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6763" y="3261742"/>
            <a:ext cx="1485900" cy="1609725"/>
          </a:xfrm>
          <a:prstGeom prst="rect">
            <a:avLst/>
          </a:prstGeom>
        </p:spPr>
      </p:pic>
      <p:sp>
        <p:nvSpPr>
          <p:cNvPr id="19" name="Rectângulo 18"/>
          <p:cNvSpPr/>
          <p:nvPr/>
        </p:nvSpPr>
        <p:spPr>
          <a:xfrm>
            <a:off x="2411760" y="1844824"/>
            <a:ext cx="6511719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pt-PT" sz="80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erlin Sans FB Demi" pitchFamily="34" charset="0"/>
              </a:rPr>
              <a:t>Conseguiste!!!</a:t>
            </a:r>
            <a:endParaRPr lang="pt-PT" sz="80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erlin Sans FB Demi" pitchFamily="34" charset="0"/>
            </a:endParaRPr>
          </a:p>
        </p:txBody>
      </p:sp>
      <p:sp>
        <p:nvSpPr>
          <p:cNvPr id="20" name="Rectângulo 19"/>
          <p:cNvSpPr/>
          <p:nvPr/>
        </p:nvSpPr>
        <p:spPr>
          <a:xfrm>
            <a:off x="1" y="5589240"/>
            <a:ext cx="6876256" cy="7200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PT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FF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Berlin Sans FB Demi" pitchFamily="34" charset="0"/>
              </a:rPr>
              <a:t>És um ÁS em </a:t>
            </a:r>
            <a:r>
              <a:rPr lang="pt-PT" sz="3200" b="1" dirty="0" smtClean="0">
                <a:ln w="63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erlin Sans FB Demi" pitchFamily="34" charset="0"/>
              </a:rPr>
              <a:t>Geometria!!!</a:t>
            </a:r>
            <a:endParaRPr lang="pt-PT" sz="3200" b="1" dirty="0">
              <a:ln w="6350">
                <a:solidFill>
                  <a:schemeClr val="tx1"/>
                </a:solidFill>
                <a:prstDash val="solid"/>
              </a:ln>
              <a:solidFill>
                <a:srgbClr val="FFFF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2758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14:flythrough/>
        <p:sndAc>
          <p:stSnd>
            <p:snd r:embed="rId2" name="finishing.wav"/>
          </p:stSnd>
        </p:sndAc>
      </p:transition>
    </mc:Choice>
    <mc:Fallback xmlns="">
      <p:transition spd="slow" advClick="0">
        <p:fade/>
        <p:sndAc>
          <p:stSnd>
            <p:snd r:embed="rId9" name="finishin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6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00"/>
                            </p:stCondLst>
                            <p:childTnLst>
                              <p:par>
                                <p:cTn id="1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600"/>
                            </p:stCondLst>
                            <p:childTnLst>
                              <p:par>
                                <p:cTn id="2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100"/>
                            </p:stCondLst>
                            <p:childTnLst>
                              <p:par>
                                <p:cTn id="2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600"/>
                            </p:stCondLst>
                            <p:childTnLst>
                              <p:par>
                                <p:cTn id="31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100"/>
                            </p:stCondLst>
                            <p:childTnLst>
                              <p:par>
                                <p:cTn id="36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400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  <p:bldP spid="14" grpId="0" animBg="1"/>
      <p:bldP spid="15" grpId="0" animBg="1"/>
      <p:bldP spid="16" grpId="0" animBg="1"/>
      <p:bldP spid="19" grpId="0"/>
      <p:bldP spid="20" grpId="0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Ângulos">
  <a:themeElements>
    <a:clrScheme name="Ângulo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Ângulo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YamatoPainting">
  <a:themeElements>
    <a:clrScheme name="Personalizado 5">
      <a:dk1>
        <a:sysClr val="windowText" lastClr="000000"/>
      </a:dk1>
      <a:lt1>
        <a:sysClr val="window" lastClr="FFFFFF"/>
      </a:lt1>
      <a:dk2>
        <a:srgbClr val="430000"/>
      </a:dk2>
      <a:lt2>
        <a:srgbClr val="92D050"/>
      </a:lt2>
      <a:accent1>
        <a:srgbClr val="E91201"/>
      </a:accent1>
      <a:accent2>
        <a:srgbClr val="FF6262"/>
      </a:accent2>
      <a:accent3>
        <a:srgbClr val="FF8000"/>
      </a:accent3>
      <a:accent4>
        <a:srgbClr val="EEA451"/>
      </a:accent4>
      <a:accent5>
        <a:srgbClr val="EA44C9"/>
      </a:accent5>
      <a:accent6>
        <a:srgbClr val="D21578"/>
      </a:accent6>
      <a:hlink>
        <a:srgbClr val="00B5CE"/>
      </a:hlink>
      <a:folHlink>
        <a:srgbClr val="E17100"/>
      </a:folHlink>
    </a:clrScheme>
    <a:fontScheme name="Yamato Painting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urrency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10000"/>
              </a:schemeClr>
            </a:gs>
            <a:gs pos="47500">
              <a:schemeClr val="phClr">
                <a:tint val="35000"/>
                <a:satMod val="110000"/>
              </a:schemeClr>
            </a:gs>
            <a:gs pos="58500">
              <a:schemeClr val="phClr">
                <a:tint val="35000"/>
                <a:satMod val="110000"/>
              </a:schemeClr>
            </a:gs>
            <a:gs pos="100000">
              <a:schemeClr val="phClr">
                <a:tint val="80000"/>
                <a:satMod val="110000"/>
              </a:schemeClr>
            </a:gs>
          </a:gsLst>
          <a:lin ang="3600000" scaled="1"/>
        </a:gradFill>
        <a:gradFill rotWithShape="1">
          <a:gsLst>
            <a:gs pos="0">
              <a:schemeClr val="phClr">
                <a:shade val="52000"/>
                <a:satMod val="105000"/>
              </a:schemeClr>
            </a:gs>
            <a:gs pos="47500">
              <a:schemeClr val="phClr">
                <a:shade val="89000"/>
                <a:satMod val="105000"/>
              </a:schemeClr>
            </a:gs>
            <a:gs pos="58500">
              <a:schemeClr val="phClr">
                <a:shade val="89000"/>
                <a:satMod val="105000"/>
              </a:schemeClr>
            </a:gs>
            <a:gs pos="100000">
              <a:schemeClr val="phClr">
                <a:shade val="52000"/>
                <a:satMod val="105000"/>
              </a:schemeClr>
            </a:gs>
          </a:gsLst>
          <a:lin ang="36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60000" cap="flat" cmpd="thickThin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38100" dir="5400000" algn="r" rotWithShape="0">
              <a:srgbClr val="000000">
                <a:alpha val="60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prstMaterial="flat">
            <a:bevelT w="38100" h="50800" prst="softRound"/>
          </a:sp3d>
        </a:effectStyle>
        <a:effectStyle>
          <a:effectLst>
            <a:outerShdw blurRad="50800" dist="63500" dir="5400000" algn="r" rotWithShape="0">
              <a:srgbClr val="000000">
                <a:alpha val="65000"/>
              </a:srgbClr>
            </a:outerShdw>
          </a:effectLst>
          <a:scene3d>
            <a:camera prst="isometricLeftDown" fov="0">
              <a:rot lat="0" lon="0" rev="0"/>
            </a:camera>
            <a:lightRig rig="harsh" dir="tl">
              <a:rot lat="0" lon="0" rev="8400000"/>
            </a:lightRig>
          </a:scene3d>
          <a:sp3d extrusionH="63500" contourW="38100" prstMaterial="flat">
            <a:bevelT w="50800" h="63500" prst="softRound"/>
            <a:contourClr>
              <a:schemeClr val="phClr">
                <a:tint val="5"/>
                <a:satMod val="130000"/>
              </a:schemeClr>
            </a:contourClr>
          </a:sp3d>
        </a:effectStyle>
      </a:effectStyleLst>
      <a:bgFillStyleLst>
        <a:solidFill>
          <a:schemeClr val="phClr">
            <a:shade val="9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tile tx="0" ty="0" sx="120000" sy="120000" flip="xy" algn="t"/>
        </a:blipFill>
        <a:blipFill rotWithShape="0">
          <a:blip xmlns:r="http://schemas.openxmlformats.org/officeDocument/2006/relationships" r:embed="rId2">
            <a:duotone>
              <a:schemeClr val="phClr">
                <a:tint val="100000"/>
                <a:shade val="5000"/>
              </a:schemeClr>
              <a:schemeClr val="phClr">
                <a:shade val="100000"/>
              </a:schemeClr>
            </a:duotone>
          </a:blip>
          <a:srcRect/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1390</TotalTime>
  <Words>1285</Words>
  <Application>Microsoft Office PowerPoint</Application>
  <PresentationFormat>Apresentação no Ecrã (4:3)</PresentationFormat>
  <Paragraphs>415</Paragraphs>
  <Slides>47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dos diapositivos</vt:lpstr>
      </vt:variant>
      <vt:variant>
        <vt:i4>47</vt:i4>
      </vt:variant>
    </vt:vector>
  </HeadingPairs>
  <TitlesOfParts>
    <vt:vector size="50" baseType="lpstr">
      <vt:lpstr>Tema do Office</vt:lpstr>
      <vt:lpstr>Ângulos</vt:lpstr>
      <vt:lpstr>YamatoPainting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Bruno Fernandes</dc:creator>
  <cp:lastModifiedBy>Bruno Fernandes</cp:lastModifiedBy>
  <cp:revision>129</cp:revision>
  <dcterms:created xsi:type="dcterms:W3CDTF">2011-07-19T14:18:02Z</dcterms:created>
  <dcterms:modified xsi:type="dcterms:W3CDTF">2011-08-17T18:30:45Z</dcterms:modified>
</cp:coreProperties>
</file>