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  <p:sldMasterId id="2147483709" r:id="rId3"/>
  </p:sldMasterIdLst>
  <p:notesMasterIdLst>
    <p:notesMasterId r:id="rId51"/>
  </p:notesMasterIdLst>
  <p:sldIdLst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313" r:id="rId13"/>
    <p:sldId id="314" r:id="rId14"/>
    <p:sldId id="315" r:id="rId15"/>
    <p:sldId id="316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318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27" r:id="rId36"/>
    <p:sldId id="328" r:id="rId37"/>
    <p:sldId id="289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  <p:sldId id="329" r:id="rId47"/>
    <p:sldId id="330" r:id="rId48"/>
    <p:sldId id="331" r:id="rId49"/>
    <p:sldId id="312" r:id="rId5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Hnp1nAmNTAmG3IWSXySgA==" hashData="t8nI65U+fF2nVq6HNvN1/GZGPf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3333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1" autoAdjust="0"/>
    <p:restoredTop sz="95980" autoAdjust="0"/>
  </p:normalViewPr>
  <p:slideViewPr>
    <p:cSldViewPr>
      <p:cViewPr>
        <p:scale>
          <a:sx n="96" d="100"/>
          <a:sy n="96" d="100"/>
        </p:scale>
        <p:origin x="-55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47075-E99A-4C51-9869-895297BB257F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4ABC8-2C3B-4A44-A39F-414D2FEE2043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28263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4ABC8-2C3B-4A44-A39F-414D2FEE2043}" type="slidenum">
              <a:rPr lang="pt-PT" smtClean="0"/>
              <a:t>1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91209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662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8886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575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763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7575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4569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177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2613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9488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5698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2616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pt-PT" dirty="0" smtClean="0"/>
              <a:t>Clique no ícone para adicionar uma imagem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pt-PT" altLang="ja-JP" dirty="0" smtClean="0"/>
              <a:t>Clique no ícone para adicionar uma imagem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8760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21-08-2011</a:t>
            </a:fld>
            <a:endParaRPr lang="pt-PT" dirty="0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slide" Target="slide15.xml"/><Relationship Id="rId18" Type="http://schemas.openxmlformats.org/officeDocument/2006/relationships/image" Target="../media/image11.jpg"/><Relationship Id="rId3" Type="http://schemas.openxmlformats.org/officeDocument/2006/relationships/slideLayout" Target="../slideLayouts/slideLayout1.xml"/><Relationship Id="rId7" Type="http://schemas.openxmlformats.org/officeDocument/2006/relationships/slide" Target="slide2.xml"/><Relationship Id="rId12" Type="http://schemas.openxmlformats.org/officeDocument/2006/relationships/image" Target="../media/image8.jpg"/><Relationship Id="rId17" Type="http://schemas.openxmlformats.org/officeDocument/2006/relationships/slide" Target="slide37.xml"/><Relationship Id="rId2" Type="http://schemas.openxmlformats.org/officeDocument/2006/relationships/audio" Target="../media/media1.mp3"/><Relationship Id="rId16" Type="http://schemas.openxmlformats.org/officeDocument/2006/relationships/image" Target="../media/image10.jpg"/><Relationship Id="rId1" Type="http://schemas.microsoft.com/office/2007/relationships/media" Target="../media/media1.mp3"/><Relationship Id="rId6" Type="http://schemas.microsoft.com/office/2007/relationships/hdphoto" Target="../media/hdphoto1.wdp"/><Relationship Id="rId11" Type="http://schemas.openxmlformats.org/officeDocument/2006/relationships/slide" Target="slide4.xml"/><Relationship Id="rId5" Type="http://schemas.openxmlformats.org/officeDocument/2006/relationships/image" Target="../media/image5.jpeg"/><Relationship Id="rId15" Type="http://schemas.openxmlformats.org/officeDocument/2006/relationships/slide" Target="slide26.xml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1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audio" Target="../media/audio3.wav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3.wdp"/><Relationship Id="rId7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3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microsoft.com/office/2007/relationships/hdphoto" Target="../media/hdphoto3.wdp"/><Relationship Id="rId5" Type="http://schemas.openxmlformats.org/officeDocument/2006/relationships/slide" Target="slide47.xml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3.wdp"/><Relationship Id="rId7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slide" Target="slide14.xml"/><Relationship Id="rId9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4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14.xml"/><Relationship Id="rId9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14.xml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audio" Target="../media/audio3.wav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5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14.xml"/><Relationship Id="rId9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3.wdp"/><Relationship Id="rId7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slide" Target="slide14.xml"/><Relationship Id="rId9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3.wdp"/><Relationship Id="rId7" Type="http://schemas.openxmlformats.org/officeDocument/2006/relationships/image" Target="../media/image16.png"/><Relationship Id="rId12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6.jpe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slide" Target="slide14.xml"/><Relationship Id="rId9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47.xml"/><Relationship Id="rId3" Type="http://schemas.microsoft.com/office/2007/relationships/hdphoto" Target="../media/hdphoto3.wdp"/><Relationship Id="rId7" Type="http://schemas.openxmlformats.org/officeDocument/2006/relationships/image" Target="../media/image17.png"/><Relationship Id="rId12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7.jpe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slide" Target="slide14.xml"/><Relationship Id="rId9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8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audio" Target="../media/audio3.wav"/><Relationship Id="rId9" Type="http://schemas.openxmlformats.org/officeDocument/2006/relationships/image" Target="../media/image29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slide" Target="slide25.xml"/><Relationship Id="rId9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0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1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0" Type="http://schemas.openxmlformats.org/officeDocument/2006/relationships/image" Target="../media/image20.png"/><Relationship Id="rId4" Type="http://schemas.openxmlformats.org/officeDocument/2006/relationships/slide" Target="slide47.xml"/><Relationship Id="rId9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3.wdp"/><Relationship Id="rId7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6.xml"/><Relationship Id="rId11" Type="http://schemas.openxmlformats.org/officeDocument/2006/relationships/image" Target="../media/image32.jp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microsoft.com/office/2007/relationships/hdphoto" Target="../media/hdphoto3.wdp"/><Relationship Id="rId7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slide" Target="slide36.xml"/><Relationship Id="rId9" Type="http://schemas.openxmlformats.org/officeDocument/2006/relationships/image" Target="../media/image1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3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audio" Target="../media/audio3.wav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47.xml"/><Relationship Id="rId3" Type="http://schemas.microsoft.com/office/2007/relationships/hdphoto" Target="../media/hdphoto3.wdp"/><Relationship Id="rId7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slide" Target="slide36.xml"/><Relationship Id="rId9" Type="http://schemas.openxmlformats.org/officeDocument/2006/relationships/audio" Target="../media/audio3.wav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5.jpeg"/><Relationship Id="rId7" Type="http://schemas.openxmlformats.org/officeDocument/2006/relationships/image" Target="../media/image34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5.wav"/><Relationship Id="rId5" Type="http://schemas.openxmlformats.org/officeDocument/2006/relationships/audio" Target="../media/audio1.wav"/><Relationship Id="rId4" Type="http://schemas.microsoft.com/office/2007/relationships/hdphoto" Target="../media/hdphoto1.wdp"/><Relationship Id="rId9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-182292" y="-1096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0" name="Rectângulo 9"/>
          <p:cNvSpPr/>
          <p:nvPr/>
        </p:nvSpPr>
        <p:spPr>
          <a:xfrm>
            <a:off x="2757095" y="31340"/>
            <a:ext cx="6356425" cy="6805756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1" name="Rectângulo 10"/>
          <p:cNvSpPr/>
          <p:nvPr/>
        </p:nvSpPr>
        <p:spPr>
          <a:xfrm>
            <a:off x="48502" y="6423620"/>
            <a:ext cx="26388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b="1" cap="none" spc="0" dirty="0" smtClean="0">
                <a:ln w="6350" cmpd="sng">
                  <a:solidFill>
                    <a:srgbClr val="FF000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Autor: Bruno Fernandes</a:t>
            </a:r>
            <a:endParaRPr lang="pt-PT" b="1" cap="none" spc="0" dirty="0">
              <a:ln w="6350" cmpd="sng">
                <a:solidFill>
                  <a:srgbClr val="FF0000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2" name="Imagem 11">
            <a:hlinkClick r:id="rId7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56" y="4611608"/>
            <a:ext cx="1290377" cy="1290377"/>
          </a:xfrm>
          <a:prstGeom prst="rect">
            <a:avLst/>
          </a:prstGeom>
        </p:spPr>
      </p:pic>
      <p:sp>
        <p:nvSpPr>
          <p:cNvPr id="13" name="Rectângulo 12"/>
          <p:cNvSpPr/>
          <p:nvPr/>
        </p:nvSpPr>
        <p:spPr>
          <a:xfrm>
            <a:off x="499660" y="5746568"/>
            <a:ext cx="1725167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ln w="63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b="1" dirty="0">
              <a:ln w="63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-21230" y="2884180"/>
            <a:ext cx="277832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cap="none" spc="0" dirty="0" smtClean="0">
                <a:ln w="12700" cmpd="sng">
                  <a:solidFill>
                    <a:srgbClr val="FF000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3º ANO</a:t>
            </a:r>
          </a:p>
          <a:p>
            <a:pPr algn="ctr"/>
            <a:r>
              <a:rPr lang="pt-PT" sz="2800" b="1" dirty="0" smtClean="0">
                <a:ln w="12700" cmpd="sng">
                  <a:solidFill>
                    <a:srgbClr val="FF000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DE</a:t>
            </a:r>
          </a:p>
          <a:p>
            <a:pPr algn="ctr"/>
            <a:r>
              <a:rPr lang="pt-PT" sz="2800" b="1" cap="none" spc="0" dirty="0" smtClean="0">
                <a:ln w="12700" cmpd="sng">
                  <a:solidFill>
                    <a:srgbClr val="FF000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ESCOLARIDADE</a:t>
            </a:r>
            <a:endParaRPr lang="pt-PT" sz="2800" b="1" cap="none" spc="0" dirty="0">
              <a:ln w="12700" cmpd="sng">
                <a:solidFill>
                  <a:srgbClr val="FF0000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4557987" y="116632"/>
            <a:ext cx="27606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Medidas</a:t>
            </a:r>
            <a:endParaRPr lang="pt-PT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3146242" y="2993572"/>
            <a:ext cx="633670" cy="655298"/>
          </a:xfrm>
          <a:prstGeom prst="roundRect">
            <a:avLst>
              <a:gd name="adj" fmla="val 760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arredondado 17"/>
          <p:cNvSpPr/>
          <p:nvPr/>
        </p:nvSpPr>
        <p:spPr>
          <a:xfrm>
            <a:off x="3150812" y="1832654"/>
            <a:ext cx="576064" cy="626119"/>
          </a:xfrm>
          <a:prstGeom prst="roundRect">
            <a:avLst>
              <a:gd name="adj" fmla="val 5429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arredondado 18"/>
          <p:cNvSpPr/>
          <p:nvPr/>
        </p:nvSpPr>
        <p:spPr>
          <a:xfrm>
            <a:off x="3150812" y="4225674"/>
            <a:ext cx="576064" cy="541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5" name="Rectângulo 34"/>
          <p:cNvSpPr/>
          <p:nvPr/>
        </p:nvSpPr>
        <p:spPr>
          <a:xfrm>
            <a:off x="3957811" y="1863405"/>
            <a:ext cx="4995718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Comprimento e Distância IV</a:t>
            </a:r>
            <a:endParaRPr lang="pt-PT" sz="3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3958618" y="3029121"/>
            <a:ext cx="4790234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Tempo III</a:t>
            </a:r>
            <a:endParaRPr lang="pt-PT" sz="3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3958617" y="4219459"/>
            <a:ext cx="5001826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Capacidade</a:t>
            </a:r>
            <a:endParaRPr lang="pt-PT" sz="3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3206080" y="852076"/>
            <a:ext cx="545845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200" b="1" dirty="0" smtClean="0">
                <a:ln w="63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Escolhe e pratica</a:t>
            </a:r>
            <a:endParaRPr lang="pt-PT" sz="3200" b="1" dirty="0">
              <a:ln w="6350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8196120" y="5896110"/>
            <a:ext cx="757409" cy="761886"/>
          </a:xfrm>
          <a:prstGeom prst="ellips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4" name="Rectângulo arredondado 23"/>
          <p:cNvSpPr/>
          <p:nvPr/>
        </p:nvSpPr>
        <p:spPr>
          <a:xfrm>
            <a:off x="3175045" y="5449528"/>
            <a:ext cx="576064" cy="541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5" name="Rectângulo 24"/>
          <p:cNvSpPr/>
          <p:nvPr/>
        </p:nvSpPr>
        <p:spPr>
          <a:xfrm>
            <a:off x="3958838" y="5443595"/>
            <a:ext cx="5001826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Tempo IV</a:t>
            </a:r>
            <a:endParaRPr lang="pt-PT" sz="3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16 I Promise.mp3">
            <a:hlinkHover r:id="" action="ppaction://ole?verb=0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70024" y="6000869"/>
            <a:ext cx="609600" cy="609600"/>
          </a:xfrm>
          <a:prstGeom prst="rect">
            <a:avLst/>
          </a:prstGeom>
        </p:spPr>
      </p:pic>
      <p:pic>
        <p:nvPicPr>
          <p:cNvPr id="4" name="Imagem 3">
            <a:hlinkClick r:id="rId11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889" y="1712758"/>
            <a:ext cx="865909" cy="865909"/>
          </a:xfrm>
          <a:prstGeom prst="rect">
            <a:avLst/>
          </a:prstGeom>
        </p:spPr>
      </p:pic>
      <p:pic>
        <p:nvPicPr>
          <p:cNvPr id="5" name="Imagem 4">
            <a:hlinkClick r:id="rId13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888" y="2873165"/>
            <a:ext cx="865909" cy="865909"/>
          </a:xfrm>
          <a:prstGeom prst="rect">
            <a:avLst/>
          </a:prstGeom>
        </p:spPr>
      </p:pic>
      <p:pic>
        <p:nvPicPr>
          <p:cNvPr id="3" name="Imagem 2">
            <a:hlinkClick r:id="rId15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B"/>
              </a:clrFrom>
              <a:clrTo>
                <a:srgbClr val="FFFF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058" y="4063503"/>
            <a:ext cx="858037" cy="865909"/>
          </a:xfrm>
          <a:prstGeom prst="rect">
            <a:avLst/>
          </a:prstGeom>
        </p:spPr>
      </p:pic>
      <p:pic>
        <p:nvPicPr>
          <p:cNvPr id="16" name="Imagem 15">
            <a:hlinkClick r:id="rId17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9FAFC"/>
              </a:clrFrom>
              <a:clrTo>
                <a:srgbClr val="F9FA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185" y="5286471"/>
            <a:ext cx="873781" cy="86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1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2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3380832" y="5621064"/>
            <a:ext cx="3207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31386" y="3476625"/>
            <a:ext cx="5796798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OBJECTIVO: </a:t>
            </a:r>
          </a:p>
          <a:p>
            <a:pPr algn="just"/>
            <a:r>
              <a:rPr lang="pt-PT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Responde corretamente às questões que te são apresentadas. Em cada questão serão apresentadas 5 respostas e apenas uma está correta.</a:t>
            </a:r>
            <a:r>
              <a:rPr lang="pt-PT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9" name="Rectângulo 8"/>
          <p:cNvSpPr/>
          <p:nvPr/>
        </p:nvSpPr>
        <p:spPr>
          <a:xfrm>
            <a:off x="236398" y="4969743"/>
            <a:ext cx="863703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Pratica e torna-te um ÁS da Matemática!!!</a:t>
            </a:r>
            <a:endParaRPr lang="pt-PT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15683" y="-94059"/>
            <a:ext cx="2499451" cy="2499451"/>
            <a:chOff x="96456" y="446192"/>
            <a:chExt cx="3024336" cy="3024336"/>
          </a:xfrm>
        </p:grpSpPr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4" name="Rectângulo 13"/>
            <p:cNvSpPr/>
            <p:nvPr/>
          </p:nvSpPr>
          <p:spPr>
            <a:xfrm>
              <a:off x="2372125" y="1958361"/>
              <a:ext cx="630769" cy="11172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5" name="Rectângulo arredondado 14">
            <a:hlinkClick r:id="" action="ppaction://hlinkshowjump?jump=firstslide">
              <a:snd r:embed="rId4" name="click.wav"/>
            </a:hlinkClick>
          </p:cNvPr>
          <p:cNvSpPr/>
          <p:nvPr/>
        </p:nvSpPr>
        <p:spPr>
          <a:xfrm>
            <a:off x="6948264" y="5770413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2" name="Rectângulo 1"/>
          <p:cNvSpPr/>
          <p:nvPr/>
        </p:nvSpPr>
        <p:spPr>
          <a:xfrm>
            <a:off x="2483009" y="2069217"/>
            <a:ext cx="21371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Tempo IV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2281069" y="849100"/>
            <a:ext cx="66996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Comprimento e Distância IV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5359954" y="1484784"/>
            <a:ext cx="23246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Tempo III</a:t>
            </a:r>
          </a:p>
        </p:txBody>
      </p:sp>
      <p:sp>
        <p:nvSpPr>
          <p:cNvPr id="20" name="Rectângulo 19"/>
          <p:cNvSpPr/>
          <p:nvPr/>
        </p:nvSpPr>
        <p:spPr>
          <a:xfrm>
            <a:off x="2464718" y="26715"/>
            <a:ext cx="65245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Medidas</a:t>
            </a:r>
            <a:endParaRPr lang="pt-PT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8880" y="2996952"/>
            <a:ext cx="2133600" cy="1423416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6588761" y="4107388"/>
            <a:ext cx="2436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USA APENAS O TEU</a:t>
            </a:r>
          </a:p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RATO PARA JOGAR!!!</a:t>
            </a:r>
            <a:endParaRPr lang="pt-PT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  <a:cs typeface="Calibri" pitchFamily="34" charset="0"/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4902298" y="2324743"/>
            <a:ext cx="29338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66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Capacidade</a:t>
            </a:r>
            <a:endParaRPr lang="pt-PT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66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5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3" name="Oval 12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4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4" name="Rectângulo arredondado 23"/>
          <p:cNvSpPr/>
          <p:nvPr/>
        </p:nvSpPr>
        <p:spPr>
          <a:xfrm>
            <a:off x="251520" y="332712"/>
            <a:ext cx="8675632" cy="792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dos objetos se deve medir em centímetros?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3" name="Imagem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prédio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avião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caneta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carro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barco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583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792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Quanto mede a mota?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1" name="Imagem 3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3" name="Rectângulo 3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099" y="1857054"/>
            <a:ext cx="3845243" cy="182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4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177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187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175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177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167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600" b="1" dirty="0" smtClean="0">
                <a:solidFill>
                  <a:srgbClr val="3333CC"/>
                </a:solidFill>
              </a:rPr>
              <a:t>A Carolina é 11 cm mais baixa que o Carlos. Sabendo que a Carolina tem 166 cm de altura, descobre a altura do Carlos.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69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773229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1200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km e 600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2600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600 km e 2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620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8001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A família Gonçalves tem duas vedações à volta da sua propriedade. A vedação de arame tem 600 m de comprimento e a vedação de rede tem 2 km de comprimento.</a:t>
            </a:r>
          </a:p>
          <a:p>
            <a:pPr algn="just"/>
            <a:r>
              <a:rPr lang="pt-PT" sz="2400" b="1" dirty="0" smtClean="0">
                <a:solidFill>
                  <a:srgbClr val="FF0000"/>
                </a:solidFill>
              </a:rPr>
              <a:t>Qual é o comprimento total das vedações?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184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45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251520" y="332712"/>
            <a:ext cx="8675632" cy="165612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casa da Júlia tem 45 m de comprimento. A casa do Rui fica ao lado da casa da Júlia, mas só mede 15 m de comprimento. </a:t>
            </a:r>
            <a:r>
              <a:rPr lang="pt-PT" sz="2600" b="1" dirty="0" smtClean="0">
                <a:solidFill>
                  <a:srgbClr val="FF0000"/>
                </a:solidFill>
              </a:rPr>
              <a:t>Qual é o comprimento das duas casas?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Rectângulo 21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68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7" name="Rectângulo arredondado 16"/>
          <p:cNvSpPr/>
          <p:nvPr/>
        </p:nvSpPr>
        <p:spPr>
          <a:xfrm>
            <a:off x="251520" y="332713"/>
            <a:ext cx="8675632" cy="73695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Qual é a altura do boneco da imagem?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 cm e 6 mm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16 mm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126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 m e 6 cm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87521"/>
            <a:ext cx="226695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3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Tiago fez um castelo de areia com 2 m e 51 cm de altura. O Mauro fez um castelo de areia com 1 m e 22 cm. O castelo do Tiago é </a:t>
            </a:r>
            <a:r>
              <a:rPr lang="pt-PT" sz="1100" dirty="0" smtClean="0">
                <a:solidFill>
                  <a:srgbClr val="3333CC"/>
                </a:solidFill>
              </a:rPr>
              <a:t>___________</a:t>
            </a:r>
            <a:r>
              <a:rPr lang="pt-PT" sz="2600" b="1" dirty="0" smtClean="0">
                <a:solidFill>
                  <a:srgbClr val="3333CC"/>
                </a:solidFill>
              </a:rPr>
              <a:t> cm mais alto que o do Mauro.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373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119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924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75605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1 km + 328 m = </a:t>
            </a:r>
            <a:r>
              <a:rPr lang="pt-PT" sz="1100" dirty="0" smtClean="0">
                <a:solidFill>
                  <a:srgbClr val="3333CC"/>
                </a:solidFill>
              </a:rPr>
              <a:t>_____________</a:t>
            </a:r>
            <a:r>
              <a:rPr lang="pt-PT" sz="2800" dirty="0" smtClean="0">
                <a:solidFill>
                  <a:srgbClr val="3333CC"/>
                </a:solidFill>
              </a:rPr>
              <a:t> </a:t>
            </a:r>
            <a:r>
              <a:rPr lang="pt-PT" sz="2800" b="1" dirty="0" smtClean="0">
                <a:solidFill>
                  <a:srgbClr val="3333CC"/>
                </a:solidFill>
              </a:rPr>
              <a:t>m</a:t>
            </a:r>
            <a:endParaRPr lang="pt-PT" sz="1100" b="1" dirty="0">
              <a:solidFill>
                <a:srgbClr val="3333CC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338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1328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3281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329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434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1" name="Rectângulo arredondado 10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Graça vive a 700 m do parque. Ela fez uma caminhada até ao parque e depois voltou para casa para jantar.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Que distância percorreu a Graça?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7" name="Imagem 1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18" name="Imagem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6" name="Rectângulo 25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km e 400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1400 mm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m e 400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1400 km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3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5" action="ppaction://hlinksldjump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216018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>
                <a:solidFill>
                  <a:schemeClr val="tx1"/>
                </a:solidFill>
              </a:rPr>
              <a:t>O Carlos comprou uma tira de autocolantes, todos </a:t>
            </a:r>
            <a:r>
              <a:rPr lang="pt-PT" sz="2000" b="1" dirty="0" smtClean="0">
                <a:solidFill>
                  <a:schemeClr val="tx1"/>
                </a:solidFill>
              </a:rPr>
              <a:t>do mesmo tamanho</a:t>
            </a:r>
            <a:r>
              <a:rPr lang="pt-PT" sz="2000" b="1" dirty="0">
                <a:solidFill>
                  <a:schemeClr val="tx1"/>
                </a:solidFill>
              </a:rPr>
              <a:t>. A tira mantém sempre o mesmo </a:t>
            </a:r>
            <a:r>
              <a:rPr lang="pt-PT" sz="2000" b="1" dirty="0" smtClean="0">
                <a:solidFill>
                  <a:schemeClr val="tx1"/>
                </a:solidFill>
              </a:rPr>
              <a:t>padrão de autocolantes </a:t>
            </a:r>
            <a:r>
              <a:rPr lang="pt-PT" sz="2000" b="1" dirty="0">
                <a:solidFill>
                  <a:schemeClr val="tx1"/>
                </a:solidFill>
              </a:rPr>
              <a:t>cinzentos e brancos, tal como mostra </a:t>
            </a:r>
            <a:r>
              <a:rPr lang="pt-PT" sz="2000" b="1" dirty="0" smtClean="0">
                <a:solidFill>
                  <a:schemeClr val="tx1"/>
                </a:solidFill>
              </a:rPr>
              <a:t>a figura. Na </a:t>
            </a:r>
            <a:r>
              <a:rPr lang="pt-PT" sz="2000" b="1" dirty="0">
                <a:solidFill>
                  <a:schemeClr val="tx1"/>
                </a:solidFill>
              </a:rPr>
              <a:t>figura não se vêem todos os autocolantes da tira, </a:t>
            </a:r>
            <a:r>
              <a:rPr lang="pt-PT" sz="2000" b="1" dirty="0" smtClean="0">
                <a:solidFill>
                  <a:schemeClr val="tx1"/>
                </a:solidFill>
              </a:rPr>
              <a:t>porque uma </a:t>
            </a:r>
            <a:r>
              <a:rPr lang="pt-PT" sz="2000" b="1" dirty="0">
                <a:solidFill>
                  <a:schemeClr val="tx1"/>
                </a:solidFill>
              </a:rPr>
              <a:t>parte está enrolada</a:t>
            </a:r>
            <a:r>
              <a:rPr lang="pt-PT" sz="2000" b="1" dirty="0" smtClean="0">
                <a:solidFill>
                  <a:schemeClr val="tx1"/>
                </a:solidFill>
              </a:rPr>
              <a:t>.</a:t>
            </a:r>
            <a:r>
              <a:rPr lang="pt-PT" sz="2000" b="1" dirty="0">
                <a:solidFill>
                  <a:schemeClr val="tx1"/>
                </a:solidFill>
              </a:rPr>
              <a:t> A tira completa tem 1 metro de comprimento</a:t>
            </a:r>
            <a:r>
              <a:rPr lang="pt-PT" sz="2000" b="1" dirty="0" smtClean="0">
                <a:solidFill>
                  <a:schemeClr val="tx1"/>
                </a:solidFill>
              </a:rPr>
              <a:t>. </a:t>
            </a:r>
            <a:r>
              <a:rPr lang="pt-PT" sz="2000" b="1" dirty="0">
                <a:solidFill>
                  <a:srgbClr val="FF0000"/>
                </a:solidFill>
              </a:rPr>
              <a:t>Quantos autocolantes brancos e quantos </a:t>
            </a:r>
            <a:r>
              <a:rPr lang="pt-PT" sz="2000" b="1" dirty="0" smtClean="0">
                <a:solidFill>
                  <a:srgbClr val="FF0000"/>
                </a:solidFill>
              </a:rPr>
              <a:t>autocolantes cinzentos </a:t>
            </a:r>
            <a:r>
              <a:rPr lang="pt-PT" sz="2000" b="1" dirty="0">
                <a:solidFill>
                  <a:srgbClr val="FF0000"/>
                </a:solidFill>
              </a:rPr>
              <a:t>tem a tira completa?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 cinzentos e 5 brancos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brancos e 15 cinzentos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 brancos e 5 cinzentos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5" name="Imagem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965" y="2039875"/>
            <a:ext cx="3956650" cy="1029085"/>
          </a:xfrm>
          <a:prstGeom prst="rect">
            <a:avLst/>
          </a:prstGeom>
        </p:spPr>
      </p:pic>
      <p:sp>
        <p:nvSpPr>
          <p:cNvPr id="26" name="Rectângulo 25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 brancos e 5 cinzentos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9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3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8:45h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8:15h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8:00h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7:45h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7:30h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O Samuel chegou à escola às 8:30h, e chegou 15 minutos atrasado. </a:t>
            </a:r>
            <a:r>
              <a:rPr lang="pt-PT" sz="2800" b="1" dirty="0" smtClean="0">
                <a:solidFill>
                  <a:srgbClr val="FF0000"/>
                </a:solidFill>
              </a:rPr>
              <a:t>A que horas começaram as aulas?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471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O </a:t>
            </a:r>
            <a:r>
              <a:rPr lang="pt-PT" sz="2400" b="1" dirty="0" err="1" smtClean="0">
                <a:solidFill>
                  <a:srgbClr val="3333CC"/>
                </a:solidFill>
              </a:rPr>
              <a:t>Rúben</a:t>
            </a:r>
            <a:r>
              <a:rPr lang="pt-PT" sz="2400" b="1" dirty="0" smtClean="0">
                <a:solidFill>
                  <a:srgbClr val="3333CC"/>
                </a:solidFill>
              </a:rPr>
              <a:t> </a:t>
            </a:r>
            <a:r>
              <a:rPr lang="pt-PT" sz="2400" b="1" dirty="0" smtClean="0">
                <a:solidFill>
                  <a:srgbClr val="3333CC"/>
                </a:solidFill>
              </a:rPr>
              <a:t>chegou ao encontro no Clube de Xadrez às 15:49h. Ele chegou 29 minutos atrasado. </a:t>
            </a:r>
            <a:r>
              <a:rPr lang="pt-PT" sz="2400" b="1" dirty="0" smtClean="0">
                <a:solidFill>
                  <a:srgbClr val="FF0000"/>
                </a:solidFill>
              </a:rPr>
              <a:t>A que horas começou o encontro?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" action="ppaction://hlinkshowjump?jump=nextslide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8" name="Rectângulo 2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15:29h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17:58h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14:20h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16:18h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15:20h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76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9" name="Rectângulo arredondado 18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Faltam </a:t>
            </a:r>
            <a:r>
              <a:rPr lang="pt-PT" sz="1100" dirty="0" smtClean="0">
                <a:solidFill>
                  <a:srgbClr val="3333CC"/>
                </a:solidFill>
              </a:rPr>
              <a:t>_____________</a:t>
            </a:r>
            <a:r>
              <a:rPr lang="pt-PT" sz="2800" b="1" dirty="0" smtClean="0">
                <a:solidFill>
                  <a:srgbClr val="3333CC"/>
                </a:solidFill>
              </a:rPr>
              <a:t> para as 5 horas.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1" name="Rectângulo 20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53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2" name="Rectângulo 3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480" y="1774629"/>
            <a:ext cx="270510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29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35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25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85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1 minuto – 25 segundos = </a:t>
            </a:r>
            <a:r>
              <a:rPr lang="pt-PT" sz="1100" dirty="0" smtClean="0">
                <a:solidFill>
                  <a:srgbClr val="3333CC"/>
                </a:solidFill>
              </a:rPr>
              <a:t>_______________</a:t>
            </a:r>
          </a:p>
          <a:p>
            <a:pPr algn="ctr"/>
            <a:r>
              <a:rPr lang="pt-PT" sz="2400" dirty="0">
                <a:solidFill>
                  <a:srgbClr val="3333CC"/>
                </a:solidFill>
              </a:rPr>
              <a:t>(</a:t>
            </a:r>
            <a:r>
              <a:rPr lang="pt-PT" sz="2400" dirty="0" smtClean="0">
                <a:solidFill>
                  <a:srgbClr val="3333CC"/>
                </a:solidFill>
              </a:rPr>
              <a:t>PISTA: 60 segundos = 1 minuto)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45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André estava a jogar xadrez com o amigo. O amigo moveu a sua peça, e chegou a vez do André às 5:53:23. O André moveu a sua peça às 5:53:34.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Quantos segundos levou o André até mover a sua peça?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927724"/>
            <a:ext cx="413385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43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3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Carmen acabou a corrida em 55 segundos. A Marta acabou a sua corrida 7 segundos antes da Carmen.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 tempo levou a Marta a acabar a sua corrida?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62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57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48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75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577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27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28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19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Martim encheu a bola em 21 segundos. O Daniel demorou mais 6 segundos a encher a sua bola.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 tempo levou o Daniel a encher a sua bola?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55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251520" y="332713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das seguintes opções está correta?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1" name="Imagem 3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3" name="Rectângulo 3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dia = 1440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hora = 1200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dia = 3600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hora = 100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53547" y="2784158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hora = 360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01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Indica o relógio que marca </a:t>
            </a:r>
            <a:r>
              <a:rPr lang="pt-PT" sz="2800" b="1" dirty="0" smtClean="0">
                <a:solidFill>
                  <a:srgbClr val="FF0000"/>
                </a:solidFill>
              </a:rPr>
              <a:t>6:44h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2" name="Grupo 21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3" name="Imagem 22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5" name="Rectângulo 24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0" name="Imagem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9" name="Rectângulo 2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</a:t>
            </a:r>
            <a:r>
              <a:rPr lang="pt-PT" sz="2800" b="1" dirty="0" smtClean="0">
                <a:solidFill>
                  <a:schemeClr val="tx1"/>
                </a:solidFill>
              </a:rPr>
              <a:t>elógio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relógio </a:t>
            </a:r>
            <a:r>
              <a:rPr lang="pt-PT" sz="2800" b="1" dirty="0" smtClean="0">
                <a:solidFill>
                  <a:schemeClr val="tx1"/>
                </a:solidFill>
              </a:rPr>
              <a:t>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relógio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relógio </a:t>
            </a:r>
            <a:r>
              <a:rPr lang="pt-PT" sz="2800" b="1" dirty="0" smtClean="0">
                <a:solidFill>
                  <a:schemeClr val="tx1"/>
                </a:solidFill>
              </a:rPr>
              <a:t>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400692" y="1466926"/>
            <a:ext cx="4277591" cy="4112375"/>
            <a:chOff x="3390753" y="1476865"/>
            <a:chExt cx="4277591" cy="4112375"/>
          </a:xfrm>
        </p:grpSpPr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0753" y="1476865"/>
              <a:ext cx="4277591" cy="3844636"/>
            </a:xfrm>
            <a:prstGeom prst="rect">
              <a:avLst/>
            </a:prstGeom>
          </p:spPr>
        </p:pic>
        <p:sp>
          <p:nvSpPr>
            <p:cNvPr id="34" name="Rectângulo 33"/>
            <p:cNvSpPr/>
            <p:nvPr/>
          </p:nvSpPr>
          <p:spPr>
            <a:xfrm>
              <a:off x="3474513" y="3002494"/>
              <a:ext cx="1499718" cy="3448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>
                  <a:solidFill>
                    <a:schemeClr val="tx1"/>
                  </a:solidFill>
                </a:rPr>
                <a:t>Relógio A</a:t>
              </a:r>
              <a:endParaRPr lang="pt-PT" dirty="0">
                <a:solidFill>
                  <a:schemeClr val="tx1"/>
                </a:solidFill>
              </a:endParaRPr>
            </a:p>
          </p:txBody>
        </p:sp>
        <p:sp>
          <p:nvSpPr>
            <p:cNvPr id="35" name="Rectângulo 34"/>
            <p:cNvSpPr/>
            <p:nvPr/>
          </p:nvSpPr>
          <p:spPr>
            <a:xfrm>
              <a:off x="6143677" y="3002494"/>
              <a:ext cx="1499718" cy="3448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>
                  <a:solidFill>
                    <a:schemeClr val="tx1"/>
                  </a:solidFill>
                </a:rPr>
                <a:t>Relógio B</a:t>
              </a:r>
              <a:endParaRPr lang="pt-PT" dirty="0">
                <a:solidFill>
                  <a:schemeClr val="tx1"/>
                </a:solidFill>
              </a:endParaRPr>
            </a:p>
          </p:txBody>
        </p:sp>
        <p:sp>
          <p:nvSpPr>
            <p:cNvPr id="36" name="Rectângulo 35"/>
            <p:cNvSpPr/>
            <p:nvPr/>
          </p:nvSpPr>
          <p:spPr>
            <a:xfrm>
              <a:off x="3472002" y="5244376"/>
              <a:ext cx="1499718" cy="3448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>
                  <a:solidFill>
                    <a:schemeClr val="tx1"/>
                  </a:solidFill>
                </a:rPr>
                <a:t>Relógio C</a:t>
              </a:r>
              <a:endParaRPr lang="pt-PT" dirty="0">
                <a:solidFill>
                  <a:schemeClr val="tx1"/>
                </a:solidFill>
              </a:endParaRPr>
            </a:p>
          </p:txBody>
        </p:sp>
        <p:sp>
          <p:nvSpPr>
            <p:cNvPr id="37" name="Rectângulo 36"/>
            <p:cNvSpPr/>
            <p:nvPr/>
          </p:nvSpPr>
          <p:spPr>
            <a:xfrm>
              <a:off x="6141166" y="5244376"/>
              <a:ext cx="1499718" cy="3448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>
                  <a:solidFill>
                    <a:schemeClr val="tx1"/>
                  </a:solidFill>
                </a:rPr>
                <a:t>Relógio D</a:t>
              </a:r>
              <a:endParaRPr lang="pt-PT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04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ângulo arredondado 19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5" name="Grupo 1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6" name="Imagem 15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7" name="Oval 1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8" name="Rectângulo 1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9" name="Rectângulo arredondado 38"/>
          <p:cNvSpPr/>
          <p:nvPr/>
        </p:nvSpPr>
        <p:spPr>
          <a:xfrm>
            <a:off x="251520" y="332712"/>
            <a:ext cx="8675632" cy="194416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Alice e a sua família entraram no Museu do Brinquedo às 3:55h. O relógio indica as horas a que a Alice e a família saíram do museu, nessa tarde.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 tempo estiveram a visitar o museu?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41" name="Rectângulo 40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1" name="Imagem 2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6" name="Rectângulo 25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1:00h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1:45h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1:55h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1:05h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2:00h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094013"/>
            <a:ext cx="2503265" cy="251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6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9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recipiente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recipiente </a:t>
            </a:r>
            <a:r>
              <a:rPr lang="pt-PT" sz="2800" b="1" dirty="0" smtClean="0">
                <a:solidFill>
                  <a:schemeClr val="tx1"/>
                </a:solidFill>
              </a:rPr>
              <a:t>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recipiente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recipiente </a:t>
            </a:r>
            <a:r>
              <a:rPr lang="pt-PT" sz="2800" b="1" dirty="0" smtClean="0">
                <a:solidFill>
                  <a:schemeClr val="tx1"/>
                </a:solidFill>
              </a:rPr>
              <a:t>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recipiente </a:t>
            </a:r>
            <a:r>
              <a:rPr lang="pt-PT" sz="2800" b="1" dirty="0" smtClean="0">
                <a:solidFill>
                  <a:schemeClr val="tx1"/>
                </a:solidFill>
              </a:rPr>
              <a:t>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792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dos recipientes leva mais líquido?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37" y="1209859"/>
            <a:ext cx="656272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8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sz="2400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3559383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4354274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48190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792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das garrafas tem maior capacidade?</a:t>
            </a:r>
            <a:endParaRPr lang="pt-PT" sz="28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3544415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garrafa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39306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garrafa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3322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garrafa C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12" y="1350682"/>
            <a:ext cx="50577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1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mililitro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kg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centímetro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Que unidade pode ser utilizada para medir a quantidade de líquido numa lata de Coca-Cola?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2" name="Imagem 21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8" name="Imagem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1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gramas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centímetros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mililitros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quilómetros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é a capacidade aproximada de um balde?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966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777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77077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7077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77777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77 l + 77 ml = </a:t>
            </a:r>
            <a:r>
              <a:rPr lang="pt-PT" sz="1100" dirty="0" smtClean="0">
                <a:solidFill>
                  <a:srgbClr val="3333CC"/>
                </a:solidFill>
              </a:rPr>
              <a:t>_____________</a:t>
            </a:r>
            <a:r>
              <a:rPr lang="pt-PT" sz="2800" b="1" dirty="0" smtClean="0">
                <a:solidFill>
                  <a:srgbClr val="3333CC"/>
                </a:solidFill>
              </a:rPr>
              <a:t> ml</a:t>
            </a:r>
          </a:p>
          <a:p>
            <a:pPr algn="ctr"/>
            <a:r>
              <a:rPr lang="pt-PT" sz="2400" dirty="0" smtClean="0">
                <a:solidFill>
                  <a:srgbClr val="3333CC"/>
                </a:solidFill>
              </a:rPr>
              <a:t>(PISTA: 1000 ml = 1 l)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6" name="Grupo 25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882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7" name="Rectângulo arredondado 26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Que quantidade de água está no barril?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9" name="Rectângulo 28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753" y="2168416"/>
            <a:ext cx="3648075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66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arredondado 4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1" name="Imagem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2" name="Rectângulo 1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Se 3 recipientes idênticos têm capacidade para 15 litros de sumo, quantos litros contêm 6 destes recipientes?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Rectângulo 21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570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balde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balde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balde 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balde 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não é possível determinar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dos baldes leva mais água?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282" y="1373020"/>
            <a:ext cx="5565434" cy="146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caneca A e 3 caneca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canecas A e 3 canecas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canecas A e 2 canecas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canecas A e 2 canecas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canecas A e 1 caneca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caneca A tem a capacidade de 150 ml. A caneca B tem a capacidade de 250 ml. </a:t>
            </a:r>
            <a:r>
              <a:rPr lang="pt-PT" sz="2600" b="1" dirty="0" smtClean="0">
                <a:solidFill>
                  <a:srgbClr val="FF0000"/>
                </a:solidFill>
              </a:rPr>
              <a:t>Qual será a combinação necessária para encher uma garrafa com 950 ml?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693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9" name="Rectângulo arredondado 18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caneca A tem a capacidade de 170 ml. A caneca B tem a capacidade de 300 ml. </a:t>
            </a:r>
            <a:r>
              <a:rPr lang="pt-PT" sz="2600" b="1" dirty="0" smtClean="0">
                <a:solidFill>
                  <a:srgbClr val="FF0000"/>
                </a:solidFill>
              </a:rPr>
              <a:t>Qual será a combinação necessária para encher uma garrafa de 1710 ml?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1" name="Rectângulo 20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caneca A e 3 canecas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canecas A e 4 canecas B 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canecas A e 2 canecas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canecas A e 2  canecas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canecas A e 1 caneca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8" name="Grupo 2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9" name="Imagem 2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1" name="Rectângulo 3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330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7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37:20:15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7:20:45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7:50:15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30:7:20:15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7:20:15:30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Célia começou a comer o seu saco de doces às 7:20:15. Terminou passados 30 segundos. </a:t>
            </a:r>
            <a:r>
              <a:rPr lang="pt-PT" sz="2600" b="1" dirty="0" smtClean="0">
                <a:solidFill>
                  <a:srgbClr val="FF0000"/>
                </a:solidFill>
              </a:rPr>
              <a:t>A que horas terminou de comer os doces?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99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3</a:t>
            </a:r>
            <a:r>
              <a:rPr lang="pt-PT" sz="2800" b="1" dirty="0" smtClean="0">
                <a:solidFill>
                  <a:schemeClr val="tx1"/>
                </a:solidFill>
              </a:rPr>
              <a:t>:43h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3:43h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21:17h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15:43h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9:17h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Laura tem aula de ginástica durante 9 horas e 17 minutos aos sábados. Se ela começar às 6:26h da manhã, </a:t>
            </a:r>
            <a:r>
              <a:rPr lang="pt-PT" sz="2600" b="1" dirty="0" smtClean="0">
                <a:solidFill>
                  <a:srgbClr val="FF0000"/>
                </a:solidFill>
              </a:rPr>
              <a:t>a que horas terminará a sua aula?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79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5:47:12 + 15 minutos + 12 horas + 7 segundos = </a:t>
            </a:r>
            <a:r>
              <a:rPr lang="pt-PT" sz="1100" dirty="0" smtClean="0">
                <a:solidFill>
                  <a:srgbClr val="3333CC"/>
                </a:solidFill>
              </a:rPr>
              <a:t>___________</a:t>
            </a:r>
            <a:endParaRPr lang="pt-PT" sz="1100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18:02:19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18:03:22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12:59:27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13:02:24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17:02:19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3" name="Rectângulo arredondado 3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03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O relógio mostra as horas após o meio-dia.</a:t>
            </a:r>
          </a:p>
          <a:p>
            <a:pPr algn="ctr"/>
            <a:r>
              <a:rPr lang="pt-PT" sz="2800" b="1" dirty="0" smtClean="0">
                <a:solidFill>
                  <a:srgbClr val="FF0000"/>
                </a:solidFill>
              </a:rPr>
              <a:t>Que horas são?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3" name="Rectângulo arredondado 3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3" name="Imagem 22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4" name="Rectângulo 33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17:50h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07:50h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01:50h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05:50h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10:30h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533" y="2158969"/>
            <a:ext cx="340995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3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4" name="Rectângulo arredondado 23"/>
          <p:cNvSpPr/>
          <p:nvPr/>
        </p:nvSpPr>
        <p:spPr>
          <a:xfrm>
            <a:off x="251520" y="332712"/>
            <a:ext cx="8675632" cy="165612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O semáforo ficou vermelho às 18:15:50, e passou a verde às 18:20:40. </a:t>
            </a:r>
            <a:r>
              <a:rPr lang="pt-PT" sz="2800" b="1" dirty="0" smtClean="0">
                <a:solidFill>
                  <a:srgbClr val="FF0000"/>
                </a:solidFill>
              </a:rPr>
              <a:t>Quanto tempo demorou a passar de vermelho para verde?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6" name="Imagem 1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17" name="Imagem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0" name="Imagem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33" name="Imagem 32">
            <a:hlinkClick r:id="" action="ppaction://hlinkshowjump?jump=nextslide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4" name="Imagem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5" name="Rectângulo 3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 minutos e 1 segundo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minutos e 50 segundos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horas e 50 minutos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4 minutos e 50 segundos</a:t>
            </a:r>
          </a:p>
        </p:txBody>
      </p:sp>
      <p:sp>
        <p:nvSpPr>
          <p:cNvPr id="39" name="Rectângulo 3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 minutos e 1 segundo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Quanto tempo passou depois das 15:00h?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630" y="1700808"/>
            <a:ext cx="330517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1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18:00h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19:10h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18:50h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12:00h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20:00h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94416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Terra está dividida em 24 fusos horários. Quando mudas um fuso horário para a direita, aumentas uma hora. </a:t>
            </a:r>
            <a:endParaRPr lang="pt-PT" sz="2600" b="1" dirty="0" smtClean="0">
              <a:solidFill>
                <a:srgbClr val="3333CC"/>
              </a:solidFill>
            </a:endParaRPr>
          </a:p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Quando </a:t>
            </a:r>
            <a:r>
              <a:rPr lang="pt-PT" sz="2600" b="1" dirty="0" smtClean="0">
                <a:solidFill>
                  <a:srgbClr val="3333CC"/>
                </a:solidFill>
              </a:rPr>
              <a:t>são 19:00h em Lisboa, </a:t>
            </a:r>
            <a:r>
              <a:rPr lang="pt-PT" sz="2600" b="1" dirty="0" smtClean="0">
                <a:solidFill>
                  <a:srgbClr val="FF0000"/>
                </a:solidFill>
              </a:rPr>
              <a:t>que horas </a:t>
            </a:r>
            <a:r>
              <a:rPr lang="pt-PT" sz="2600" b="1" dirty="0" smtClean="0">
                <a:solidFill>
                  <a:srgbClr val="FF0000"/>
                </a:solidFill>
              </a:rPr>
              <a:t>serão </a:t>
            </a:r>
            <a:r>
              <a:rPr lang="pt-PT" sz="2600" b="1" dirty="0" smtClean="0">
                <a:solidFill>
                  <a:srgbClr val="FF0000"/>
                </a:solidFill>
              </a:rPr>
              <a:t>em Madrid (Espanha)?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9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 de julho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 de julho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 de outubro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19 de julho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 de julho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Dinis fez uma viagem de 90 horas. Ele partiu no dia 10 de </a:t>
            </a:r>
            <a:r>
              <a:rPr lang="pt-PT" sz="2600" b="1" dirty="0" err="1" smtClean="0">
                <a:solidFill>
                  <a:srgbClr val="3333CC"/>
                </a:solidFill>
              </a:rPr>
              <a:t>julho</a:t>
            </a:r>
            <a:r>
              <a:rPr lang="pt-PT" sz="2600" b="1" dirty="0" smtClean="0">
                <a:solidFill>
                  <a:srgbClr val="3333CC"/>
                </a:solidFill>
              </a:rPr>
              <a:t>. </a:t>
            </a:r>
            <a:r>
              <a:rPr lang="pt-PT" sz="2600" b="1" dirty="0" smtClean="0">
                <a:solidFill>
                  <a:srgbClr val="FF0000"/>
                </a:solidFill>
              </a:rPr>
              <a:t>Qual é a </a:t>
            </a:r>
            <a:r>
              <a:rPr lang="pt-PT" sz="2600" b="1" u="sng" dirty="0" smtClean="0">
                <a:solidFill>
                  <a:srgbClr val="FF0000"/>
                </a:solidFill>
              </a:rPr>
              <a:t>estimativa</a:t>
            </a:r>
            <a:r>
              <a:rPr lang="pt-PT" sz="2600" b="1" dirty="0" smtClean="0">
                <a:solidFill>
                  <a:srgbClr val="FF0000"/>
                </a:solidFill>
              </a:rPr>
              <a:t> do dia em que o Dinis acabou a viagem?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1" name="Rectângulo arredondado 20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7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72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82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56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32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Vitor esteve de férias no Algarve das 14:10h do dia 24 de maio até às 22:10h do dia 27 de maio.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 tempo durou as férias do Vitor?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1" name="Rectângulo arredondado 20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68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8" action="ppaction://hlinksldjump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7" name="Rectângulo 26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75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37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49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51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73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arredondado 31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Paulino ficou em casa do primo das 17:50h do dia 12 de abril até às 20:50h do dia 14 de abril.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 tempo ficou em casa do primo?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4" name="Rectângulo 33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6" name="Rectângulo arredondado 35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5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82623" y="2479804"/>
            <a:ext cx="2749396" cy="2749396"/>
            <a:chOff x="96456" y="446192"/>
            <a:chExt cx="3024336" cy="3024336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7" name="Rectângulo 6"/>
            <p:cNvSpPr/>
            <p:nvPr/>
          </p:nvSpPr>
          <p:spPr>
            <a:xfrm>
              <a:off x="2400797" y="1958360"/>
              <a:ext cx="573427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8" name="Rectângulo arredondado 7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48264" y="5589240"/>
            <a:ext cx="1944216" cy="72008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pic>
        <p:nvPicPr>
          <p:cNvPr id="9" name="Imagem 8">
            <a:hlinkClick r:id="" action="ppaction://noaction">
              <a:snd r:embed="rId6" name="wind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96" y="972918"/>
            <a:ext cx="1209475" cy="1209475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323528" y="-27384"/>
            <a:ext cx="52661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8800" b="1" cap="none" spc="0" dirty="0" smtClean="0">
                <a:ln w="11430"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itchFamily="34" charset="0"/>
              </a:rPr>
              <a:t>Parabéns!</a:t>
            </a:r>
            <a:endParaRPr lang="pt-PT" sz="8800" b="1" cap="none" spc="0" dirty="0">
              <a:ln w="11430">
                <a:solidFill>
                  <a:srgbClr val="0070C0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2" name="Estrela de 5 pontas 11"/>
          <p:cNvSpPr/>
          <p:nvPr/>
        </p:nvSpPr>
        <p:spPr>
          <a:xfrm>
            <a:off x="33312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Estrela de 5 pontas 12"/>
          <p:cNvSpPr/>
          <p:nvPr/>
        </p:nvSpPr>
        <p:spPr>
          <a:xfrm>
            <a:off x="153513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Estrela de 5 pontas 13"/>
          <p:cNvSpPr/>
          <p:nvPr/>
        </p:nvSpPr>
        <p:spPr>
          <a:xfrm>
            <a:off x="2687267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Estrela de 5 pontas 14"/>
          <p:cNvSpPr/>
          <p:nvPr/>
        </p:nvSpPr>
        <p:spPr>
          <a:xfrm>
            <a:off x="385054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Estrela de 5 pontas 15"/>
          <p:cNvSpPr/>
          <p:nvPr/>
        </p:nvSpPr>
        <p:spPr>
          <a:xfrm>
            <a:off x="505255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763" y="3261742"/>
            <a:ext cx="1485900" cy="1609725"/>
          </a:xfrm>
          <a:prstGeom prst="rect">
            <a:avLst/>
          </a:prstGeom>
        </p:spPr>
      </p:pic>
      <p:sp>
        <p:nvSpPr>
          <p:cNvPr id="19" name="Rectângulo 18"/>
          <p:cNvSpPr/>
          <p:nvPr/>
        </p:nvSpPr>
        <p:spPr>
          <a:xfrm>
            <a:off x="2411760" y="1844824"/>
            <a:ext cx="65117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8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Conseguiste!!!</a:t>
            </a:r>
            <a:endParaRPr lang="pt-PT" sz="8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" y="5589240"/>
            <a:ext cx="6876256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És um ÁS em </a:t>
            </a:r>
            <a:r>
              <a:rPr lang="pt-PT" sz="32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Medidas!!!</a:t>
            </a:r>
            <a:endParaRPr lang="pt-PT" sz="3200" b="1" dirty="0">
              <a:ln w="635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75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finishing.wav"/>
          </p:stSnd>
        </p:sndAc>
      </p:transition>
    </mc:Choice>
    <mc:Fallback xmlns="">
      <p:transition spd="slow" advClick="0">
        <p:fade/>
        <p:sndAc>
          <p:stSnd>
            <p:snd r:embed="rId9" name="finis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100"/>
                            </p:stCondLst>
                            <p:childTnLst>
                              <p:par>
                                <p:cTn id="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"/>
                            </p:stCondLst>
                            <p:childTnLst>
                              <p:par>
                                <p:cTn id="3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100"/>
                            </p:stCondLst>
                            <p:childTnLst>
                              <p:par>
                                <p:cTn id="3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4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9" grpId="0"/>
      <p:bldP spid="20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Ângulos">
  <a:themeElements>
    <a:clrScheme name="Â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YamatoPainting">
  <a:themeElements>
    <a:clrScheme name="Personalizado 5">
      <a:dk1>
        <a:sysClr val="windowText" lastClr="000000"/>
      </a:dk1>
      <a:lt1>
        <a:sysClr val="window" lastClr="FFFFFF"/>
      </a:lt1>
      <a:dk2>
        <a:srgbClr val="430000"/>
      </a:dk2>
      <a:lt2>
        <a:srgbClr val="92D050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1750</Words>
  <Application>Microsoft Office PowerPoint</Application>
  <PresentationFormat>Apresentação no Ecrã (4:3)</PresentationFormat>
  <Paragraphs>429</Paragraphs>
  <Slides>47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dos diapositivos</vt:lpstr>
      </vt:variant>
      <vt:variant>
        <vt:i4>47</vt:i4>
      </vt:variant>
    </vt:vector>
  </HeadingPairs>
  <TitlesOfParts>
    <vt:vector size="50" baseType="lpstr">
      <vt:lpstr>Tema do Office</vt:lpstr>
      <vt:lpstr>Ângulos</vt:lpstr>
      <vt:lpstr>YamatoPainting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Bruno Fernandes</dc:creator>
  <cp:lastModifiedBy>Bruno Fernandes</cp:lastModifiedBy>
  <cp:revision>156</cp:revision>
  <dcterms:created xsi:type="dcterms:W3CDTF">2011-07-19T14:18:02Z</dcterms:created>
  <dcterms:modified xsi:type="dcterms:W3CDTF">2011-08-21T16:26:08Z</dcterms:modified>
</cp:coreProperties>
</file>