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8" r:id="rId3"/>
    <p:sldId id="263" r:id="rId4"/>
    <p:sldId id="262" r:id="rId5"/>
    <p:sldId id="260" r:id="rId6"/>
    <p:sldId id="268" r:id="rId7"/>
    <p:sldId id="266" r:id="rId8"/>
    <p:sldId id="271" r:id="rId9"/>
    <p:sldId id="274" r:id="rId10"/>
    <p:sldId id="264" r:id="rId11"/>
    <p:sldId id="275" r:id="rId12"/>
  </p:sldIdLst>
  <p:sldSz cx="9144000" cy="6858000" type="screen4x3"/>
  <p:notesSz cx="6858000" cy="9144000"/>
  <p:defaultTextStyle>
    <a:defPPr>
      <a:defRPr lang="pt-PT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8000"/>
    <a:srgbClr val="FF3300"/>
    <a:srgbClr val="FFFF00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30" d="100"/>
          <a:sy n="130" d="100"/>
        </p:scale>
        <p:origin x="-10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PT" noProof="0" smtClean="0"/>
              <a:t>Clique para editar o estilo do título</a:t>
            </a: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pt-PT" noProof="0" smtClean="0"/>
              <a:t>Faça clique para editar o estilo do subtítulo do modelo global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BE6A1-C412-4088-941C-76A9C3D40C9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82027480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074C27-427D-4EFD-A6F7-A2DB28ACC88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5517553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81FF0-AAE7-42DA-8E22-03A0110B7E26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13398971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E84F7-55ED-4B71-8107-2BA727024A5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80616740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EAF7D9-C0D3-4020-8652-6237B4272AF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13056456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B5697-2AB5-42D0-A0CD-207440B7969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45127433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9C724-BD1C-4EF2-A11D-CAE053D3E0D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04484705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D293E-A73B-416D-A9D9-2E3DE073E9FE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1418048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77915F-75F2-4881-BE2C-E35361DD415A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5435668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D4B35-3171-460F-B3B7-C2EF7A6AA9C1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49171999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76665-31BC-4283-9624-2AFF53289C93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6727541"/>
      </p:ext>
    </p:extLst>
  </p:cSld>
  <p:clrMapOvr>
    <a:masterClrMapping/>
  </p:clrMapOvr>
  <p:transition spd="slow" advClick="0" advTm="40000">
    <p:wheel spokes="8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 estilo do título</a:t>
            </a:r>
          </a:p>
        </p:txBody>
      </p:sp>
      <p:sp>
        <p:nvSpPr>
          <p:cNvPr id="102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Clique para editar os estilos de texto do modelo global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7C5C121-2DE8-42F1-8764-E27FCCCCB447}" type="slidenum">
              <a:rPr lang="pt-PT"/>
              <a:pPr>
                <a:defRPr/>
              </a:pPr>
              <a:t>‹nº›</a:t>
            </a:fld>
            <a:endParaRPr lang="pt-P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0">
    <p:wheel spokes="8"/>
    <p:sndAc>
      <p:stSnd>
        <p:snd r:embed="rId13" name="chimes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15%20Water%20Music%20Suite%20III%20in%20D.wma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15%20W3800.wma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audio" Target="../media/audio1.wav"/><Relationship Id="rId7" Type="http://schemas.openxmlformats.org/officeDocument/2006/relationships/image" Target="../media/image8.png"/><Relationship Id="rId12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15%20W3800.wma" TargetMode="Externa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15%20W3800.wma" TargetMode="Externa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audio" Target="15%20W3800.wma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Mov_da_Terra2.htm" TargetMode="External"/><Relationship Id="rId3" Type="http://schemas.openxmlformats.org/officeDocument/2006/relationships/audio" Target="../media/audio1.wav"/><Relationship Id="rId7" Type="http://schemas.openxmlformats.org/officeDocument/2006/relationships/hyperlink" Target="ordenar_frases3.htm" TargetMode="External"/><Relationship Id="rId2" Type="http://schemas.openxmlformats.org/officeDocument/2006/relationships/slideLayout" Target="../slideLayouts/slideLayout7.xml"/><Relationship Id="rId1" Type="http://schemas.openxmlformats.org/officeDocument/2006/relationships/audio" Target="15%20W3800.wma" TargetMode="External"/><Relationship Id="rId6" Type="http://schemas.openxmlformats.org/officeDocument/2006/relationships/hyperlink" Target="completar%20frases.htm" TargetMode="External"/><Relationship Id="rId11" Type="http://schemas.openxmlformats.org/officeDocument/2006/relationships/image" Target="../media/image3.png"/><Relationship Id="rId5" Type="http://schemas.openxmlformats.org/officeDocument/2006/relationships/hyperlink" Target="os%20astros.htm" TargetMode="External"/><Relationship Id="rId10" Type="http://schemas.openxmlformats.org/officeDocument/2006/relationships/slide" Target="slide10.xml"/><Relationship Id="rId4" Type="http://schemas.openxmlformats.org/officeDocument/2006/relationships/slide" Target="slide9.xml"/><Relationship Id="rId9" Type="http://schemas.openxmlformats.org/officeDocument/2006/relationships/hyperlink" Target="cruzadas.htm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hyperlink" Target="maqueta2_sistema_solar.wmv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19.jpeg"/><Relationship Id="rId7" Type="http://schemas.openxmlformats.org/officeDocument/2006/relationships/hyperlink" Target="roda_dos_planetas_classicos_0001.wmv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C3D91"/>
            </a:gs>
            <a:gs pos="12000">
              <a:srgbClr val="7005D4"/>
            </a:gs>
            <a:gs pos="30000">
              <a:srgbClr val="181CC7"/>
            </a:gs>
            <a:gs pos="60001">
              <a:srgbClr val="0A128C"/>
            </a:gs>
            <a:gs pos="100000">
              <a:srgbClr val="00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4462463" y="3860800"/>
            <a:ext cx="46815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pt-PT" sz="1600" b="1"/>
              <a:t>Alguns cintilam (tremem), outros têm luz fixa.</a:t>
            </a:r>
          </a:p>
        </p:txBody>
      </p:sp>
      <p:sp>
        <p:nvSpPr>
          <p:cNvPr id="3075" name="WordArt 3"/>
          <p:cNvSpPr>
            <a:spLocks noChangeArrowheads="1" noChangeShapeType="1" noTextEdit="1"/>
          </p:cNvSpPr>
          <p:nvPr/>
        </p:nvSpPr>
        <p:spPr bwMode="auto">
          <a:xfrm>
            <a:off x="898525" y="476250"/>
            <a:ext cx="7345363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4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Os astros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979613" y="5157788"/>
            <a:ext cx="6480175" cy="119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 b="1"/>
          </a:p>
          <a:p>
            <a:pPr algn="l" eaLnBrk="1" hangingPunct="1">
              <a:spcBef>
                <a:spcPct val="50000"/>
              </a:spcBef>
            </a:pPr>
            <a:r>
              <a:rPr lang="pt-PT" b="1"/>
              <a:t>Esses pontos luminosos são corpos celestes chamados </a:t>
            </a:r>
          </a:p>
          <a:p>
            <a:pPr algn="l" eaLnBrk="1" hangingPunct="1">
              <a:spcBef>
                <a:spcPct val="50000"/>
              </a:spcBef>
            </a:pPr>
            <a:endParaRPr lang="pt-PT" b="1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323850" y="2420938"/>
            <a:ext cx="6372225" cy="77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/>
              <a:t>No céu (espaço)  há muitos pontos luminosos.</a:t>
            </a:r>
          </a:p>
          <a:p>
            <a:pPr algn="l" eaLnBrk="1" hangingPunct="1">
              <a:spcBef>
                <a:spcPct val="50000"/>
              </a:spcBef>
            </a:pPr>
            <a:endParaRPr lang="pt-PT" b="1"/>
          </a:p>
        </p:txBody>
      </p:sp>
      <p:pic>
        <p:nvPicPr>
          <p:cNvPr id="3078" name="Picture 6" descr="artos3 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57" t="3416"/>
          <a:stretch>
            <a:fillRect/>
          </a:stretch>
        </p:blipFill>
        <p:spPr bwMode="auto">
          <a:xfrm>
            <a:off x="1258888" y="2997200"/>
            <a:ext cx="2808287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menino 0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165725"/>
            <a:ext cx="1349375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WordArt 8"/>
          <p:cNvSpPr>
            <a:spLocks noChangeArrowheads="1" noChangeShapeType="1" noTextEdit="1"/>
          </p:cNvSpPr>
          <p:nvPr/>
        </p:nvSpPr>
        <p:spPr bwMode="auto">
          <a:xfrm>
            <a:off x="4284663" y="6165850"/>
            <a:ext cx="1871662" cy="431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ASTROS</a:t>
            </a:r>
          </a:p>
        </p:txBody>
      </p:sp>
      <p:pic>
        <p:nvPicPr>
          <p:cNvPr id="3081" name="15 Water Music Suite III in D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6308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50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0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63" repeatCount="4000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81"/>
                </p:tgtEl>
              </p:cMediaNode>
            </p:audio>
          </p:childTnLst>
        </p:cTn>
      </p:par>
    </p:tnLst>
    <p:bldLst>
      <p:bldP spid="3074" grpId="0"/>
      <p:bldP spid="3074" grpId="1"/>
      <p:bldP spid="3075" grpId="0" animBg="1"/>
      <p:bldP spid="3075" grpId="1" animBg="1"/>
      <p:bldP spid="308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23850" y="1962150"/>
            <a:ext cx="882015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latin typeface="Times New Roman" pitchFamily="18" charset="0"/>
              </a:rPr>
              <a:t>No espaço, além da Terra, planeta que habitamos, existem outros planetas que giram à volta do Sol.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b="1">
                <a:latin typeface="Times New Roman" pitchFamily="18" charset="0"/>
              </a:rPr>
              <a:t>O Sol e todos os astros que giram à sua volta formam o  </a:t>
            </a:r>
          </a:p>
          <a:p>
            <a:pPr algn="l" eaLnBrk="1" hangingPunct="1">
              <a:spcBef>
                <a:spcPct val="50000"/>
              </a:spcBef>
            </a:pPr>
            <a:endParaRPr lang="pt-PT">
              <a:latin typeface="Times New Roman" pitchFamily="18" charset="0"/>
            </a:endParaRPr>
          </a:p>
        </p:txBody>
      </p:sp>
      <p:pic>
        <p:nvPicPr>
          <p:cNvPr id="4099" name="Picture 3" descr="scaner_sis_s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716338"/>
            <a:ext cx="7343775" cy="285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1116013" y="836613"/>
            <a:ext cx="5689600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"/>
                <a:cs typeface="Arial"/>
              </a:rPr>
              <a:t>Estrelas e planetas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50825" y="188913"/>
            <a:ext cx="5257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/>
              <a:t>Nos astros distinguem-se:</a:t>
            </a:r>
          </a:p>
        </p:txBody>
      </p:sp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5903913" y="2636838"/>
            <a:ext cx="2771775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SISTEMA SOLAR.</a:t>
            </a:r>
          </a:p>
        </p:txBody>
      </p:sp>
    </p:spTree>
  </p:cSld>
  <p:clrMapOvr>
    <a:masterClrMapping/>
  </p:clrMapOvr>
  <p:transition spd="slow" advClick="0" advTm="40000">
    <p:wheel spokes="8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0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539750" y="476250"/>
            <a:ext cx="8064500" cy="5903913"/>
          </a:xfrm>
          <a:prstGeom prst="rect">
            <a:avLst/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pic>
        <p:nvPicPr>
          <p:cNvPr id="4099" name="Picture 3" descr="scaner_sis_s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555750"/>
            <a:ext cx="5689600" cy="2209800"/>
          </a:xfrm>
          <a:prstGeom prst="rect">
            <a:avLst/>
          </a:prstGeom>
          <a:noFill/>
          <a:ln w="76200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971550" y="836613"/>
            <a:ext cx="6985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FFFF"/>
                </a:solidFill>
                <a:latin typeface="Times New Roman" pitchFamily="18" charset="0"/>
              </a:rPr>
              <a:t>O SISTEMA SOLAR é constituído por oito planetas: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971550" y="4148138"/>
            <a:ext cx="2089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1</a:t>
            </a:r>
            <a:r>
              <a:rPr lang="pt-PT" b="1"/>
              <a:t> </a:t>
            </a:r>
            <a:r>
              <a:rPr lang="pt-PT" b="1">
                <a:solidFill>
                  <a:srgbClr val="FFFFFF"/>
                </a:solidFill>
              </a:rPr>
              <a:t>- Mercúrio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971550" y="4868863"/>
            <a:ext cx="20875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971550" y="4797425"/>
            <a:ext cx="1657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2 </a:t>
            </a:r>
            <a:r>
              <a:rPr lang="pt-PT" b="1">
                <a:solidFill>
                  <a:srgbClr val="FFFFFF"/>
                </a:solidFill>
              </a:rPr>
              <a:t>- Vénus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971550" y="5445125"/>
            <a:ext cx="1873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1044575" y="5445125"/>
            <a:ext cx="172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971550" y="5516563"/>
            <a:ext cx="15128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3</a:t>
            </a:r>
            <a:r>
              <a:rPr lang="pt-PT" b="1"/>
              <a:t> </a:t>
            </a:r>
            <a:r>
              <a:rPr lang="pt-PT" b="1">
                <a:solidFill>
                  <a:srgbClr val="FFFFFF"/>
                </a:solidFill>
              </a:rPr>
              <a:t>- Terra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3205163" y="4005263"/>
            <a:ext cx="20875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3205163" y="4148138"/>
            <a:ext cx="20875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4109" name="Text Box 13"/>
          <p:cNvSpPr txBox="1">
            <a:spLocks noChangeArrowheads="1"/>
          </p:cNvSpPr>
          <p:nvPr/>
        </p:nvSpPr>
        <p:spPr bwMode="auto">
          <a:xfrm>
            <a:off x="3060700" y="4221163"/>
            <a:ext cx="1944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4</a:t>
            </a:r>
            <a:r>
              <a:rPr lang="pt-PT" b="1"/>
              <a:t> </a:t>
            </a:r>
            <a:r>
              <a:rPr lang="pt-PT" b="1">
                <a:solidFill>
                  <a:srgbClr val="FFFFFF"/>
                </a:solidFill>
              </a:rPr>
              <a:t>- Marte</a:t>
            </a:r>
          </a:p>
        </p:txBody>
      </p:sp>
      <p:sp>
        <p:nvSpPr>
          <p:cNvPr id="4110" name="Text Box 14"/>
          <p:cNvSpPr txBox="1">
            <a:spLocks noChangeArrowheads="1"/>
          </p:cNvSpPr>
          <p:nvPr/>
        </p:nvSpPr>
        <p:spPr bwMode="auto">
          <a:xfrm>
            <a:off x="3060700" y="4868863"/>
            <a:ext cx="15113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5 </a:t>
            </a:r>
            <a:r>
              <a:rPr lang="pt-PT" b="1">
                <a:solidFill>
                  <a:srgbClr val="FFFFFF"/>
                </a:solidFill>
              </a:rPr>
              <a:t>- Júpiter</a:t>
            </a:r>
          </a:p>
        </p:txBody>
      </p:sp>
      <p:sp>
        <p:nvSpPr>
          <p:cNvPr id="4111" name="Text Box 15"/>
          <p:cNvSpPr txBox="1">
            <a:spLocks noChangeArrowheads="1"/>
          </p:cNvSpPr>
          <p:nvPr/>
        </p:nvSpPr>
        <p:spPr bwMode="auto">
          <a:xfrm>
            <a:off x="3060700" y="5516563"/>
            <a:ext cx="1728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6</a:t>
            </a:r>
            <a:r>
              <a:rPr lang="pt-PT" b="1"/>
              <a:t> </a:t>
            </a:r>
            <a:r>
              <a:rPr lang="pt-PT" b="1">
                <a:solidFill>
                  <a:srgbClr val="FFFFFF"/>
                </a:solidFill>
              </a:rPr>
              <a:t>- Saturno</a:t>
            </a:r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5221288" y="4292600"/>
            <a:ext cx="201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5221288" y="4292600"/>
            <a:ext cx="22320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7</a:t>
            </a:r>
            <a:r>
              <a:rPr lang="pt-PT" b="1"/>
              <a:t> </a:t>
            </a:r>
            <a:r>
              <a:rPr lang="pt-PT" b="1">
                <a:solidFill>
                  <a:srgbClr val="FFFFFF"/>
                </a:solidFill>
              </a:rPr>
              <a:t>- Urano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5221288" y="5013325"/>
            <a:ext cx="20161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>
                <a:solidFill>
                  <a:srgbClr val="FF0000"/>
                </a:solidFill>
              </a:rPr>
              <a:t>8 </a:t>
            </a:r>
            <a:r>
              <a:rPr lang="pt-PT" b="1">
                <a:solidFill>
                  <a:srgbClr val="FFFFFF"/>
                </a:solidFill>
              </a:rPr>
              <a:t>- Neptuno</a:t>
            </a:r>
          </a:p>
        </p:txBody>
      </p:sp>
    </p:spTree>
  </p:cSld>
  <p:clrMapOvr>
    <a:masterClrMapping/>
  </p:clrMapOvr>
  <p:transition spd="slow" advClick="0" advTm="40000">
    <p:wheel spokes="8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3132138" y="1412875"/>
            <a:ext cx="360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400"/>
              <a:t>O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250825" y="3429000"/>
            <a:ext cx="8497888" cy="3195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400"/>
              <a:t>O </a:t>
            </a:r>
            <a:r>
              <a:rPr lang="pt-PT" sz="2400" b="1"/>
              <a:t>Sol</a:t>
            </a:r>
            <a:r>
              <a:rPr lang="pt-PT" sz="2400"/>
              <a:t> é a</a:t>
            </a:r>
            <a:r>
              <a:rPr lang="pt-PT" sz="2400" b="1"/>
              <a:t> estrela que </a:t>
            </a:r>
            <a:r>
              <a:rPr lang="pt-PT" sz="2400"/>
              <a:t> ilumina e aquece a Terra. Parece a maior de todas as estrelas  </a:t>
            </a:r>
            <a:r>
              <a:rPr lang="pt-PT" sz="2000"/>
              <a:t>porque</a:t>
            </a:r>
            <a:r>
              <a:rPr lang="pt-PT" sz="2400"/>
              <a:t> é a que está mais próxima da Terra.</a:t>
            </a:r>
          </a:p>
          <a:p>
            <a:pPr algn="l" eaLnBrk="1" hangingPunct="1">
              <a:spcBef>
                <a:spcPct val="50000"/>
              </a:spcBef>
            </a:pPr>
            <a:endParaRPr lang="pt-PT" sz="2400"/>
          </a:p>
          <a:p>
            <a:pPr algn="l" eaLnBrk="1" hangingPunct="1">
              <a:spcBef>
                <a:spcPct val="50000"/>
              </a:spcBef>
            </a:pPr>
            <a:r>
              <a:rPr lang="pt-PT" sz="2400"/>
              <a:t>À  parte da terra que fica voltada para o Sol e chegam os raios solares: é </a:t>
            </a:r>
            <a:r>
              <a:rPr lang="pt-PT" sz="2400" b="1"/>
              <a:t>dia</a:t>
            </a:r>
            <a:r>
              <a:rPr lang="pt-PT" sz="2400"/>
              <a:t>.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400"/>
              <a:t>À parte da Terra que não recebe os raios solares: é </a:t>
            </a:r>
            <a:r>
              <a:rPr lang="pt-PT" sz="2400" b="1"/>
              <a:t>noite</a:t>
            </a:r>
            <a:r>
              <a:rPr lang="pt-PT" sz="2400"/>
              <a:t>.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79388" y="333375"/>
            <a:ext cx="70580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000" b="1"/>
              <a:t>Os astros com luz própria e que mantêm sempre a mesma posição entre si chamam-se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411413" y="1989138"/>
            <a:ext cx="576103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411413" y="2060575"/>
            <a:ext cx="568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914650" y="1989138"/>
            <a:ext cx="6229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000"/>
              <a:t>O </a:t>
            </a:r>
            <a:r>
              <a:rPr lang="pt-PT" sz="2000" b="1"/>
              <a:t>Sol, </a:t>
            </a:r>
            <a:r>
              <a:rPr lang="pt-PT" sz="2000"/>
              <a:t>como todas as estrelas, tem luz própria, mas não tem movimento.</a:t>
            </a:r>
          </a:p>
        </p:txBody>
      </p:sp>
      <p:sp>
        <p:nvSpPr>
          <p:cNvPr id="6152" name="WordArt 8"/>
          <p:cNvSpPr>
            <a:spLocks noChangeArrowheads="1" noChangeShapeType="1" noTextEdit="1"/>
          </p:cNvSpPr>
          <p:nvPr/>
        </p:nvSpPr>
        <p:spPr bwMode="auto">
          <a:xfrm>
            <a:off x="5003800" y="692150"/>
            <a:ext cx="2274888" cy="32067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 Black"/>
              </a:rPr>
              <a:t>ESTRELAS.</a:t>
            </a:r>
          </a:p>
        </p:txBody>
      </p:sp>
      <p:sp>
        <p:nvSpPr>
          <p:cNvPr id="6153" name="WordArt 9"/>
          <p:cNvSpPr>
            <a:spLocks noChangeArrowheads="1" noChangeShapeType="1" noTextEdit="1"/>
          </p:cNvSpPr>
          <p:nvPr/>
        </p:nvSpPr>
        <p:spPr bwMode="auto">
          <a:xfrm>
            <a:off x="3924300" y="1412875"/>
            <a:ext cx="6477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SOL</a:t>
            </a:r>
          </a:p>
        </p:txBody>
      </p:sp>
      <p:sp>
        <p:nvSpPr>
          <p:cNvPr id="6154" name="WordArt 10"/>
          <p:cNvSpPr>
            <a:spLocks noChangeArrowheads="1" noChangeShapeType="1" noTextEdit="1"/>
          </p:cNvSpPr>
          <p:nvPr/>
        </p:nvSpPr>
        <p:spPr bwMode="auto">
          <a:xfrm>
            <a:off x="6084888" y="1484313"/>
            <a:ext cx="2089150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ESTRELA.</a:t>
            </a:r>
          </a:p>
        </p:txBody>
      </p:sp>
      <p:sp>
        <p:nvSpPr>
          <p:cNvPr id="6155" name="AutoShape 11"/>
          <p:cNvSpPr>
            <a:spLocks noChangeArrowheads="1"/>
          </p:cNvSpPr>
          <p:nvPr/>
        </p:nvSpPr>
        <p:spPr bwMode="auto">
          <a:xfrm>
            <a:off x="395288" y="1484313"/>
            <a:ext cx="2089150" cy="1728787"/>
          </a:xfrm>
          <a:prstGeom prst="sun">
            <a:avLst>
              <a:gd name="adj" fmla="val 25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4572000" y="1412875"/>
            <a:ext cx="1295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4572000" y="1484313"/>
            <a:ext cx="1295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4787900" y="1412875"/>
            <a:ext cx="1152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400"/>
              <a:t>é uma</a:t>
            </a:r>
          </a:p>
        </p:txBody>
      </p:sp>
      <p:pic>
        <p:nvPicPr>
          <p:cNvPr id="6159" name="15 W3800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0" y="645318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9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8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2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4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5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6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111" repeatCount="1000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9"/>
                </p:tgtEl>
              </p:cMediaNode>
            </p:audio>
          </p:childTnLst>
        </p:cTn>
      </p:par>
    </p:tnLst>
    <p:bldLst>
      <p:bldP spid="6148" grpId="0"/>
      <p:bldP spid="6151" grpId="0" build="allAtOnce"/>
      <p:bldP spid="6152" grpId="0" animBg="1"/>
      <p:bldP spid="6153" grpId="0" animBg="1"/>
      <p:bldP spid="6154" grpId="0" animBg="1"/>
      <p:bldP spid="6155" grpId="0" animBg="1"/>
      <p:bldP spid="6155" grpId="1" animBg="1"/>
      <p:bldP spid="61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erc_2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57" t="33000" r="41876" b="33000"/>
          <a:stretch>
            <a:fillRect/>
          </a:stretch>
        </p:blipFill>
        <p:spPr bwMode="auto">
          <a:xfrm>
            <a:off x="250825" y="765175"/>
            <a:ext cx="78105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971550" y="188913"/>
            <a:ext cx="5329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400" b="1"/>
              <a:t>À volta do Sol giram oito planetas: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971550" y="908050"/>
            <a:ext cx="1619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b="1"/>
              <a:t>1 - Mercúrio</a:t>
            </a: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619250" y="1989138"/>
            <a:ext cx="12239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2 - Vénus</a:t>
            </a: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3059113" y="3429000"/>
            <a:ext cx="1152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3 - Terra</a:t>
            </a:r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4211638" y="2636838"/>
            <a:ext cx="122396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4 - Marte</a:t>
            </a: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292725" y="5516563"/>
            <a:ext cx="1439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5 - Júpiter</a:t>
            </a: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6588125" y="3644900"/>
            <a:ext cx="15113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6 - Saturno</a:t>
            </a: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7740650" y="1844675"/>
            <a:ext cx="12239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7 - Urano</a:t>
            </a: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7451725" y="6237288"/>
            <a:ext cx="1479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b="1"/>
              <a:t>8 - Neptuno</a:t>
            </a:r>
          </a:p>
        </p:txBody>
      </p:sp>
      <p:pic>
        <p:nvPicPr>
          <p:cNvPr id="7180" name="Picture 12" descr="terr_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8" t="34042" r="36548" b="31958"/>
          <a:stretch>
            <a:fillRect/>
          </a:stretch>
        </p:blipFill>
        <p:spPr bwMode="auto">
          <a:xfrm>
            <a:off x="1763713" y="3141663"/>
            <a:ext cx="1296987" cy="116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13" descr="venus_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1" t="24583" r="31160" b="26292"/>
          <a:stretch>
            <a:fillRect/>
          </a:stretch>
        </p:blipFill>
        <p:spPr bwMode="auto">
          <a:xfrm>
            <a:off x="684213" y="2060575"/>
            <a:ext cx="1008062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14" descr="mart_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37" t="34584" r="39256" b="33292"/>
          <a:stretch>
            <a:fillRect/>
          </a:stretch>
        </p:blipFill>
        <p:spPr bwMode="auto">
          <a:xfrm>
            <a:off x="3419475" y="2205038"/>
            <a:ext cx="814388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15" descr="jupiter_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98" t="34000" r="39256" b="31958"/>
          <a:stretch>
            <a:fillRect/>
          </a:stretch>
        </p:blipFill>
        <p:spPr bwMode="auto">
          <a:xfrm>
            <a:off x="3492500" y="4365625"/>
            <a:ext cx="1766888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16" descr="saturn_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97" t="29208" r="37857" b="29208"/>
          <a:stretch>
            <a:fillRect/>
          </a:stretch>
        </p:blipFill>
        <p:spPr bwMode="auto">
          <a:xfrm rot="-1817456">
            <a:off x="5364163" y="3213100"/>
            <a:ext cx="1223962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Picture 17" descr="Urano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97" t="34875" r="39195" b="34875"/>
          <a:stretch>
            <a:fillRect/>
          </a:stretch>
        </p:blipFill>
        <p:spPr bwMode="auto">
          <a:xfrm>
            <a:off x="7164388" y="2276475"/>
            <a:ext cx="1152525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6" name="Picture 18" descr="neptun_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35" t="34875" r="39197" b="36749"/>
          <a:stretch>
            <a:fillRect/>
          </a:stretch>
        </p:blipFill>
        <p:spPr bwMode="auto">
          <a:xfrm>
            <a:off x="7812088" y="5013325"/>
            <a:ext cx="1081087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15 W3800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38175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1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7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7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10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187"/>
                </p:tgtEl>
              </p:cMediaNode>
            </p:audio>
          </p:childTnLst>
        </p:cTn>
      </p:par>
    </p:tnLst>
    <p:bldLst>
      <p:bldP spid="717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825" y="620713"/>
            <a:ext cx="8424863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000"/>
              <a:t>Os                                 são astros que não têm luz própria e giram em torno de uma estrela – o Sol. 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/>
              <a:t>São as estrelas que fornecem a </a:t>
            </a:r>
            <a:r>
              <a:rPr lang="pt-PT" sz="2000" b="1"/>
              <a:t>luz</a:t>
            </a:r>
            <a:r>
              <a:rPr lang="pt-PT" sz="2000"/>
              <a:t> e o </a:t>
            </a:r>
            <a:r>
              <a:rPr lang="pt-PT" sz="2000" b="1"/>
              <a:t>calor</a:t>
            </a:r>
            <a:r>
              <a:rPr lang="pt-PT" sz="2000"/>
              <a:t> aos </a:t>
            </a:r>
            <a:r>
              <a:rPr lang="pt-PT" sz="2000" b="1"/>
              <a:t>planetas.</a:t>
            </a:r>
          </a:p>
        </p:txBody>
      </p:sp>
      <p:pic>
        <p:nvPicPr>
          <p:cNvPr id="8195" name="Picture 3" descr="terr_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58" t="34042" r="36548" b="31958"/>
          <a:stretch>
            <a:fillRect/>
          </a:stretch>
        </p:blipFill>
        <p:spPr bwMode="auto">
          <a:xfrm>
            <a:off x="6227763" y="2205038"/>
            <a:ext cx="1728787" cy="155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539750" y="2695575"/>
            <a:ext cx="5400675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3600" b="1"/>
              <a:t>A Terra é um planeta.</a:t>
            </a:r>
          </a:p>
          <a:p>
            <a:pPr eaLnBrk="1" hangingPunct="1">
              <a:spcBef>
                <a:spcPct val="50000"/>
              </a:spcBef>
            </a:pPr>
            <a:endParaRPr lang="pt-PT" sz="3600" b="1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779838" y="4149725"/>
            <a:ext cx="5113337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000"/>
              <a:t>A Terra e a Lua não têm luz própria.  Recebem a luz do Sol.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/>
              <a:t> A Lua gira à volta da Terra. E, por isso, é um satélite da Terra.</a:t>
            </a:r>
          </a:p>
        </p:txBody>
      </p:sp>
      <p:pic>
        <p:nvPicPr>
          <p:cNvPr id="8198" name="Picture 6" descr="pagina1 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9" t="4430" b="6299"/>
          <a:stretch>
            <a:fillRect/>
          </a:stretch>
        </p:blipFill>
        <p:spPr bwMode="auto">
          <a:xfrm>
            <a:off x="250825" y="4149725"/>
            <a:ext cx="3095625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WordArt 7"/>
          <p:cNvSpPr>
            <a:spLocks noChangeArrowheads="1" noChangeShapeType="1" noTextEdit="1"/>
          </p:cNvSpPr>
          <p:nvPr/>
        </p:nvSpPr>
        <p:spPr bwMode="auto">
          <a:xfrm>
            <a:off x="900113" y="620713"/>
            <a:ext cx="1944687" cy="2873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 Black"/>
              </a:rPr>
              <a:t>PLANETAS</a:t>
            </a:r>
          </a:p>
        </p:txBody>
      </p:sp>
    </p:spTree>
  </p:cSld>
  <p:clrMapOvr>
    <a:masterClrMapping/>
  </p:clrMapOvr>
  <p:transition spd="slow" advClick="0" advTm="40000">
    <p:wheel spokes="8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81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8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6" grpId="1"/>
      <p:bldP spid="819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sxperi_rot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039938"/>
            <a:ext cx="4176712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1773238"/>
            <a:ext cx="9144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pt-PT" sz="2400"/>
              <a:t>No                                                  a Terra gira sobre si mesma (como se fosse um pião).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50825" y="3213100"/>
            <a:ext cx="40671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pt-PT" sz="2000"/>
              <a:t>A Terra demora 24 horas a dar uma volta sobre ela própria, ou seja, um dia.</a:t>
            </a:r>
          </a:p>
          <a:p>
            <a:pPr algn="l"/>
            <a:endParaRPr lang="pt-PT" sz="2000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179388" y="549275"/>
            <a:ext cx="74882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pt-PT" sz="2000"/>
              <a:t>A Terra faz dois movimentos:  o</a:t>
            </a:r>
            <a:r>
              <a:rPr lang="pt-PT" sz="2000" b="1"/>
              <a:t> Movimento de Rotação</a:t>
            </a:r>
            <a:r>
              <a:rPr lang="pt-PT" sz="2000"/>
              <a:t> e o </a:t>
            </a:r>
            <a:r>
              <a:rPr lang="pt-PT" sz="2000" b="1"/>
              <a:t>Movimento de Translação.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276600" y="5699125"/>
            <a:ext cx="4392613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pt-PT" sz="2000"/>
              <a:t>O movimento de rotação da Terra dá origem ao dia e à noite.</a:t>
            </a:r>
          </a:p>
          <a:p>
            <a:pPr eaLnBrk="1" hangingPunct="1">
              <a:spcBef>
                <a:spcPct val="50000"/>
              </a:spcBef>
            </a:pPr>
            <a:endParaRPr lang="pt-PT" sz="2000"/>
          </a:p>
        </p:txBody>
      </p:sp>
      <p:pic>
        <p:nvPicPr>
          <p:cNvPr id="9223" name="Picture 7" descr="pla_cir 0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4" t="2956" r="5672" b="6683"/>
          <a:stretch>
            <a:fillRect/>
          </a:stretch>
        </p:blipFill>
        <p:spPr bwMode="auto">
          <a:xfrm>
            <a:off x="468313" y="4365625"/>
            <a:ext cx="22320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WordArt 8"/>
          <p:cNvSpPr>
            <a:spLocks noChangeArrowheads="1" noChangeShapeType="1" noTextEdit="1"/>
          </p:cNvSpPr>
          <p:nvPr/>
        </p:nvSpPr>
        <p:spPr bwMode="auto">
          <a:xfrm>
            <a:off x="611188" y="1773238"/>
            <a:ext cx="3960812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 Black"/>
              </a:rPr>
              <a:t>Movimento de Rotação,</a:t>
            </a:r>
          </a:p>
        </p:txBody>
      </p:sp>
      <p:pic>
        <p:nvPicPr>
          <p:cNvPr id="9225" name="15 W3800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2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5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25"/>
                </p:tgtEl>
              </p:cMediaNode>
            </p:audio>
          </p:childTnLst>
        </p:cTn>
      </p:par>
    </p:tnLst>
    <p:bldLst>
      <p:bldP spid="9221" grpId="0"/>
      <p:bldP spid="92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omes_estaçoes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489075"/>
            <a:ext cx="5048250" cy="387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250825" y="549275"/>
            <a:ext cx="85693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PT" sz="2000"/>
              <a:t>No                                                                      , a terra gira à volta do Sol.</a:t>
            </a: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2422525"/>
            <a:ext cx="47879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pt-PT" sz="2000" b="1"/>
              <a:t>A Terra  demora 365 dias e seis horas a dar uma volta completa em torno do Sol, ou seja, um ano.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787900" y="26035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pt-PT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23850" y="5589588"/>
            <a:ext cx="72009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r>
              <a:rPr lang="pt-PT" sz="2000"/>
              <a:t>O movimento de translação dá origem às quatro estações.</a:t>
            </a:r>
          </a:p>
          <a:p>
            <a:pPr eaLnBrk="1" hangingPunct="1">
              <a:spcBef>
                <a:spcPct val="50000"/>
              </a:spcBef>
            </a:pPr>
            <a:endParaRPr lang="pt-PT" sz="2000"/>
          </a:p>
        </p:txBody>
      </p:sp>
      <p:sp>
        <p:nvSpPr>
          <p:cNvPr id="10247" name="WordArt 7"/>
          <p:cNvSpPr>
            <a:spLocks noChangeArrowheads="1" noChangeShapeType="1" noTextEdit="1"/>
          </p:cNvSpPr>
          <p:nvPr/>
        </p:nvSpPr>
        <p:spPr bwMode="auto">
          <a:xfrm>
            <a:off x="755650" y="188913"/>
            <a:ext cx="4681538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latin typeface="Arial Black"/>
              </a:rPr>
              <a:t>Movimento de translação</a:t>
            </a:r>
          </a:p>
        </p:txBody>
      </p:sp>
      <p:pic>
        <p:nvPicPr>
          <p:cNvPr id="10248" name="15 W3800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2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8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0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1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2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" showWhenStopped="0">
                <p:cTn id="5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8"/>
                </p:tgtEl>
              </p:cMediaNode>
            </p:audio>
          </p:childTnLst>
        </p:cTn>
      </p:par>
    </p:tnLst>
    <p:bldLst>
      <p:bldP spid="10244" grpId="0" build="allAtOnce"/>
      <p:bldP spid="10246" grpId="0"/>
      <p:bldP spid="10246" grpId="1"/>
      <p:bldP spid="1024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A128C"/>
            </a:gs>
            <a:gs pos="35001">
              <a:srgbClr val="181CC7"/>
            </a:gs>
            <a:gs pos="44000">
              <a:srgbClr val="7005D4"/>
            </a:gs>
            <a:gs pos="50000">
              <a:srgbClr val="8C3D91"/>
            </a:gs>
            <a:gs pos="56000">
              <a:srgbClr val="7005D4"/>
            </a:gs>
            <a:gs pos="64999">
              <a:srgbClr val="181CC7"/>
            </a:gs>
            <a:gs pos="80000">
              <a:srgbClr val="0A128C"/>
            </a:gs>
            <a:gs pos="100000">
              <a:srgbClr val="00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323850" y="549275"/>
            <a:ext cx="7993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pt-PT" b="1"/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132138" y="4149725"/>
            <a:ext cx="2879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/>
              <a:t> </a:t>
            </a:r>
          </a:p>
        </p:txBody>
      </p:sp>
      <p:sp>
        <p:nvSpPr>
          <p:cNvPr id="11268" name="Text Box 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971550" y="2708275"/>
            <a:ext cx="28797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>
                <a:hlinkClick r:id="rId5" action="ppaction://hlinkfile"/>
              </a:rPr>
              <a:t>Exercício 1</a:t>
            </a:r>
            <a:endParaRPr lang="pt-PT" sz="2000" b="1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971550" y="5157788"/>
            <a:ext cx="29527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>
                <a:hlinkClick r:id="rId6" action="ppaction://hlinkfile"/>
              </a:rPr>
              <a:t>Exercício 2</a:t>
            </a:r>
            <a:endParaRPr lang="pt-PT" sz="2000" b="1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3167063" y="3860800"/>
            <a:ext cx="28082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>
                <a:hlinkClick r:id="rId7" action="ppaction://hlinkfile"/>
              </a:rPr>
              <a:t>Exercício 3</a:t>
            </a:r>
            <a:endParaRPr lang="pt-PT" sz="2000" b="1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011863" y="2708275"/>
            <a:ext cx="2232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>
                <a:hlinkClick r:id="rId8" action="ppaction://hlinkfile"/>
              </a:rPr>
              <a:t>Exercício 4</a:t>
            </a:r>
            <a:endParaRPr lang="pt-PT" sz="2000" b="1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5940425" y="5229225"/>
            <a:ext cx="2160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>
                <a:hlinkClick r:id="rId9" action="ppaction://hlinkfile"/>
              </a:rPr>
              <a:t>Exercício 5</a:t>
            </a:r>
            <a:endParaRPr lang="pt-PT" sz="2000" b="1"/>
          </a:p>
        </p:txBody>
      </p:sp>
      <p:sp>
        <p:nvSpPr>
          <p:cNvPr id="11273" name="WordArt 9"/>
          <p:cNvSpPr>
            <a:spLocks noChangeArrowheads="1" noChangeShapeType="1" noTextEdit="1"/>
          </p:cNvSpPr>
          <p:nvPr/>
        </p:nvSpPr>
        <p:spPr bwMode="auto">
          <a:xfrm>
            <a:off x="323850" y="404813"/>
            <a:ext cx="8496300" cy="17287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Realiza os exercícios e aplica os conhecimentos</a:t>
            </a:r>
          </a:p>
        </p:txBody>
      </p:sp>
      <p:sp>
        <p:nvSpPr>
          <p:cNvPr id="11274" name="AutoShape 10">
            <a:hlinkClick r:id="rId10" action="ppaction://hlinksldjump"/>
          </p:cNvPr>
          <p:cNvSpPr>
            <a:spLocks noChangeArrowheads="1"/>
          </p:cNvSpPr>
          <p:nvPr/>
        </p:nvSpPr>
        <p:spPr bwMode="auto">
          <a:xfrm>
            <a:off x="7667625" y="6165850"/>
            <a:ext cx="865188" cy="358775"/>
          </a:xfrm>
          <a:prstGeom prst="rightArrow">
            <a:avLst>
              <a:gd name="adj1" fmla="val 50000"/>
              <a:gd name="adj2" fmla="val 60288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pic>
        <p:nvPicPr>
          <p:cNvPr id="11275" name="15 W3800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5688" y="6308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wheel spokes="8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229" fill="hold"/>
                                        <p:tgtEl>
                                          <p:spTgt spid="112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3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5"/>
                </p:tgtEl>
              </p:cMediaNode>
            </p:audio>
          </p:childTnLst>
        </p:cTn>
      </p:par>
    </p:tnLst>
    <p:bldLst>
      <p:bldP spid="11268" grpId="0"/>
      <p:bldP spid="11269" grpId="0"/>
      <p:bldP spid="11270" grpId="0"/>
      <p:bldP spid="11271" grpId="0"/>
      <p:bldP spid="11272" grpId="0"/>
      <p:bldP spid="11273" grpId="0" animBg="1"/>
      <p:bldP spid="1127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C3D91"/>
            </a:gs>
            <a:gs pos="12000">
              <a:srgbClr val="7005D4"/>
            </a:gs>
            <a:gs pos="30000">
              <a:srgbClr val="181CC7"/>
            </a:gs>
            <a:gs pos="60001">
              <a:srgbClr val="0A128C"/>
            </a:gs>
            <a:gs pos="100000">
              <a:srgbClr val="00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468313" y="620713"/>
            <a:ext cx="84248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r>
              <a:rPr lang="pt-PT" sz="2000" b="1"/>
              <a:t>Constrói uma maqueta do Sistema Solar com a ajuda deste filme!</a:t>
            </a:r>
            <a:endParaRPr lang="pt-PT" sz="2000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50825" y="1989138"/>
            <a:ext cx="3889375" cy="466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/>
              <a:t>Materiais necessários: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Esferovite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Cartolina preta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Papel celofane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Palitos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Plasticina de várias cores: (preta,branca, verde, azul, vermelha, amarela)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Etiquetas</a:t>
            </a:r>
          </a:p>
          <a:p>
            <a:pPr algn="l" eaLnBrk="1" hangingPunct="1">
              <a:spcBef>
                <a:spcPct val="50000"/>
              </a:spcBef>
            </a:pPr>
            <a:r>
              <a:rPr lang="pt-PT" sz="2000" b="1"/>
              <a:t>Cola</a:t>
            </a:r>
          </a:p>
          <a:p>
            <a:pPr eaLnBrk="1" hangingPunct="1">
              <a:spcBef>
                <a:spcPct val="50000"/>
              </a:spcBef>
            </a:pPr>
            <a:endParaRPr lang="pt-PT" sz="2000" b="1"/>
          </a:p>
        </p:txBody>
      </p:sp>
      <p:pic>
        <p:nvPicPr>
          <p:cNvPr id="12292" name="Picture 4" descr="HPIM03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268413"/>
            <a:ext cx="3024188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AutoShape 5">
            <a:hlinkClick r:id="rId4" action="ppaction://hlinkfile" highlightClick="1"/>
          </p:cNvPr>
          <p:cNvSpPr>
            <a:spLocks noChangeArrowheads="1"/>
          </p:cNvSpPr>
          <p:nvPr/>
        </p:nvSpPr>
        <p:spPr bwMode="auto">
          <a:xfrm>
            <a:off x="5076825" y="1916113"/>
            <a:ext cx="576263" cy="430212"/>
          </a:xfrm>
          <a:prstGeom prst="actionButtonMovi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pic>
        <p:nvPicPr>
          <p:cNvPr id="12294" name="Picture 6" descr="HPIM02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429000"/>
            <a:ext cx="3240088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wheel spokes="8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8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8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9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9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9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allAtOnce"/>
      <p:bldP spid="1229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4292600"/>
            <a:ext cx="1800225" cy="135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57851">
            <a:off x="3706813" y="2565400"/>
            <a:ext cx="1728787" cy="129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488634">
            <a:off x="1116013" y="2636838"/>
            <a:ext cx="152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0193">
            <a:off x="7077075" y="2462213"/>
            <a:ext cx="1666875" cy="1250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1085850" y="188913"/>
            <a:ext cx="6970713" cy="1800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r>
              <a:rPr lang="pt-PT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Aprende mais sobre os planetas!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0" y="2060575"/>
            <a:ext cx="7416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/>
              <a:t>Constrói a “ RODA DOS PLANETAS” com a ajuda do filme!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6372225" y="5589588"/>
            <a:ext cx="23764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PT" sz="2000" b="1"/>
              <a:t>Diverte-te!</a:t>
            </a:r>
          </a:p>
        </p:txBody>
      </p:sp>
      <p:sp>
        <p:nvSpPr>
          <p:cNvPr id="13321" name="AutoShape 9">
            <a:hlinkClick r:id="rId7" action="ppaction://hlinkfile" highlightClick="1"/>
          </p:cNvPr>
          <p:cNvSpPr>
            <a:spLocks noChangeArrowheads="1"/>
          </p:cNvSpPr>
          <p:nvPr/>
        </p:nvSpPr>
        <p:spPr bwMode="auto">
          <a:xfrm>
            <a:off x="3059113" y="5949950"/>
            <a:ext cx="792162" cy="620713"/>
          </a:xfrm>
          <a:prstGeom prst="actionButtonMovi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PT"/>
          </a:p>
        </p:txBody>
      </p:sp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45263">
            <a:off x="5651500" y="4076700"/>
            <a:ext cx="172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3" name="Picture 11" descr="planetas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221163"/>
            <a:ext cx="2592388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0">
    <p:wheel spokes="8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2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/>
      <p:bldP spid="13319" grpId="1"/>
      <p:bldP spid="13320" grpId="0"/>
      <p:bldP spid="13321" grpId="0" animBg="1"/>
    </p:bldLst>
  </p:timing>
</p:sld>
</file>

<file path=ppt/theme/theme1.xml><?xml version="1.0" encoding="utf-8"?>
<a:theme xmlns:a="http://schemas.openxmlformats.org/drawingml/2006/main" name="1_Modelo de apresentação predefinido">
  <a:themeElements>
    <a:clrScheme name="1_Modelo de apresentação predefinido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1_Modelo de apresentação predefini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P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Modelo de apresentação predefinido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Modelo de apresentação predefinido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odelo de apresentação predefinido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2</TotalTime>
  <Words>508</Words>
  <Application>Microsoft Office PowerPoint</Application>
  <PresentationFormat>Apresentação no Ecrã (4:3)</PresentationFormat>
  <Paragraphs>74</Paragraphs>
  <Slides>11</Slides>
  <Notes>0</Notes>
  <HiddenSlides>0</HiddenSlides>
  <MMClips>6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6" baseType="lpstr">
      <vt:lpstr>Arial</vt:lpstr>
      <vt:lpstr>Wingdings</vt:lpstr>
      <vt:lpstr>Calibri</vt:lpstr>
      <vt:lpstr>Times New Roman</vt:lpstr>
      <vt:lpstr>1_Modelo de apresentação predefinido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Conceição Matos</dc:creator>
  <cp:lastModifiedBy>Bruno Fernandes</cp:lastModifiedBy>
  <cp:revision>151</cp:revision>
  <dcterms:created xsi:type="dcterms:W3CDTF">2007-07-11T11:38:49Z</dcterms:created>
  <dcterms:modified xsi:type="dcterms:W3CDTF">2012-10-22T23:40:15Z</dcterms:modified>
</cp:coreProperties>
</file>