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3" r:id="rId2"/>
    <p:sldId id="274" r:id="rId3"/>
    <p:sldId id="257" r:id="rId4"/>
    <p:sldId id="266" r:id="rId5"/>
    <p:sldId id="267" r:id="rId6"/>
    <p:sldId id="276" r:id="rId7"/>
    <p:sldId id="268" r:id="rId8"/>
    <p:sldId id="258" r:id="rId9"/>
    <p:sldId id="269" r:id="rId10"/>
    <p:sldId id="259" r:id="rId11"/>
    <p:sldId id="270" r:id="rId12"/>
    <p:sldId id="260" r:id="rId13"/>
    <p:sldId id="261" r:id="rId14"/>
    <p:sldId id="262" r:id="rId15"/>
    <p:sldId id="263" r:id="rId16"/>
    <p:sldId id="272" r:id="rId17"/>
    <p:sldId id="265" r:id="rId18"/>
    <p:sldId id="275" r:id="rId19"/>
    <p:sldId id="264" r:id="rId20"/>
  </p:sldIdLst>
  <p:sldSz cx="9144000" cy="6858000" type="screen4x3"/>
  <p:notesSz cx="6794500" cy="9931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93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8562C-E6AC-4932-814B-665A56E0F7E9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6F137-D0E6-4319-AC50-4FAFD9B083D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4383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F3D77-2343-483F-B8C6-543A34D849F1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40D63-9AE5-45B9-8154-EF04B906C8A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215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40D63-9AE5-45B9-8154-EF04B906C8AB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02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40D63-9AE5-45B9-8154-EF04B906C8AB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791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2956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6172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263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07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476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166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284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036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15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976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156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E31DF-7077-4146-A32C-4486E0B14286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019C6-3A09-4112-AB0A-36D04E673706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4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823" y="1700808"/>
            <a:ext cx="3483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000" b="1" dirty="0" smtClean="0"/>
              <a:t>Regras ortográficas</a:t>
            </a:r>
          </a:p>
          <a:p>
            <a:endParaRPr lang="pt-PT" sz="3200" b="1" dirty="0"/>
          </a:p>
          <a:p>
            <a:r>
              <a:rPr lang="pt-PT" sz="1400" b="1" dirty="0" smtClean="0"/>
              <a:t>(com base em </a:t>
            </a:r>
            <a:r>
              <a:rPr lang="pt-PT" sz="1400" b="1" i="1" dirty="0" smtClean="0"/>
              <a:t>Prontuário Básico de Língua Portuguesa</a:t>
            </a:r>
            <a:r>
              <a:rPr lang="pt-PT" sz="1400" b="1" dirty="0" smtClean="0"/>
              <a:t>, Porto Editora)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8240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à</a:t>
            </a:r>
            <a:r>
              <a:rPr lang="pt-PT" sz="4000" b="1" dirty="0" smtClean="0">
                <a:solidFill>
                  <a:srgbClr val="00B0F0"/>
                </a:solidFill>
              </a:rPr>
              <a:t> / há / ah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7856288" cy="504846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pt-PT" b="1" dirty="0">
                <a:solidFill>
                  <a:srgbClr val="00B0F0"/>
                </a:solidFill>
              </a:rPr>
              <a:t>à</a:t>
            </a:r>
            <a:r>
              <a:rPr lang="pt-PT" b="1" dirty="0" smtClean="0"/>
              <a:t> </a:t>
            </a:r>
            <a:r>
              <a:rPr lang="pt-PT" sz="2400" dirty="0" smtClean="0"/>
              <a:t>(preposição) </a:t>
            </a:r>
            <a:r>
              <a:rPr lang="pt-PT" sz="2800" dirty="0" smtClean="0"/>
              <a:t>– </a:t>
            </a:r>
            <a:r>
              <a:rPr lang="pt-PT" sz="2800" dirty="0" smtClean="0">
                <a:latin typeface="+mj-lt"/>
                <a:cs typeface="Arial" pitchFamily="34" charset="0"/>
              </a:rPr>
              <a:t>Indica direção ou localização.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Eu vou </a:t>
            </a:r>
            <a:r>
              <a:rPr lang="pt-PT" sz="2600" b="1" i="1" dirty="0" smtClean="0"/>
              <a:t>à</a:t>
            </a:r>
            <a:r>
              <a:rPr lang="pt-PT" sz="2600" i="1" dirty="0" smtClean="0">
                <a:solidFill>
                  <a:srgbClr val="FF0000"/>
                </a:solidFill>
              </a:rPr>
              <a:t> </a:t>
            </a:r>
            <a:r>
              <a:rPr lang="pt-PT" sz="2600" i="1" dirty="0" smtClean="0"/>
              <a:t>loja.</a:t>
            </a:r>
          </a:p>
          <a:p>
            <a:pPr marL="0" indent="0" algn="just">
              <a:buNone/>
            </a:pPr>
            <a:endParaRPr lang="pt-PT" sz="1600" dirty="0" smtClean="0"/>
          </a:p>
          <a:p>
            <a:pPr marL="0" indent="0" algn="just">
              <a:spcBef>
                <a:spcPts val="600"/>
              </a:spcBef>
              <a:buNone/>
            </a:pPr>
            <a:r>
              <a:rPr lang="pt-PT" b="1" dirty="0">
                <a:solidFill>
                  <a:srgbClr val="00B0F0"/>
                </a:solidFill>
              </a:rPr>
              <a:t>h</a:t>
            </a:r>
            <a:r>
              <a:rPr lang="pt-PT" b="1" dirty="0" smtClean="0">
                <a:solidFill>
                  <a:srgbClr val="00B0F0"/>
                </a:solidFill>
              </a:rPr>
              <a:t>á</a:t>
            </a:r>
            <a:r>
              <a:rPr lang="pt-PT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(verbo haver) </a:t>
            </a:r>
            <a:r>
              <a:rPr lang="pt-PT" sz="2800" dirty="0" smtClean="0"/>
              <a:t>– Significa existir.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PT" sz="2600" dirty="0" smtClean="0"/>
              <a:t>Ex.:  </a:t>
            </a:r>
            <a:r>
              <a:rPr lang="pt-PT" sz="2600" i="1" dirty="0" smtClean="0"/>
              <a:t>Nesta escola </a:t>
            </a:r>
            <a:r>
              <a:rPr lang="pt-PT" sz="2600" b="1" i="1" dirty="0" smtClean="0"/>
              <a:t>há</a:t>
            </a:r>
            <a:r>
              <a:rPr lang="pt-PT" sz="2600" i="1" dirty="0" smtClean="0"/>
              <a:t> um pavilhão desportivo.</a:t>
            </a:r>
          </a:p>
          <a:p>
            <a:pPr marL="0" indent="0">
              <a:buNone/>
            </a:pPr>
            <a:endParaRPr lang="pt-PT" sz="1600" dirty="0" smtClean="0"/>
          </a:p>
          <a:p>
            <a:pPr marL="0" indent="0">
              <a:buNone/>
            </a:pPr>
            <a:endParaRPr lang="pt-PT" sz="1600" dirty="0" smtClean="0"/>
          </a:p>
          <a:p>
            <a:pPr marL="0" indent="0">
              <a:buNone/>
            </a:pPr>
            <a:endParaRPr lang="pt-PT" sz="1600" dirty="0"/>
          </a:p>
          <a:p>
            <a:pPr marL="0" indent="0"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Ah! </a:t>
            </a:r>
            <a:r>
              <a:rPr lang="pt-PT" sz="2400" dirty="0" smtClean="0"/>
              <a:t>(interjeição)</a:t>
            </a:r>
            <a:r>
              <a:rPr lang="pt-PT" sz="2800" dirty="0" smtClean="0"/>
              <a:t> – Expressa admiração.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>
                <a:cs typeface="Calibri"/>
              </a:rPr>
              <a:t>−</a:t>
            </a:r>
            <a:r>
              <a:rPr lang="pt-PT" sz="2600" i="1" dirty="0" smtClean="0"/>
              <a:t> </a:t>
            </a:r>
            <a:r>
              <a:rPr lang="pt-PT" sz="2600" b="1" i="1" dirty="0" smtClean="0"/>
              <a:t>Ah! </a:t>
            </a:r>
            <a:r>
              <a:rPr lang="pt-PT" sz="2600" i="1" dirty="0" smtClean="0"/>
              <a:t>Não acredito!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763911" y="3777969"/>
            <a:ext cx="4166610" cy="1008112"/>
          </a:xfrm>
          <a:prstGeom prst="wedgeRoundRectCallout">
            <a:avLst>
              <a:gd name="adj1" fmla="val 52868"/>
              <a:gd name="adj2" fmla="val 8489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Box 5"/>
          <p:cNvSpPr txBox="1"/>
          <p:nvPr/>
        </p:nvSpPr>
        <p:spPr>
          <a:xfrm>
            <a:off x="2763911" y="3768355"/>
            <a:ext cx="4166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Monotype Corsiva" pitchFamily="66" charset="0"/>
              </a:rPr>
              <a:t>Se na frase puderes substituir o </a:t>
            </a:r>
            <a:r>
              <a:rPr lang="pt-PT" sz="2000" b="1" dirty="0">
                <a:latin typeface="Monotype Corsiva" pitchFamily="66" charset="0"/>
              </a:rPr>
              <a:t>há</a:t>
            </a:r>
            <a:r>
              <a:rPr lang="pt-PT" sz="2000" dirty="0">
                <a:latin typeface="Monotype Corsiva" pitchFamily="66" charset="0"/>
              </a:rPr>
              <a:t> por </a:t>
            </a:r>
            <a:r>
              <a:rPr lang="pt-PT" sz="2000" b="1" dirty="0" smtClean="0">
                <a:latin typeface="Monotype Corsiva" pitchFamily="66" charset="0"/>
              </a:rPr>
              <a:t>existe</a:t>
            </a:r>
            <a:r>
              <a:rPr lang="pt-PT" sz="2000" dirty="0" smtClean="0">
                <a:latin typeface="Monotype Corsiva" pitchFamily="66" charset="0"/>
              </a:rPr>
              <a:t>,</a:t>
            </a:r>
            <a:r>
              <a:rPr lang="pt-PT" sz="2000" b="1" dirty="0" smtClean="0">
                <a:latin typeface="Monotype Corsiva" pitchFamily="66" charset="0"/>
              </a:rPr>
              <a:t> </a:t>
            </a:r>
            <a:r>
              <a:rPr lang="pt-PT" sz="2000" dirty="0" smtClean="0">
                <a:latin typeface="Monotype Corsiva" pitchFamily="66" charset="0"/>
              </a:rPr>
              <a:t>significa </a:t>
            </a:r>
            <a:r>
              <a:rPr lang="pt-PT" sz="2000" dirty="0">
                <a:latin typeface="Monotype Corsiva" pitchFamily="66" charset="0"/>
              </a:rPr>
              <a:t>que </a:t>
            </a:r>
            <a:r>
              <a:rPr lang="pt-PT" sz="2000" dirty="0" smtClean="0">
                <a:latin typeface="Monotype Corsiva" pitchFamily="66" charset="0"/>
              </a:rPr>
              <a:t>deves utilizar </a:t>
            </a:r>
            <a:r>
              <a:rPr lang="pt-PT" sz="2000" dirty="0">
                <a:latin typeface="Monotype Corsiva" pitchFamily="66" charset="0"/>
              </a:rPr>
              <a:t>o verbo haver. </a:t>
            </a:r>
            <a:r>
              <a:rPr lang="pt-PT" sz="2000" dirty="0" smtClean="0">
                <a:latin typeface="Monotype Corsiva" pitchFamily="66" charset="0"/>
              </a:rPr>
              <a:t>Então </a:t>
            </a:r>
            <a:r>
              <a:rPr lang="pt-PT" sz="2000" dirty="0">
                <a:latin typeface="Monotype Corsiva" pitchFamily="66" charset="0"/>
              </a:rPr>
              <a:t>escreve-se </a:t>
            </a:r>
            <a:r>
              <a:rPr lang="pt-PT" sz="2000" b="1" dirty="0">
                <a:latin typeface="Monotype Corsiva" pitchFamily="66" charset="0"/>
              </a:rPr>
              <a:t>há</a:t>
            </a:r>
            <a:r>
              <a:rPr lang="pt-PT" sz="2000" dirty="0">
                <a:latin typeface="Monotype Corsiva" pitchFamily="66" charset="0"/>
              </a:rPr>
              <a:t> com </a:t>
            </a:r>
            <a:r>
              <a:rPr lang="pt-PT" sz="2000" b="1" dirty="0">
                <a:latin typeface="Monotype Corsiva" pitchFamily="66" charset="0"/>
              </a:rPr>
              <a:t>h</a:t>
            </a:r>
            <a:r>
              <a:rPr lang="pt-PT" sz="2000" dirty="0">
                <a:latin typeface="Monotype Corsiva" pitchFamily="66" charset="0"/>
              </a:rPr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395617"/>
            <a:ext cx="1303560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acento / assento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6048672" cy="504056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acento</a:t>
            </a:r>
            <a:r>
              <a:rPr lang="pt-PT" b="1" dirty="0" smtClean="0"/>
              <a:t> </a:t>
            </a:r>
            <a:r>
              <a:rPr lang="pt-PT" sz="2400" dirty="0"/>
              <a:t>(</a:t>
            </a:r>
            <a:r>
              <a:rPr lang="pt-PT" sz="2400" dirty="0" smtClean="0"/>
              <a:t>nome comum) </a:t>
            </a:r>
            <a:r>
              <a:rPr lang="pt-PT" sz="2800" dirty="0" smtClean="0"/>
              <a:t>– Sinal que se coloca sobre uma vogal para indicar a sílaba tónica ou o modo de a pronunciar.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A palavra bisavô tem um </a:t>
            </a:r>
            <a:r>
              <a:rPr lang="pt-PT" sz="2600" b="1" i="1" dirty="0" smtClean="0"/>
              <a:t>acento</a:t>
            </a:r>
            <a:r>
              <a:rPr lang="pt-PT" sz="2600" i="1" dirty="0" smtClean="0"/>
              <a:t> circunflexo</a:t>
            </a:r>
            <a:r>
              <a:rPr lang="pt-PT" sz="2600" i="1" dirty="0" smtClean="0"/>
              <a:t>.</a:t>
            </a:r>
            <a:endParaRPr lang="pt-PT" sz="2600" dirty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assento</a:t>
            </a:r>
            <a:r>
              <a:rPr lang="pt-PT" dirty="0" smtClean="0"/>
              <a:t> </a:t>
            </a:r>
            <a:r>
              <a:rPr lang="pt-PT" sz="2400" dirty="0" smtClean="0"/>
              <a:t>(nome comum) </a:t>
            </a:r>
            <a:r>
              <a:rPr lang="pt-PT" sz="3000" dirty="0" smtClean="0"/>
              <a:t>–</a:t>
            </a:r>
            <a:r>
              <a:rPr lang="pt-PT" sz="2800" dirty="0" smtClean="0"/>
              <a:t> Superfície </a:t>
            </a:r>
            <a:r>
              <a:rPr lang="pt-PT" sz="2800" dirty="0" smtClean="0"/>
              <a:t>ou objeto sobre o qual alguém se senta.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O </a:t>
            </a:r>
            <a:r>
              <a:rPr lang="pt-PT" sz="2600" i="1" dirty="0" smtClean="0"/>
              <a:t>comboio</a:t>
            </a:r>
            <a:r>
              <a:rPr lang="pt-PT" sz="2600" i="1" dirty="0" smtClean="0"/>
              <a:t> </a:t>
            </a:r>
            <a:r>
              <a:rPr lang="pt-PT" sz="2600" i="1" dirty="0" smtClean="0"/>
              <a:t>tem algum </a:t>
            </a:r>
            <a:r>
              <a:rPr lang="pt-PT" sz="2600" b="1" i="1" dirty="0" smtClean="0"/>
              <a:t>assento </a:t>
            </a:r>
            <a:r>
              <a:rPr lang="pt-PT" sz="2600" i="1" dirty="0" smtClean="0"/>
              <a:t>livre?</a:t>
            </a:r>
          </a:p>
          <a:p>
            <a:pPr marL="0" indent="0">
              <a:buNone/>
            </a:pPr>
            <a:endParaRPr lang="pt-PT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078556"/>
            <a:ext cx="2292043" cy="1969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54564" y="191683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dirty="0" smtClean="0"/>
              <a:t>^</a:t>
            </a:r>
            <a:endParaRPr lang="pt-PT" sz="8800" dirty="0"/>
          </a:p>
        </p:txBody>
      </p:sp>
    </p:spTree>
    <p:extLst>
      <p:ext uri="{BB962C8B-B14F-4D97-AF65-F5344CB8AC3E}">
        <p14:creationId xmlns:p14="http://schemas.microsoft.com/office/powerpoint/2010/main" val="37598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634082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coser / cozer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5831663" cy="446449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coser</a:t>
            </a:r>
            <a:r>
              <a:rPr lang="pt-PT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(verbo) – </a:t>
            </a:r>
            <a:r>
              <a:rPr lang="pt-PT" sz="3000" dirty="0" smtClean="0"/>
              <a:t>Unir por meio de pontos, com agulha e linha.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 : </a:t>
            </a:r>
            <a:r>
              <a:rPr lang="pt-PT" sz="2600" i="1" dirty="0" smtClean="0"/>
              <a:t>As calças ficam com um buraco, mas a minha mãe já as está a </a:t>
            </a:r>
            <a:r>
              <a:rPr lang="pt-PT" sz="2600" b="1" i="1" dirty="0" smtClean="0"/>
              <a:t>coser</a:t>
            </a:r>
            <a:r>
              <a:rPr lang="pt-PT" sz="2600" i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pt-PT" sz="2100" dirty="0" smtClean="0"/>
          </a:p>
          <a:p>
            <a:pPr marL="0" indent="0">
              <a:spcBef>
                <a:spcPts val="0"/>
              </a:spcBef>
              <a:buNone/>
            </a:pPr>
            <a:endParaRPr lang="pt-PT" sz="2100" dirty="0"/>
          </a:p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cozer</a:t>
            </a:r>
            <a:r>
              <a:rPr lang="pt-PT" sz="4100" b="1" dirty="0" smtClean="0"/>
              <a:t> </a:t>
            </a:r>
            <a:r>
              <a:rPr lang="pt-PT" sz="2400" dirty="0"/>
              <a:t>(</a:t>
            </a:r>
            <a:r>
              <a:rPr lang="pt-PT" sz="2400" dirty="0" smtClean="0"/>
              <a:t>verbo) – </a:t>
            </a:r>
            <a:r>
              <a:rPr lang="pt-PT" sz="3000" dirty="0" smtClean="0"/>
              <a:t>Cozinhar ao fogo ou ao calor.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/>
              <a:t>Ex. : </a:t>
            </a:r>
            <a:r>
              <a:rPr lang="pt-PT" sz="2600" i="1" dirty="0" smtClean="0"/>
              <a:t>A carne tem de </a:t>
            </a:r>
            <a:r>
              <a:rPr lang="pt-PT" sz="2600" b="1" i="1" dirty="0" smtClean="0"/>
              <a:t>cozer</a:t>
            </a:r>
            <a:r>
              <a:rPr lang="pt-PT" sz="2600" i="1" dirty="0" smtClean="0"/>
              <a:t> bem para não fazer mal.</a:t>
            </a:r>
            <a:endParaRPr lang="pt-PT" sz="2600" i="1" dirty="0"/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>
              <a:latin typeface="Monotype Corsiva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92" y="1844824"/>
            <a:ext cx="2483064" cy="1495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92" y="4331817"/>
            <a:ext cx="248306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7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634082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comprimento /cumprimento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5688632" cy="424847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comprimento</a:t>
            </a:r>
            <a:r>
              <a:rPr lang="pt-PT" dirty="0" smtClean="0"/>
              <a:t> </a:t>
            </a:r>
            <a:r>
              <a:rPr lang="pt-PT" sz="2400" dirty="0" smtClean="0"/>
              <a:t>(nome comum) –</a:t>
            </a:r>
            <a:r>
              <a:rPr lang="pt-PT" sz="2800" dirty="0" smtClean="0"/>
              <a:t>Extensão de um objeto de uma ponta à outra.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</a:t>
            </a:r>
            <a:r>
              <a:rPr lang="pt-PT" sz="2600" dirty="0" smtClean="0"/>
              <a:t>.: </a:t>
            </a:r>
            <a:r>
              <a:rPr lang="pt-PT" sz="2600" i="1" dirty="0" smtClean="0"/>
              <a:t>O </a:t>
            </a:r>
            <a:r>
              <a:rPr lang="pt-PT" sz="2600" b="1" i="1" dirty="0" smtClean="0"/>
              <a:t>comprimento </a:t>
            </a:r>
            <a:r>
              <a:rPr lang="pt-PT" sz="2600" i="1" dirty="0" smtClean="0"/>
              <a:t>da toalha é enorme.</a:t>
            </a:r>
          </a:p>
          <a:p>
            <a:pPr marL="0" indent="0">
              <a:spcBef>
                <a:spcPts val="0"/>
              </a:spcBef>
              <a:buNone/>
            </a:pPr>
            <a:endParaRPr lang="pt-PT" sz="2100" dirty="0"/>
          </a:p>
          <a:p>
            <a:pPr marL="0" indent="0">
              <a:spcBef>
                <a:spcPts val="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cumprimento</a:t>
            </a:r>
            <a:r>
              <a:rPr lang="pt-PT" b="1" dirty="0" smtClean="0"/>
              <a:t> </a:t>
            </a:r>
            <a:r>
              <a:rPr lang="pt-PT" sz="2400" dirty="0" smtClean="0"/>
              <a:t>(nome comum) </a:t>
            </a:r>
            <a:r>
              <a:rPr lang="pt-PT" sz="2400" dirty="0" smtClean="0"/>
              <a:t>– </a:t>
            </a:r>
            <a:r>
              <a:rPr lang="pt-PT" sz="2800" dirty="0" smtClean="0"/>
              <a:t>Gesto </a:t>
            </a:r>
            <a:r>
              <a:rPr lang="pt-PT" sz="2800" dirty="0" smtClean="0"/>
              <a:t>ou palavra de saudação.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/>
              <a:t>Ex</a:t>
            </a:r>
            <a:r>
              <a:rPr lang="pt-PT" sz="2600" dirty="0" smtClean="0"/>
              <a:t>.: </a:t>
            </a:r>
            <a:r>
              <a:rPr lang="pt-PT" sz="2600" i="1" dirty="0" smtClean="0"/>
              <a:t>Ele deu-nos um </a:t>
            </a:r>
            <a:r>
              <a:rPr lang="pt-PT" sz="2600" b="1" i="1" dirty="0" smtClean="0"/>
              <a:t>cumprimento</a:t>
            </a:r>
            <a:r>
              <a:rPr lang="pt-PT" sz="2600" i="1" dirty="0" smtClean="0"/>
              <a:t> quando chegou.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94390"/>
            <a:ext cx="2601159" cy="1734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259" y="4005064"/>
            <a:ext cx="259102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4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c</a:t>
            </a:r>
            <a:r>
              <a:rPr lang="pt-PT" sz="4000" b="1" dirty="0" smtClean="0">
                <a:solidFill>
                  <a:srgbClr val="00B0F0"/>
                </a:solidFill>
              </a:rPr>
              <a:t>into / sinto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6840760" cy="4293096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PT" sz="3500" b="1" dirty="0" smtClean="0">
                <a:solidFill>
                  <a:srgbClr val="00B0F0"/>
                </a:solidFill>
              </a:rPr>
              <a:t>cinto</a:t>
            </a:r>
            <a:r>
              <a:rPr lang="pt-PT" b="1" dirty="0" smtClean="0"/>
              <a:t> </a:t>
            </a:r>
            <a:r>
              <a:rPr lang="pt-PT" sz="2400" dirty="0"/>
              <a:t>(</a:t>
            </a:r>
            <a:r>
              <a:rPr lang="pt-PT" sz="2400" dirty="0" smtClean="0"/>
              <a:t>nome comum)</a:t>
            </a:r>
            <a:r>
              <a:rPr lang="pt-PT" sz="3000" dirty="0" smtClean="0"/>
              <a:t> – Acessório utilizado para segurar bem a roupa na zona da cintura.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smtClean="0"/>
              <a:t>Ex.: </a:t>
            </a:r>
            <a:r>
              <a:rPr lang="pt-PT" sz="2800" i="1" dirty="0" smtClean="0"/>
              <a:t>Uso sempre </a:t>
            </a:r>
            <a:r>
              <a:rPr lang="pt-PT" sz="2800" b="1" i="1" dirty="0" smtClean="0"/>
              <a:t>cinto</a:t>
            </a:r>
            <a:r>
              <a:rPr lang="pt-PT" sz="2800" i="1" dirty="0" smtClean="0">
                <a:solidFill>
                  <a:srgbClr val="FF0000"/>
                </a:solidFill>
              </a:rPr>
              <a:t> </a:t>
            </a:r>
            <a:r>
              <a:rPr lang="pt-PT" sz="2800" i="1" dirty="0" smtClean="0"/>
              <a:t>para as calças não </a:t>
            </a:r>
            <a:r>
              <a:rPr lang="pt-PT" sz="2800" i="1" dirty="0" smtClean="0"/>
              <a:t>caírem.</a:t>
            </a:r>
            <a:endParaRPr lang="pt-PT" sz="28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500" b="1" dirty="0" smtClean="0">
                <a:solidFill>
                  <a:srgbClr val="00B0F0"/>
                </a:solidFill>
              </a:rPr>
              <a:t>sinto</a:t>
            </a:r>
            <a:r>
              <a:rPr lang="pt-PT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(verbo sentir) </a:t>
            </a:r>
            <a:r>
              <a:rPr lang="pt-PT" sz="3000" dirty="0" smtClean="0">
                <a:latin typeface="Calibri"/>
                <a:cs typeface="Calibri"/>
              </a:rPr>
              <a:t>−</a:t>
            </a:r>
            <a:r>
              <a:rPr lang="pt-PT" sz="3000" dirty="0" smtClean="0"/>
              <a:t> Primeira pessoa do singular, no presente do indicativo. Significa experimentar algo física ou moralmente.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smtClean="0"/>
              <a:t>Ex.: </a:t>
            </a:r>
            <a:r>
              <a:rPr lang="pt-PT" sz="2800" i="1" dirty="0" smtClean="0"/>
              <a:t>Caí a jogar futebol e agora </a:t>
            </a:r>
            <a:r>
              <a:rPr lang="pt-PT" sz="2800" b="1" i="1" dirty="0" smtClean="0"/>
              <a:t>sinto</a:t>
            </a:r>
            <a:r>
              <a:rPr lang="pt-PT" sz="2800" i="1" dirty="0" smtClean="0"/>
              <a:t> dores no joelho.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946" y="1772816"/>
            <a:ext cx="1518519" cy="101284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257" y="3460082"/>
            <a:ext cx="1373899" cy="2060848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153310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73" y="620688"/>
            <a:ext cx="8229600" cy="86895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concelho / conselho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33031" y="1412776"/>
            <a:ext cx="8352928" cy="4032448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sz="3500" b="1" dirty="0" smtClean="0">
                <a:solidFill>
                  <a:srgbClr val="00B0F0"/>
                </a:solidFill>
              </a:rPr>
              <a:t>concelho</a:t>
            </a:r>
            <a:r>
              <a:rPr lang="pt-PT" sz="3500" dirty="0" smtClean="0"/>
              <a:t> </a:t>
            </a:r>
            <a:r>
              <a:rPr lang="pt-PT" sz="2600" dirty="0" smtClean="0"/>
              <a:t>(nome comum)</a:t>
            </a:r>
            <a:r>
              <a:rPr lang="pt-PT" dirty="0" smtClean="0"/>
              <a:t> </a:t>
            </a:r>
            <a:r>
              <a:rPr lang="pt-PT" sz="3000" dirty="0" smtClean="0"/>
              <a:t>– </a:t>
            </a:r>
            <a:r>
              <a:rPr lang="pt-PT" sz="3000" dirty="0"/>
              <a:t>M</a:t>
            </a:r>
            <a:r>
              <a:rPr lang="pt-PT" sz="3000" dirty="0" smtClean="0"/>
              <a:t>unicípio que tem uma Câmara Municipal.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700" dirty="0" smtClean="0"/>
              <a:t>Ex: </a:t>
            </a:r>
            <a:r>
              <a:rPr lang="pt-PT" sz="2700" i="1" dirty="0" smtClean="0"/>
              <a:t>Eu moro no </a:t>
            </a:r>
            <a:r>
              <a:rPr lang="pt-PT" sz="2700" b="1" i="1" dirty="0" smtClean="0"/>
              <a:t>concelho</a:t>
            </a:r>
            <a:r>
              <a:rPr lang="pt-PT" sz="2700" i="1" dirty="0" smtClean="0">
                <a:solidFill>
                  <a:srgbClr val="FF0000"/>
                </a:solidFill>
              </a:rPr>
              <a:t> </a:t>
            </a:r>
            <a:r>
              <a:rPr lang="pt-PT" sz="2700" i="1" dirty="0" smtClean="0"/>
              <a:t>de Soure.</a:t>
            </a:r>
          </a:p>
          <a:p>
            <a:pPr marL="0" indent="0">
              <a:spcBef>
                <a:spcPts val="0"/>
              </a:spcBef>
              <a:buNone/>
            </a:pPr>
            <a:endParaRPr lang="pt-PT" sz="17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500" b="1" dirty="0" smtClean="0">
                <a:solidFill>
                  <a:srgbClr val="00B0F0"/>
                </a:solidFill>
              </a:rPr>
              <a:t>conselho</a:t>
            </a:r>
            <a:r>
              <a:rPr lang="pt-PT" sz="3500" dirty="0" smtClean="0"/>
              <a:t> </a:t>
            </a:r>
            <a:r>
              <a:rPr lang="pt-PT" sz="2600" dirty="0" smtClean="0"/>
              <a:t>(nome comum) </a:t>
            </a:r>
            <a:r>
              <a:rPr lang="pt-PT" sz="3500" dirty="0" smtClean="0"/>
              <a:t>– </a:t>
            </a:r>
            <a:r>
              <a:rPr lang="pt-PT" sz="2600" dirty="0" smtClean="0"/>
              <a:t>Pode significar: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000" dirty="0" smtClean="0">
                <a:latin typeface="Calibri"/>
                <a:cs typeface="Calibri"/>
              </a:rPr>
              <a:t>−</a:t>
            </a:r>
            <a:r>
              <a:rPr lang="pt-PT" sz="3000" dirty="0" smtClean="0"/>
              <a:t> </a:t>
            </a:r>
            <a:r>
              <a:rPr lang="pt-PT" sz="3000" dirty="0"/>
              <a:t>u</a:t>
            </a:r>
            <a:r>
              <a:rPr lang="pt-PT" sz="3000" dirty="0" smtClean="0"/>
              <a:t>ma opinião ou sugestão de amigos.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PT" sz="2700" dirty="0" smtClean="0"/>
              <a:t>Ex: </a:t>
            </a:r>
            <a:r>
              <a:rPr lang="pt-PT" sz="2700" i="1" dirty="0" smtClean="0"/>
              <a:t>Graças ao teu </a:t>
            </a:r>
            <a:r>
              <a:rPr lang="pt-PT" sz="2700" b="1" i="1" dirty="0" smtClean="0"/>
              <a:t>conselho</a:t>
            </a:r>
            <a:r>
              <a:rPr lang="pt-PT" sz="2700" i="1" dirty="0" smtClean="0"/>
              <a:t>, consegui resolver a situação.</a:t>
            </a:r>
          </a:p>
          <a:p>
            <a:pPr marL="0" indent="0">
              <a:buNone/>
            </a:pPr>
            <a:endParaRPr lang="pt-PT" sz="14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PT" sz="3000" dirty="0" smtClean="0">
                <a:latin typeface="Calibri"/>
                <a:cs typeface="Calibri"/>
              </a:rPr>
              <a:t>−</a:t>
            </a:r>
            <a:r>
              <a:rPr lang="pt-PT" sz="3000" dirty="0" smtClean="0"/>
              <a:t> </a:t>
            </a:r>
            <a:r>
              <a:rPr lang="pt-PT" sz="3000" dirty="0"/>
              <a:t>u</a:t>
            </a:r>
            <a:r>
              <a:rPr lang="pt-PT" sz="3000" dirty="0" smtClean="0"/>
              <a:t>m grupo de pessoas escolhidas para tomar decisões. </a:t>
            </a:r>
            <a:endParaRPr lang="pt-PT" sz="3000" dirty="0" smtClean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pt-PT" sz="2700" dirty="0" smtClean="0"/>
              <a:t>Ex</a:t>
            </a:r>
            <a:r>
              <a:rPr lang="pt-PT" sz="2700" dirty="0" smtClean="0"/>
              <a:t>: O </a:t>
            </a:r>
            <a:r>
              <a:rPr lang="pt-PT" sz="2700" b="1" dirty="0" smtClean="0"/>
              <a:t>conselho</a:t>
            </a:r>
            <a:r>
              <a:rPr lang="pt-PT" sz="2700" dirty="0" smtClean="0">
                <a:solidFill>
                  <a:srgbClr val="FF0000"/>
                </a:solidFill>
              </a:rPr>
              <a:t> </a:t>
            </a:r>
            <a:r>
              <a:rPr lang="pt-PT" sz="2700" dirty="0" smtClean="0"/>
              <a:t>de ministros reuniu na terça-feira.</a:t>
            </a:r>
          </a:p>
          <a:p>
            <a:pPr marL="0" indent="0">
              <a:buNone/>
            </a:pPr>
            <a:endParaRPr lang="pt-PT" sz="2400" dirty="0" smtClean="0"/>
          </a:p>
          <a:p>
            <a:pPr marL="0" indent="0">
              <a:buNone/>
            </a:pPr>
            <a:endParaRPr lang="pt-PT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98" y="5157192"/>
            <a:ext cx="1080120" cy="1329378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66573" y="5430875"/>
            <a:ext cx="6840760" cy="782011"/>
          </a:xfrm>
          <a:prstGeom prst="wedgeRoundRectCallout">
            <a:avLst>
              <a:gd name="adj1" fmla="val 54431"/>
              <a:gd name="adj2" fmla="val 29624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33031" y="5461088"/>
            <a:ext cx="698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>
                <a:latin typeface="Monotype Corsiva" pitchFamily="66" charset="0"/>
              </a:rPr>
              <a:t>Para distinguires  facilmente estas duas palavras, repara que o concelho com</a:t>
            </a:r>
            <a:r>
              <a:rPr lang="pt-PT" sz="2200" b="1" dirty="0" smtClean="0">
                <a:latin typeface="Monotype Corsiva" pitchFamily="66" charset="0"/>
              </a:rPr>
              <a:t> c </a:t>
            </a:r>
            <a:r>
              <a:rPr lang="pt-PT" sz="2200" dirty="0" smtClean="0">
                <a:latin typeface="Monotype Corsiva" pitchFamily="66" charset="0"/>
              </a:rPr>
              <a:t>é o que tem a Câmara Municipal. Os outros são com </a:t>
            </a:r>
            <a:r>
              <a:rPr lang="pt-PT" sz="2200" b="1" dirty="0" smtClean="0">
                <a:latin typeface="Monotype Corsiva" pitchFamily="66" charset="0"/>
              </a:rPr>
              <a:t>s</a:t>
            </a:r>
            <a:r>
              <a:rPr lang="pt-PT" sz="2200" dirty="0" smtClean="0">
                <a:latin typeface="Monotype Corsiva" pitchFamily="66" charset="0"/>
              </a:rPr>
              <a:t>.</a:t>
            </a:r>
            <a:endParaRPr lang="pt-PT" sz="22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615826"/>
            <a:ext cx="8229600" cy="86895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concerto / conserto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5976663" cy="551723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concerto</a:t>
            </a:r>
            <a:r>
              <a:rPr lang="pt-PT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(nome comum) </a:t>
            </a:r>
            <a:r>
              <a:rPr lang="pt-PT" sz="2800" dirty="0" smtClean="0"/>
              <a:t>– Espetáculo musical.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500" dirty="0" smtClean="0"/>
              <a:t>Ex:</a:t>
            </a:r>
            <a:r>
              <a:rPr lang="pt-PT" sz="2500" i="1" dirty="0" smtClean="0"/>
              <a:t> No próximo fim de semana vou a um </a:t>
            </a:r>
            <a:r>
              <a:rPr lang="pt-PT" sz="2500" b="1" i="1" dirty="0" smtClean="0"/>
              <a:t>concerto</a:t>
            </a:r>
            <a:r>
              <a:rPr lang="pt-PT" sz="2500" b="1" i="1" dirty="0"/>
              <a:t> </a:t>
            </a:r>
            <a:r>
              <a:rPr lang="pt-PT" sz="2500" i="1" dirty="0" smtClean="0"/>
              <a:t>de </a:t>
            </a:r>
            <a:r>
              <a:rPr lang="pt-PT" sz="2500" i="1" dirty="0" smtClean="0"/>
              <a:t>rock.</a:t>
            </a:r>
            <a:endParaRPr lang="pt-PT" sz="14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conserto</a:t>
            </a:r>
            <a:r>
              <a:rPr lang="pt-PT" dirty="0" smtClean="0"/>
              <a:t> </a:t>
            </a:r>
            <a:r>
              <a:rPr lang="pt-PT" sz="2400" dirty="0" smtClean="0"/>
              <a:t>(nome comum) </a:t>
            </a:r>
            <a:r>
              <a:rPr lang="pt-PT" sz="3000" dirty="0" smtClean="0"/>
              <a:t>– </a:t>
            </a:r>
            <a:r>
              <a:rPr lang="pt-PT" sz="2800" dirty="0" smtClean="0"/>
              <a:t>Arranjo.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500" dirty="0" smtClean="0"/>
              <a:t>Ex:. O </a:t>
            </a:r>
            <a:r>
              <a:rPr lang="pt-PT" sz="2500" b="1" dirty="0" smtClean="0"/>
              <a:t>conserto</a:t>
            </a:r>
            <a:r>
              <a:rPr lang="pt-PT" sz="2500" dirty="0" smtClean="0"/>
              <a:t> das botas não foi caro</a:t>
            </a:r>
            <a:r>
              <a:rPr lang="pt-PT" sz="2500" dirty="0" smtClean="0"/>
              <a:t>.</a:t>
            </a:r>
          </a:p>
          <a:p>
            <a:pPr marL="0" indent="0">
              <a:spcBef>
                <a:spcPts val="600"/>
              </a:spcBef>
              <a:buNone/>
            </a:pPr>
            <a:endParaRPr lang="pt-PT" sz="1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conserto</a:t>
            </a:r>
            <a:r>
              <a:rPr lang="pt-PT" sz="2400" dirty="0" smtClean="0"/>
              <a:t>(verbo consertar)</a:t>
            </a:r>
            <a:r>
              <a:rPr lang="pt-PT" sz="3000" dirty="0" smtClean="0"/>
              <a:t> </a:t>
            </a:r>
            <a:r>
              <a:rPr lang="pt-PT" sz="2800" dirty="0" smtClean="0">
                <a:latin typeface="Calibri"/>
                <a:cs typeface="Calibri"/>
              </a:rPr>
              <a:t>− </a:t>
            </a:r>
            <a:r>
              <a:rPr lang="pt-PT" sz="2800" dirty="0" smtClean="0"/>
              <a:t>Primeira pessoa do singular, no presente do indicativo.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500" dirty="0" smtClean="0"/>
              <a:t>Ex.:</a:t>
            </a:r>
            <a:r>
              <a:rPr lang="pt-PT" sz="2500" i="1" dirty="0" smtClean="0"/>
              <a:t> Eu </a:t>
            </a:r>
            <a:r>
              <a:rPr lang="pt-PT" sz="2500" b="1" i="1" dirty="0" smtClean="0"/>
              <a:t>conserto</a:t>
            </a:r>
            <a:r>
              <a:rPr lang="pt-PT" sz="2500" i="1" dirty="0" smtClean="0"/>
              <a:t> tudo o que se estraga</a:t>
            </a:r>
            <a:r>
              <a:rPr lang="pt-PT" sz="2500" i="1" dirty="0" smtClean="0"/>
              <a:t>.</a:t>
            </a:r>
            <a:endParaRPr lang="pt-PT" sz="2500" i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7" y="1484784"/>
            <a:ext cx="1757941" cy="1527261"/>
          </a:xfrm>
          <a:prstGeom prst="rect">
            <a:avLst/>
          </a:prstGeom>
          <a:ln w="317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6" y="3429000"/>
            <a:ext cx="1757941" cy="2636912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76047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2196" y="764704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d</a:t>
            </a:r>
            <a:r>
              <a:rPr lang="pt-PT" sz="4000" b="1" dirty="0" smtClean="0">
                <a:solidFill>
                  <a:srgbClr val="00B0F0"/>
                </a:solidFill>
              </a:rPr>
              <a:t>esfolhar / folhear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3213" y="1700808"/>
            <a:ext cx="5904656" cy="4104456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desfolhar</a:t>
            </a:r>
            <a:r>
              <a:rPr lang="pt-PT" dirty="0" smtClean="0"/>
              <a:t> </a:t>
            </a:r>
            <a:r>
              <a:rPr lang="pt-PT" sz="2400" dirty="0" smtClean="0"/>
              <a:t>(verbo) </a:t>
            </a:r>
            <a:r>
              <a:rPr lang="pt-PT" sz="3000" dirty="0" smtClean="0"/>
              <a:t>– Tirar, arrancar as folhas (de uma planta, de um livro…).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700" dirty="0" smtClean="0"/>
              <a:t>Ex: A Maria está a desfolhar um malmequer.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folhear</a:t>
            </a:r>
            <a:r>
              <a:rPr lang="pt-PT" dirty="0" smtClean="0">
                <a:solidFill>
                  <a:srgbClr val="00B0F0"/>
                </a:solidFill>
              </a:rPr>
              <a:t> </a:t>
            </a:r>
            <a:r>
              <a:rPr lang="pt-PT" sz="2400" dirty="0"/>
              <a:t>(verbo) </a:t>
            </a:r>
            <a:r>
              <a:rPr lang="pt-PT" sz="3000" dirty="0" smtClean="0"/>
              <a:t>–</a:t>
            </a:r>
            <a:r>
              <a:rPr lang="pt-PT" sz="3000" dirty="0"/>
              <a:t> </a:t>
            </a:r>
            <a:r>
              <a:rPr lang="pt-PT" sz="3000" dirty="0" smtClean="0"/>
              <a:t>Passar, com os dedos, as folhas, uma por </a:t>
            </a:r>
            <a:r>
              <a:rPr lang="pt-PT" sz="3000" dirty="0"/>
              <a:t>uma </a:t>
            </a:r>
            <a:r>
              <a:rPr lang="pt-PT" sz="3000" dirty="0" smtClean="0"/>
              <a:t>(só </a:t>
            </a:r>
            <a:r>
              <a:rPr lang="pt-PT" sz="3000" dirty="0"/>
              <a:t>se aplica a livros, revistas, </a:t>
            </a:r>
            <a:r>
              <a:rPr lang="pt-PT" sz="3000" dirty="0" smtClean="0"/>
              <a:t>jornais). </a:t>
            </a:r>
            <a:endParaRPr lang="pt-PT" sz="30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sz="2700" dirty="0" smtClean="0"/>
              <a:t>Ex</a:t>
            </a:r>
            <a:r>
              <a:rPr lang="pt-PT" sz="2700" dirty="0" smtClean="0"/>
              <a:t>.:</a:t>
            </a:r>
            <a:r>
              <a:rPr lang="pt-PT" sz="2700" dirty="0" smtClean="0">
                <a:latin typeface="Monotype Corsiva" pitchFamily="66" charset="0"/>
              </a:rPr>
              <a:t> </a:t>
            </a:r>
            <a:r>
              <a:rPr lang="pt-PT" sz="2700" i="1" dirty="0" smtClean="0"/>
              <a:t>O Bruno está a</a:t>
            </a:r>
            <a:r>
              <a:rPr lang="pt-PT" sz="2700" b="1" i="1" dirty="0" smtClean="0"/>
              <a:t> folhear </a:t>
            </a:r>
            <a:r>
              <a:rPr lang="pt-PT" sz="2700" i="1" dirty="0" smtClean="0"/>
              <a:t>o livro.</a:t>
            </a:r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  <a:p>
            <a:pPr marL="0" indent="0">
              <a:buNone/>
            </a:pPr>
            <a:endParaRPr lang="pt-PT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23" y="1700808"/>
            <a:ext cx="2267744" cy="1505924"/>
          </a:xfrm>
          <a:prstGeom prst="rect">
            <a:avLst/>
          </a:prstGeom>
          <a:ln w="317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47" y="3933056"/>
            <a:ext cx="2348638" cy="1747396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1173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9208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destrocar / trocar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490823"/>
            <a:ext cx="8352928" cy="331236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d</a:t>
            </a:r>
            <a:r>
              <a:rPr lang="pt-PT" sz="3000" b="1" dirty="0" smtClean="0">
                <a:solidFill>
                  <a:srgbClr val="00B0F0"/>
                </a:solidFill>
              </a:rPr>
              <a:t>estrocar </a:t>
            </a:r>
            <a:r>
              <a:rPr lang="pt-PT" sz="2400" dirty="0" smtClean="0"/>
              <a:t>(verbo) </a:t>
            </a:r>
            <a:r>
              <a:rPr lang="pt-PT" sz="2800" dirty="0" smtClean="0"/>
              <a:t>– </a:t>
            </a:r>
            <a:r>
              <a:rPr lang="pt-PT" sz="2800" dirty="0"/>
              <a:t>D</a:t>
            </a:r>
            <a:r>
              <a:rPr lang="pt-PT" sz="2800" dirty="0" smtClean="0"/>
              <a:t>esfazer a troca.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600" dirty="0" smtClean="0"/>
              <a:t>Ex:</a:t>
            </a:r>
            <a:r>
              <a:rPr lang="pt-PT" sz="2600" i="1" dirty="0" smtClean="0"/>
              <a:t> No início da aula, trocámos de lugar, mas agora vamos </a:t>
            </a:r>
            <a:r>
              <a:rPr lang="pt-PT" sz="2600" b="1" i="1" dirty="0" smtClean="0"/>
              <a:t>destrocar</a:t>
            </a:r>
            <a:r>
              <a:rPr lang="pt-PT" sz="2600" i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t</a:t>
            </a:r>
            <a:r>
              <a:rPr lang="pt-PT" sz="3000" b="1" dirty="0" smtClean="0">
                <a:solidFill>
                  <a:srgbClr val="00B0F0"/>
                </a:solidFill>
              </a:rPr>
              <a:t>rocar</a:t>
            </a:r>
            <a:r>
              <a:rPr lang="pt-PT" sz="3000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(verbo)</a:t>
            </a:r>
            <a:r>
              <a:rPr lang="pt-PT" sz="2800" dirty="0" smtClean="0"/>
              <a:t> – </a:t>
            </a:r>
            <a:r>
              <a:rPr lang="pt-PT" sz="2800" dirty="0"/>
              <a:t>M</a:t>
            </a:r>
            <a:r>
              <a:rPr lang="pt-PT" sz="2800" dirty="0" smtClean="0"/>
              <a:t>udar as coisas ou dividir em partes mais pequenas.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600" dirty="0" smtClean="0"/>
              <a:t>Ex.: Vou </a:t>
            </a:r>
            <a:r>
              <a:rPr lang="pt-PT" sz="2600" b="1" dirty="0" smtClean="0"/>
              <a:t>trocar</a:t>
            </a:r>
            <a:r>
              <a:rPr lang="pt-PT" sz="2600" dirty="0" smtClean="0"/>
              <a:t> esta nota de 20 </a:t>
            </a:r>
            <a:r>
              <a:rPr lang="pt-PT" sz="2600" dirty="0" smtClean="0">
                <a:cs typeface="Calibri"/>
              </a:rPr>
              <a:t>€ </a:t>
            </a:r>
            <a:r>
              <a:rPr lang="pt-PT" sz="2600" dirty="0" smtClean="0"/>
              <a:t>por duas de 10</a:t>
            </a:r>
            <a:r>
              <a:rPr lang="pt-PT" sz="2600" dirty="0">
                <a:cs typeface="Calibri"/>
              </a:rPr>
              <a:t> €</a:t>
            </a:r>
            <a:r>
              <a:rPr lang="pt-PT" sz="26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  <a:p>
            <a:pPr marL="0" indent="0">
              <a:buNone/>
            </a:pPr>
            <a:endParaRPr lang="pt-PT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004396"/>
            <a:ext cx="1872208" cy="1011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641026"/>
            <a:ext cx="1425360" cy="7488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91114"/>
            <a:ext cx="1368152" cy="7188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3635896" y="5004394"/>
            <a:ext cx="1008112" cy="5055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35896" y="5509929"/>
            <a:ext cx="1008112" cy="4254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06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81967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emigrante / imigrante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5976664" cy="439248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emigrante </a:t>
            </a:r>
            <a:r>
              <a:rPr lang="pt-PT" sz="2400" dirty="0" smtClean="0"/>
              <a:t>(nome comum)</a:t>
            </a:r>
            <a:r>
              <a:rPr lang="pt-PT" sz="2800" dirty="0" smtClean="0"/>
              <a:t> – Pessoa que sai do seu país para ir viver noutro.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Ex: </a:t>
            </a:r>
            <a:r>
              <a:rPr lang="pt-PT" sz="2600" i="1" dirty="0" smtClean="0"/>
              <a:t>Há muitos </a:t>
            </a:r>
            <a:r>
              <a:rPr lang="pt-PT" sz="2600" b="1" i="1" dirty="0" smtClean="0"/>
              <a:t>emigrantes</a:t>
            </a:r>
            <a:r>
              <a:rPr lang="pt-PT" sz="2600" i="1" dirty="0" smtClean="0">
                <a:solidFill>
                  <a:srgbClr val="FF0000"/>
                </a:solidFill>
              </a:rPr>
              <a:t> </a:t>
            </a:r>
            <a:r>
              <a:rPr lang="pt-PT" sz="2600" i="1" dirty="0" smtClean="0"/>
              <a:t>portugueses na Suíça.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imigrante</a:t>
            </a:r>
            <a:r>
              <a:rPr lang="pt-PT" sz="3000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(nome comum)</a:t>
            </a:r>
            <a:r>
              <a:rPr lang="pt-PT" sz="2800" dirty="0" smtClean="0"/>
              <a:t> – Pessoa que entra num país estrangeiro para aí viver.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Em Portugal há muitos </a:t>
            </a:r>
            <a:r>
              <a:rPr lang="pt-PT" sz="2600" b="1" i="1" dirty="0" smtClean="0"/>
              <a:t>imigrantes </a:t>
            </a:r>
            <a:r>
              <a:rPr lang="pt-PT" sz="2600" i="1" dirty="0" smtClean="0"/>
              <a:t>vindos da China.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0921" y="549772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latin typeface="Monotype Corsiva" pitchFamily="66" charset="0"/>
              </a:rPr>
              <a:t>O prefixo </a:t>
            </a:r>
            <a:r>
              <a:rPr lang="pt-PT" sz="2000" b="1" dirty="0" smtClean="0">
                <a:latin typeface="Monotype Corsiva" pitchFamily="66" charset="0"/>
              </a:rPr>
              <a:t>e </a:t>
            </a:r>
            <a:r>
              <a:rPr lang="pt-PT" sz="2000" dirty="0" smtClean="0">
                <a:latin typeface="Monotype Corsiva" pitchFamily="66" charset="0"/>
              </a:rPr>
              <a:t>significa movimento para fora e o prefixo </a:t>
            </a:r>
            <a:r>
              <a:rPr lang="pt-PT" sz="2000" b="1" dirty="0" smtClean="0">
                <a:latin typeface="Monotype Corsiva" pitchFamily="66" charset="0"/>
              </a:rPr>
              <a:t>i</a:t>
            </a:r>
            <a:r>
              <a:rPr lang="pt-PT" sz="2000" dirty="0" smtClean="0">
                <a:latin typeface="Monotype Corsiva" pitchFamily="66" charset="0"/>
              </a:rPr>
              <a:t>  significa movimento para dentro. Ex.: exportação/importação…</a:t>
            </a:r>
            <a:endParaRPr lang="pt-PT" sz="2000" dirty="0">
              <a:latin typeface="Monotype Corsiva" pitchFamily="66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677390" y="5497728"/>
            <a:ext cx="6408712" cy="707887"/>
          </a:xfrm>
          <a:prstGeom prst="wedgeRoundRectCallout">
            <a:avLst>
              <a:gd name="adj1" fmla="val 52547"/>
              <a:gd name="adj2" fmla="val 22099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809" y="5496009"/>
            <a:ext cx="1115616" cy="10349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108" y="1623436"/>
            <a:ext cx="1701976" cy="17335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42" y="3414109"/>
            <a:ext cx="1699542" cy="1731076"/>
          </a:xfrm>
          <a:prstGeom prst="rect">
            <a:avLst/>
          </a:prstGeom>
        </p:spPr>
      </p:pic>
      <p:sp>
        <p:nvSpPr>
          <p:cNvPr id="12" name="Curved Down Arrow 11"/>
          <p:cNvSpPr/>
          <p:nvPr/>
        </p:nvSpPr>
        <p:spPr>
          <a:xfrm flipH="1">
            <a:off x="6871108" y="2156603"/>
            <a:ext cx="698275" cy="333610"/>
          </a:xfrm>
          <a:prstGeom prst="curvedDownArrow">
            <a:avLst>
              <a:gd name="adj1" fmla="val 25000"/>
              <a:gd name="adj2" fmla="val 50000"/>
              <a:gd name="adj3" fmla="val 48053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6883941" y="3861049"/>
            <a:ext cx="729737" cy="339932"/>
          </a:xfrm>
          <a:prstGeom prst="curvedDownArrow">
            <a:avLst>
              <a:gd name="adj1" fmla="val 25000"/>
              <a:gd name="adj2" fmla="val 50000"/>
              <a:gd name="adj3" fmla="val 48053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0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houve /ouve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9552" y="1551114"/>
            <a:ext cx="6840760" cy="436510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h</a:t>
            </a:r>
            <a:r>
              <a:rPr lang="pt-PT" sz="3000" b="1" dirty="0" smtClean="0">
                <a:solidFill>
                  <a:srgbClr val="00B0F0"/>
                </a:solidFill>
              </a:rPr>
              <a:t>ouve</a:t>
            </a:r>
            <a:r>
              <a:rPr lang="pt-PT" b="1" dirty="0" smtClean="0"/>
              <a:t> </a:t>
            </a:r>
            <a:r>
              <a:rPr lang="pt-PT" sz="2400" dirty="0" smtClean="0"/>
              <a:t>(verbo haver) </a:t>
            </a:r>
            <a:r>
              <a:rPr lang="pt-PT" sz="2800" dirty="0" smtClean="0"/>
              <a:t>– Terceira pessoa do singular, no pretérito perfeito do indicativo. Significa existir.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Na semana passada não </a:t>
            </a:r>
            <a:r>
              <a:rPr lang="pt-PT" sz="2600" b="1" i="1" dirty="0" smtClean="0"/>
              <a:t>houve</a:t>
            </a:r>
            <a:r>
              <a:rPr lang="pt-PT" sz="2600" i="1" dirty="0" smtClean="0"/>
              <a:t> aula de natação.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ouve</a:t>
            </a:r>
            <a:r>
              <a:rPr lang="pt-PT" sz="3000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(verbo ouvir) </a:t>
            </a:r>
            <a:r>
              <a:rPr lang="pt-PT" sz="2800" dirty="0" smtClean="0"/>
              <a:t>– Terceira </a:t>
            </a:r>
            <a:r>
              <a:rPr lang="pt-PT" sz="2800" dirty="0"/>
              <a:t>pessoa do singular, no pretérito perfeito do indicativo. Significa </a:t>
            </a:r>
            <a:r>
              <a:rPr lang="pt-PT" sz="2800" dirty="0" smtClean="0"/>
              <a:t>escutar.</a:t>
            </a:r>
            <a:endParaRPr lang="pt-PT" sz="28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A D. Lucília já não </a:t>
            </a:r>
            <a:r>
              <a:rPr lang="pt-PT" sz="2600" b="1" i="1" dirty="0" smtClean="0"/>
              <a:t>ouve </a:t>
            </a:r>
            <a:r>
              <a:rPr lang="pt-PT" sz="2600" i="1" dirty="0" smtClean="0"/>
              <a:t>nada.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8304" y="1556792"/>
            <a:ext cx="1249081" cy="395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3477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n</a:t>
            </a:r>
            <a:r>
              <a:rPr lang="pt-PT" sz="4000" b="1" dirty="0" smtClean="0">
                <a:solidFill>
                  <a:srgbClr val="00B0F0"/>
                </a:solidFill>
              </a:rPr>
              <a:t>ós / noz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5976666" cy="278442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n</a:t>
            </a:r>
            <a:r>
              <a:rPr lang="pt-PT" sz="3000" b="1" dirty="0" smtClean="0">
                <a:solidFill>
                  <a:srgbClr val="00B0F0"/>
                </a:solidFill>
              </a:rPr>
              <a:t>ós</a:t>
            </a:r>
            <a:r>
              <a:rPr lang="pt-PT" sz="3500" b="1" dirty="0" smtClean="0"/>
              <a:t> </a:t>
            </a:r>
            <a:r>
              <a:rPr lang="pt-PT" sz="2400" dirty="0" smtClean="0"/>
              <a:t>(pronome pessoal) </a:t>
            </a:r>
            <a:r>
              <a:rPr lang="pt-PT" sz="2800" dirty="0" smtClean="0"/>
              <a:t>– Conjunto de pessoas em que se inclui quem fala.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b="1" i="1" dirty="0" smtClean="0"/>
              <a:t>Nós</a:t>
            </a:r>
            <a:r>
              <a:rPr lang="pt-PT" sz="2600" i="1" dirty="0" smtClean="0"/>
              <a:t> vamos ao cinema!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n</a:t>
            </a:r>
            <a:r>
              <a:rPr lang="pt-PT" sz="3000" b="1" dirty="0" smtClean="0">
                <a:solidFill>
                  <a:srgbClr val="00B0F0"/>
                </a:solidFill>
              </a:rPr>
              <a:t>oz </a:t>
            </a:r>
            <a:r>
              <a:rPr lang="pt-PT" sz="2400" dirty="0" smtClean="0"/>
              <a:t>(nome comum) </a:t>
            </a:r>
            <a:r>
              <a:rPr lang="pt-PT" sz="2800" dirty="0" smtClean="0"/>
              <a:t>– Fruto da nogueira.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Adoro bolo de </a:t>
            </a:r>
            <a:r>
              <a:rPr lang="pt-PT" sz="2600" b="1" i="1" dirty="0" smtClean="0"/>
              <a:t>noz</a:t>
            </a:r>
            <a:r>
              <a:rPr lang="pt-PT" sz="2600" i="1" dirty="0" smtClean="0"/>
              <a:t>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428109"/>
            <a:ext cx="1584793" cy="1128236"/>
          </a:xfrm>
          <a:prstGeom prst="rect">
            <a:avLst/>
          </a:prstGeom>
          <a:ln w="3175"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43" y="1484784"/>
            <a:ext cx="2448133" cy="1632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0696" y="4637777"/>
            <a:ext cx="2808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Monotype Corsiva" pitchFamily="66" charset="0"/>
              </a:rPr>
              <a:t>Nós</a:t>
            </a:r>
            <a:r>
              <a:rPr lang="pt-PT" dirty="0" smtClean="0">
                <a:latin typeface="Monotype Corsiva" pitchFamily="66" charset="0"/>
              </a:rPr>
              <a:t>, com </a:t>
            </a:r>
            <a:r>
              <a:rPr lang="pt-PT" b="1" dirty="0" smtClean="0">
                <a:latin typeface="Monotype Corsiva" pitchFamily="66" charset="0"/>
              </a:rPr>
              <a:t>s</a:t>
            </a:r>
            <a:r>
              <a:rPr lang="pt-PT" dirty="0" smtClean="0">
                <a:latin typeface="Monotype Corsiva" pitchFamily="66" charset="0"/>
              </a:rPr>
              <a:t>, é um pronome,</a:t>
            </a:r>
          </a:p>
          <a:p>
            <a:r>
              <a:rPr lang="pt-PT" dirty="0" smtClean="0">
                <a:latin typeface="Monotype Corsiva" pitchFamily="66" charset="0"/>
              </a:rPr>
              <a:t>E um pronome de primeira; </a:t>
            </a:r>
          </a:p>
          <a:p>
            <a:r>
              <a:rPr lang="pt-PT" b="1" dirty="0" smtClean="0">
                <a:latin typeface="Monotype Corsiva" pitchFamily="66" charset="0"/>
              </a:rPr>
              <a:t>Noz</a:t>
            </a:r>
            <a:r>
              <a:rPr lang="pt-PT" dirty="0" smtClean="0">
                <a:latin typeface="Monotype Corsiva" pitchFamily="66" charset="0"/>
              </a:rPr>
              <a:t>, com </a:t>
            </a:r>
            <a:r>
              <a:rPr lang="pt-PT" b="1" dirty="0" smtClean="0">
                <a:latin typeface="Monotype Corsiva" pitchFamily="66" charset="0"/>
              </a:rPr>
              <a:t>z</a:t>
            </a:r>
            <a:r>
              <a:rPr lang="pt-PT" dirty="0" smtClean="0">
                <a:latin typeface="Monotype Corsiva" pitchFamily="66" charset="0"/>
              </a:rPr>
              <a:t>, é sempre um nome</a:t>
            </a:r>
          </a:p>
          <a:p>
            <a:r>
              <a:rPr lang="pt-PT" dirty="0" smtClean="0">
                <a:latin typeface="Monotype Corsiva" pitchFamily="66" charset="0"/>
              </a:rPr>
              <a:t>Pois é fruto da nogueira.</a:t>
            </a:r>
          </a:p>
          <a:p>
            <a:pPr algn="r"/>
            <a:r>
              <a:rPr lang="pt-PT" sz="800" dirty="0" err="1" smtClean="0"/>
              <a:t>Irondo</a:t>
            </a:r>
            <a:r>
              <a:rPr lang="pt-PT" sz="800" dirty="0" smtClean="0"/>
              <a:t> Aguilar, Aprender a Brincar, 2.ª ed., Porto Editora, 1961</a:t>
            </a:r>
          </a:p>
        </p:txBody>
      </p:sp>
      <p:sp>
        <p:nvSpPr>
          <p:cNvPr id="7" name="Rounded Rectangular Callout 6"/>
          <p:cNvSpPr/>
          <p:nvPr/>
        </p:nvSpPr>
        <p:spPr>
          <a:xfrm flipH="1">
            <a:off x="4563121" y="4603553"/>
            <a:ext cx="2808313" cy="1391889"/>
          </a:xfrm>
          <a:prstGeom prst="wedgeRoundRectCallout">
            <a:avLst>
              <a:gd name="adj1" fmla="val -53052"/>
              <a:gd name="adj2" fmla="val 31365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941168"/>
            <a:ext cx="1598080" cy="167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obrigado / obrigada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556791"/>
            <a:ext cx="8352928" cy="24328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obrigado </a:t>
            </a:r>
            <a:r>
              <a:rPr lang="pt-PT" sz="2800" dirty="0" smtClean="0"/>
              <a:t>– Forma usada quando a pessoa que agradece é do sexo masculino.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obrigada</a:t>
            </a:r>
            <a:r>
              <a:rPr lang="pt-PT" b="1" dirty="0" smtClean="0"/>
              <a:t> </a:t>
            </a:r>
            <a:r>
              <a:rPr lang="pt-PT" sz="2800" dirty="0" smtClean="0"/>
              <a:t>– Forma usada quando a pessoa que agradece </a:t>
            </a:r>
            <a:r>
              <a:rPr lang="pt-PT" sz="2800" dirty="0"/>
              <a:t>é</a:t>
            </a:r>
            <a:r>
              <a:rPr lang="pt-PT" sz="2800" dirty="0" smtClean="0"/>
              <a:t> do sexo feminino.</a:t>
            </a:r>
          </a:p>
          <a:p>
            <a:pPr marL="0" indent="0">
              <a:spcBef>
                <a:spcPts val="0"/>
              </a:spcBef>
              <a:buNone/>
            </a:pPr>
            <a:endParaRPr lang="pt-PT" sz="1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3861048"/>
            <a:ext cx="1724471" cy="25922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40585"/>
            <a:ext cx="1802419" cy="261275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 flipH="1">
            <a:off x="6300192" y="3933056"/>
            <a:ext cx="1427334" cy="514812"/>
          </a:xfrm>
          <a:prstGeom prst="wedgeRoundRectCallout">
            <a:avLst>
              <a:gd name="adj1" fmla="val 66111"/>
              <a:gd name="adj2" fmla="val 47050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ounded Rectangular Callout 7"/>
          <p:cNvSpPr/>
          <p:nvPr/>
        </p:nvSpPr>
        <p:spPr>
          <a:xfrm flipH="1">
            <a:off x="2771800" y="3983447"/>
            <a:ext cx="1520489" cy="514812"/>
          </a:xfrm>
          <a:prstGeom prst="wedgeRoundRectCallout">
            <a:avLst>
              <a:gd name="adj1" fmla="val 66111"/>
              <a:gd name="adj2" fmla="val 47050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2771800" y="4004661"/>
            <a:ext cx="1446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Monotype Corsiva" pitchFamily="66" charset="0"/>
              </a:rPr>
              <a:t>Obrigado!</a:t>
            </a:r>
            <a:endParaRPr lang="pt-PT" sz="2800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0991" y="3944799"/>
            <a:ext cx="1446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Monotype Corsiva" pitchFamily="66" charset="0"/>
              </a:rPr>
              <a:t>Obrigada!</a:t>
            </a:r>
            <a:endParaRPr lang="pt-PT" sz="2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8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735695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t</a:t>
            </a:r>
            <a:r>
              <a:rPr lang="pt-PT" sz="4000" b="1" dirty="0" smtClean="0">
                <a:solidFill>
                  <a:srgbClr val="00B0F0"/>
                </a:solidFill>
              </a:rPr>
              <a:t>rás / traz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94388" y="1700808"/>
            <a:ext cx="6120680" cy="432048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sz="3000" b="1" dirty="0" smtClean="0">
                <a:solidFill>
                  <a:srgbClr val="00B0F0"/>
                </a:solidFill>
              </a:rPr>
              <a:t>trás </a:t>
            </a:r>
            <a:r>
              <a:rPr lang="pt-PT" sz="2400" dirty="0" smtClean="0"/>
              <a:t>(preposição)</a:t>
            </a:r>
            <a:r>
              <a:rPr lang="pt-PT" sz="3000" dirty="0" smtClean="0"/>
              <a:t> </a:t>
            </a:r>
            <a:r>
              <a:rPr lang="pt-PT" sz="2800" dirty="0" smtClean="0"/>
              <a:t>– Na parte traseira.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A Mariana espreita por de</a:t>
            </a:r>
            <a:r>
              <a:rPr lang="pt-PT" sz="2600" b="1" i="1" dirty="0" smtClean="0"/>
              <a:t> trás </a:t>
            </a:r>
            <a:r>
              <a:rPr lang="pt-PT" sz="2600" i="1" dirty="0" smtClean="0"/>
              <a:t>da porta.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b="1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b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pt-PT" sz="3000" b="1" dirty="0">
                <a:solidFill>
                  <a:srgbClr val="00B0F0"/>
                </a:solidFill>
              </a:rPr>
              <a:t>t</a:t>
            </a:r>
            <a:r>
              <a:rPr lang="pt-PT" sz="3000" b="1" dirty="0" smtClean="0">
                <a:solidFill>
                  <a:srgbClr val="00B0F0"/>
                </a:solidFill>
              </a:rPr>
              <a:t>raz</a:t>
            </a:r>
            <a:r>
              <a:rPr lang="pt-PT" sz="3000" dirty="0" smtClean="0">
                <a:solidFill>
                  <a:srgbClr val="00B0F0"/>
                </a:solidFill>
              </a:rPr>
              <a:t> </a:t>
            </a:r>
            <a:r>
              <a:rPr lang="pt-PT" sz="2400" dirty="0"/>
              <a:t>(</a:t>
            </a:r>
            <a:r>
              <a:rPr lang="pt-PT" sz="2400" dirty="0" smtClean="0"/>
              <a:t>verbo trazer) </a:t>
            </a:r>
            <a:r>
              <a:rPr lang="pt-PT" sz="2800" dirty="0" smtClean="0">
                <a:latin typeface="Calibri"/>
                <a:cs typeface="Calibri"/>
              </a:rPr>
              <a:t>−</a:t>
            </a:r>
            <a:r>
              <a:rPr lang="pt-PT" sz="2800" dirty="0" smtClean="0"/>
              <a:t> </a:t>
            </a:r>
            <a:r>
              <a:rPr lang="pt-PT" sz="2800" dirty="0"/>
              <a:t>T</a:t>
            </a:r>
            <a:r>
              <a:rPr lang="pt-PT" sz="2800" dirty="0" smtClean="0"/>
              <a:t>erceira pessoa do singular, no presente do indicativo. Significa deslocar para cá.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Ela </a:t>
            </a:r>
            <a:r>
              <a:rPr lang="pt-PT" sz="2600" b="1" i="1" dirty="0" smtClean="0"/>
              <a:t>traz</a:t>
            </a:r>
            <a:r>
              <a:rPr lang="pt-PT" sz="2600" i="1" dirty="0" smtClean="0"/>
              <a:t> imensos sacos de compras!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35" y="1340768"/>
            <a:ext cx="1285304" cy="1854812"/>
          </a:xfrm>
          <a:prstGeom prst="rect">
            <a:avLst/>
          </a:prstGeom>
          <a:ln w="317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284984"/>
            <a:ext cx="1664485" cy="2496726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116843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6699" y="620688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-se / </a:t>
            </a:r>
            <a:r>
              <a:rPr lang="pt-PT" sz="4000" b="1" dirty="0" err="1" smtClean="0">
                <a:solidFill>
                  <a:srgbClr val="00B0F0"/>
                </a:solidFill>
              </a:rPr>
              <a:t>sse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8123" y="1330531"/>
            <a:ext cx="8310515" cy="453650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PT" sz="3000" dirty="0" smtClean="0"/>
              <a:t>vende</a:t>
            </a:r>
            <a:r>
              <a:rPr lang="pt-PT" sz="3000" b="1" dirty="0" smtClean="0">
                <a:solidFill>
                  <a:srgbClr val="00B0F0"/>
                </a:solidFill>
              </a:rPr>
              <a:t>-se</a:t>
            </a:r>
            <a:r>
              <a:rPr lang="pt-PT" dirty="0" smtClean="0"/>
              <a:t> (verbo</a:t>
            </a:r>
            <a:r>
              <a:rPr lang="pt-PT" dirty="0" smtClean="0"/>
              <a:t>) </a:t>
            </a:r>
            <a:r>
              <a:rPr lang="pt-PT" sz="2800" dirty="0" smtClean="0"/>
              <a:t>– </a:t>
            </a:r>
            <a:r>
              <a:rPr lang="pt-PT" sz="2800" dirty="0" smtClean="0"/>
              <a:t>Forma da terceira pessoa do singular  seguida de pronome</a:t>
            </a:r>
            <a:r>
              <a:rPr lang="pt-PT" sz="2800" b="1" dirty="0" smtClean="0"/>
              <a:t> se </a:t>
            </a:r>
            <a:r>
              <a:rPr lang="pt-PT" sz="2800" dirty="0" smtClean="0"/>
              <a:t>impessoal.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 </a:t>
            </a:r>
            <a:r>
              <a:rPr lang="pt-PT" sz="2600" i="1" dirty="0" smtClean="0"/>
              <a:t>Nesta loja, vende</a:t>
            </a:r>
            <a:r>
              <a:rPr lang="pt-PT" sz="2600" b="1" i="1" dirty="0" smtClean="0"/>
              <a:t>-se</a:t>
            </a:r>
            <a:r>
              <a:rPr lang="pt-PT" sz="2600" i="1" dirty="0" smtClean="0"/>
              <a:t> de tudo um pouco</a:t>
            </a:r>
            <a:r>
              <a:rPr lang="pt-PT" sz="2600" i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pt-PT" sz="1200" i="1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3000" dirty="0" smtClean="0"/>
              <a:t>vende</a:t>
            </a:r>
            <a:r>
              <a:rPr lang="pt-PT" sz="3000" b="1" dirty="0" smtClean="0">
                <a:solidFill>
                  <a:srgbClr val="00B0F0"/>
                </a:solidFill>
              </a:rPr>
              <a:t>sse</a:t>
            </a:r>
            <a:r>
              <a:rPr lang="pt-PT" b="1" dirty="0" smtClean="0"/>
              <a:t> </a:t>
            </a:r>
            <a:r>
              <a:rPr lang="pt-PT" dirty="0" smtClean="0"/>
              <a:t>(verbo</a:t>
            </a:r>
            <a:r>
              <a:rPr lang="pt-PT" sz="2800" dirty="0" smtClean="0"/>
              <a:t>) – </a:t>
            </a:r>
            <a:r>
              <a:rPr lang="pt-PT" sz="2800" dirty="0" smtClean="0"/>
              <a:t>Forma  da primeira e terceira pessoas, no pretérito imperfeito do conjuntivo.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t-PT" sz="2600" dirty="0" smtClean="0"/>
              <a:t>Ex.:</a:t>
            </a:r>
            <a:r>
              <a:rPr lang="pt-PT" sz="2600" dirty="0" smtClean="0">
                <a:latin typeface="Monotype Corsiva" pitchFamily="66" charset="0"/>
              </a:rPr>
              <a:t> </a:t>
            </a:r>
            <a:r>
              <a:rPr lang="pt-PT" sz="2600" i="1" dirty="0" smtClean="0"/>
              <a:t>Se vende</a:t>
            </a:r>
            <a:r>
              <a:rPr lang="pt-PT" sz="2600" b="1" i="1" dirty="0" smtClean="0"/>
              <a:t>sse</a:t>
            </a:r>
            <a:r>
              <a:rPr lang="pt-PT" sz="2600" i="1" dirty="0" smtClean="0"/>
              <a:t> tudo o que tenho, ficaria rico!</a:t>
            </a:r>
          </a:p>
          <a:p>
            <a:pPr marL="0" indent="0">
              <a:spcBef>
                <a:spcPts val="0"/>
              </a:spcBef>
              <a:buNone/>
            </a:pPr>
            <a:endParaRPr lang="pt-PT" sz="1400" dirty="0"/>
          </a:p>
          <a:p>
            <a:pPr marL="0" indent="0">
              <a:spcBef>
                <a:spcPts val="0"/>
              </a:spcBef>
              <a:buNone/>
            </a:pPr>
            <a:endParaRPr lang="pt-PT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45" y="5173054"/>
            <a:ext cx="1472203" cy="1349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0236" y="5202922"/>
            <a:ext cx="7158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Monotype Corsiva" pitchFamily="66" charset="0"/>
              </a:rPr>
              <a:t>P</a:t>
            </a:r>
            <a:r>
              <a:rPr lang="pt-PT" sz="2000" dirty="0" smtClean="0">
                <a:latin typeface="Monotype Corsiva" pitchFamily="66" charset="0"/>
              </a:rPr>
              <a:t>ara </a:t>
            </a:r>
            <a:r>
              <a:rPr lang="pt-PT" sz="2000" dirty="0">
                <a:latin typeface="Monotype Corsiva" pitchFamily="66" charset="0"/>
              </a:rPr>
              <a:t>saberes facilmente se estas palavras levam hífen ou não, coloca a frase na negativa. Se o </a:t>
            </a:r>
            <a:r>
              <a:rPr lang="pt-PT" sz="2000" b="1" dirty="0">
                <a:latin typeface="Monotype Corsiva" pitchFamily="66" charset="0"/>
              </a:rPr>
              <a:t>se</a:t>
            </a:r>
            <a:r>
              <a:rPr lang="pt-PT" sz="2000" dirty="0">
                <a:latin typeface="Monotype Corsiva" pitchFamily="66" charset="0"/>
              </a:rPr>
              <a:t> ficar </a:t>
            </a:r>
            <a:r>
              <a:rPr lang="pt-PT" sz="2000" dirty="0" smtClean="0">
                <a:latin typeface="Monotype Corsiva" pitchFamily="66" charset="0"/>
              </a:rPr>
              <a:t>separado, </a:t>
            </a:r>
            <a:r>
              <a:rPr lang="pt-PT" sz="2000" dirty="0">
                <a:latin typeface="Monotype Corsiva" pitchFamily="66" charset="0"/>
              </a:rPr>
              <a:t>leva hífen. Se não se separar, não leva hífen.</a:t>
            </a:r>
          </a:p>
          <a:p>
            <a:r>
              <a:rPr lang="pt-PT" sz="2000" dirty="0">
                <a:latin typeface="Monotype Corsiva" pitchFamily="66" charset="0"/>
              </a:rPr>
              <a:t>Ex.: </a:t>
            </a:r>
            <a:r>
              <a:rPr lang="pt-PT" sz="2000" dirty="0" smtClean="0">
                <a:latin typeface="Monotype Corsiva" pitchFamily="66" charset="0"/>
              </a:rPr>
              <a:t>Na </a:t>
            </a:r>
            <a:r>
              <a:rPr lang="pt-PT" sz="2000" dirty="0">
                <a:latin typeface="Monotype Corsiva" pitchFamily="66" charset="0"/>
              </a:rPr>
              <a:t>loja não se vende de </a:t>
            </a:r>
            <a:r>
              <a:rPr lang="pt-PT" sz="2000" dirty="0" smtClean="0">
                <a:latin typeface="Monotype Corsiva" pitchFamily="66" charset="0"/>
              </a:rPr>
              <a:t>tudo. /Se </a:t>
            </a:r>
            <a:r>
              <a:rPr lang="pt-PT" sz="2000" dirty="0">
                <a:latin typeface="Monotype Corsiva" pitchFamily="66" charset="0"/>
              </a:rPr>
              <a:t>não vendesse tudo, não ficaria rico!</a:t>
            </a:r>
          </a:p>
        </p:txBody>
      </p:sp>
      <p:sp>
        <p:nvSpPr>
          <p:cNvPr id="7" name="Rounded Rectangular Callout 6"/>
          <p:cNvSpPr/>
          <p:nvPr/>
        </p:nvSpPr>
        <p:spPr>
          <a:xfrm flipH="1">
            <a:off x="498123" y="5158511"/>
            <a:ext cx="7033119" cy="1015663"/>
          </a:xfrm>
          <a:prstGeom prst="wedgeRoundRectCallout">
            <a:avLst>
              <a:gd name="adj1" fmla="val -53641"/>
              <a:gd name="adj2" fmla="val -11253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392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9208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l</a:t>
            </a:r>
            <a:r>
              <a:rPr lang="pt-PT" sz="4000" b="1" dirty="0" smtClean="0">
                <a:solidFill>
                  <a:srgbClr val="00B0F0"/>
                </a:solidFill>
              </a:rPr>
              <a:t>argar / “</a:t>
            </a:r>
            <a:r>
              <a:rPr lang="pt-PT" sz="4000" b="1" dirty="0" err="1" smtClean="0">
                <a:solidFill>
                  <a:srgbClr val="00B0F0"/>
                </a:solidFill>
              </a:rPr>
              <a:t>deslargar</a:t>
            </a:r>
            <a:r>
              <a:rPr lang="pt-PT" sz="4000" b="1" dirty="0" smtClean="0">
                <a:solidFill>
                  <a:srgbClr val="00B0F0"/>
                </a:solidFill>
              </a:rPr>
              <a:t>”</a:t>
            </a:r>
            <a:endParaRPr lang="pt-PT" sz="4000" b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88840"/>
            <a:ext cx="2041991" cy="41449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7584" y="2492896"/>
            <a:ext cx="6006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>
                <a:latin typeface="Monotype Corsiva" pitchFamily="66" charset="0"/>
              </a:rPr>
              <a:t>Atenção! A palavra “</a:t>
            </a:r>
            <a:r>
              <a:rPr lang="pt-PT" sz="3200" dirty="0" err="1" smtClean="0">
                <a:latin typeface="Monotype Corsiva" pitchFamily="66" charset="0"/>
              </a:rPr>
              <a:t>deslargar</a:t>
            </a:r>
            <a:r>
              <a:rPr lang="pt-PT" sz="3200" dirty="0" smtClean="0">
                <a:latin typeface="Monotype Corsiva" pitchFamily="66" charset="0"/>
              </a:rPr>
              <a:t>” não existe. É um erro! Largar, sim, existe!</a:t>
            </a:r>
          </a:p>
        </p:txBody>
      </p:sp>
      <p:sp>
        <p:nvSpPr>
          <p:cNvPr id="9" name="Rounded Rectangular Callout 8"/>
          <p:cNvSpPr/>
          <p:nvPr/>
        </p:nvSpPr>
        <p:spPr>
          <a:xfrm flipH="1">
            <a:off x="827584" y="2492896"/>
            <a:ext cx="5641286" cy="1135268"/>
          </a:xfrm>
          <a:prstGeom prst="wedgeRoundRectCallout">
            <a:avLst>
              <a:gd name="adj1" fmla="val -53052"/>
              <a:gd name="adj2" fmla="val 31365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3569" y="4509120"/>
            <a:ext cx="6624736" cy="1440160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PT" b="1" dirty="0" smtClean="0">
                <a:solidFill>
                  <a:srgbClr val="00B0F0"/>
                </a:solidFill>
              </a:rPr>
              <a:t>largar</a:t>
            </a:r>
            <a:r>
              <a:rPr lang="pt-PT" b="1" dirty="0" smtClean="0"/>
              <a:t> </a:t>
            </a:r>
            <a:r>
              <a:rPr lang="pt-PT" sz="2000" dirty="0"/>
              <a:t>(</a:t>
            </a:r>
            <a:r>
              <a:rPr lang="pt-PT" sz="2000" dirty="0" smtClean="0"/>
              <a:t>verbo) </a:t>
            </a:r>
            <a:r>
              <a:rPr lang="pt-PT" sz="2800" dirty="0" smtClean="0"/>
              <a:t>– </a:t>
            </a:r>
            <a:r>
              <a:rPr lang="pt-PT" sz="3000" dirty="0" smtClean="0"/>
              <a:t>Soltar. Deixar cair (um objeto).</a:t>
            </a:r>
            <a:endParaRPr lang="pt-PT" sz="3000" dirty="0"/>
          </a:p>
          <a:p>
            <a:pPr marL="0" indent="0">
              <a:spcBef>
                <a:spcPts val="600"/>
              </a:spcBef>
              <a:buNone/>
            </a:pPr>
            <a:r>
              <a:rPr lang="pt-PT" sz="2800" dirty="0"/>
              <a:t>Ex.: </a:t>
            </a:r>
            <a:r>
              <a:rPr lang="pt-PT" sz="2800" i="1" dirty="0" smtClean="0"/>
              <a:t>É necessário </a:t>
            </a:r>
            <a:r>
              <a:rPr lang="pt-PT" sz="2800" b="1" i="1" dirty="0" smtClean="0"/>
              <a:t>largar</a:t>
            </a:r>
            <a:r>
              <a:rPr lang="pt-PT" sz="2800" i="1" dirty="0" smtClean="0"/>
              <a:t> um pouco a corda para o nó não ficar tão apertado.</a:t>
            </a:r>
            <a:endParaRPr lang="pt-PT" sz="2800" i="1" dirty="0"/>
          </a:p>
          <a:p>
            <a:pPr marL="0" indent="0">
              <a:spcBef>
                <a:spcPts val="0"/>
              </a:spcBef>
              <a:buNone/>
            </a:pPr>
            <a:endParaRPr lang="pt-PT" sz="2600" dirty="0" smtClean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29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78098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haver</a:t>
            </a:r>
            <a:endParaRPr lang="pt-PT" sz="4000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3202" y="1484784"/>
            <a:ext cx="6336704" cy="446449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pt-PT" sz="3000" dirty="0" smtClean="0"/>
              <a:t>O verbo haver é </a:t>
            </a:r>
            <a:r>
              <a:rPr lang="pt-PT" sz="3000" b="1" dirty="0" smtClean="0"/>
              <a:t>impessoal</a:t>
            </a:r>
            <a:r>
              <a:rPr lang="pt-PT" sz="3000" dirty="0" smtClean="0"/>
              <a:t> e, por isso, quando tem sentido de existir, só se conjuga na terceira pessoa do singular, mesmo quando se liga a complementos plurais.</a:t>
            </a:r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 smtClean="0"/>
          </a:p>
          <a:p>
            <a:pPr marL="0" indent="0">
              <a:spcBef>
                <a:spcPts val="0"/>
              </a:spcBef>
              <a:buNone/>
            </a:pPr>
            <a:endParaRPr lang="pt-PT" sz="1600" dirty="0"/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smtClean="0"/>
              <a:t>Ex.: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b="1" i="1" dirty="0" smtClean="0"/>
              <a:t>Há </a:t>
            </a:r>
            <a:r>
              <a:rPr lang="pt-PT" sz="2800" i="1" dirty="0" smtClean="0"/>
              <a:t>muitas que não valorizam o que têm.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b="1" i="1" dirty="0" smtClean="0"/>
              <a:t>Houve</a:t>
            </a:r>
            <a:r>
              <a:rPr lang="pt-PT" sz="2800" i="1" dirty="0" smtClean="0"/>
              <a:t> dias em que choveu.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b="1" i="1" dirty="0" smtClean="0"/>
              <a:t>Haverá</a:t>
            </a:r>
            <a:r>
              <a:rPr lang="pt-PT" sz="2800" i="1" dirty="0" smtClean="0"/>
              <a:t> coisas que não vais entender.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i="1" dirty="0" smtClean="0"/>
              <a:t>Talvez</a:t>
            </a:r>
            <a:r>
              <a:rPr lang="pt-PT" sz="2800" b="1" i="1" dirty="0" smtClean="0"/>
              <a:t> haja </a:t>
            </a:r>
            <a:r>
              <a:rPr lang="pt-PT" sz="2800" i="1" dirty="0" smtClean="0"/>
              <a:t>mais crianças.</a:t>
            </a:r>
            <a:endParaRPr lang="pt-PT" sz="2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06" y="980728"/>
            <a:ext cx="2264958" cy="54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1192</Words>
  <Application>Microsoft Office PowerPoint</Application>
  <PresentationFormat>On-screen Show (4:3)</PresentationFormat>
  <Paragraphs>144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à / há / ah</vt:lpstr>
      <vt:lpstr>acento / assento</vt:lpstr>
      <vt:lpstr>coser / cozer</vt:lpstr>
      <vt:lpstr>comprimento /cumprimento</vt:lpstr>
      <vt:lpstr>cinto / sinto</vt:lpstr>
      <vt:lpstr>concelho / conselho</vt:lpstr>
      <vt:lpstr>concerto / conserto</vt:lpstr>
      <vt:lpstr>desfolhar / folhear</vt:lpstr>
      <vt:lpstr>destrocar / trocar</vt:lpstr>
      <vt:lpstr>emigrante / imigrante</vt:lpstr>
      <vt:lpstr>houve /ouve</vt:lpstr>
      <vt:lpstr>nós / noz</vt:lpstr>
      <vt:lpstr>obrigado / obrigada</vt:lpstr>
      <vt:lpstr>trás / traz</vt:lpstr>
      <vt:lpstr>-se / sse</vt:lpstr>
      <vt:lpstr>largar / “deslargar”</vt:lpstr>
      <vt:lpstr>haver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Prontuário Básico da Língua Portuguesa</dc:title>
  <dc:creator>DRasteiro</dc:creator>
  <cp:lastModifiedBy>DRasteiro</cp:lastModifiedBy>
  <cp:revision>77</cp:revision>
  <cp:lastPrinted>2013-01-26T17:14:45Z</cp:lastPrinted>
  <dcterms:created xsi:type="dcterms:W3CDTF">2012-11-27T09:11:59Z</dcterms:created>
  <dcterms:modified xsi:type="dcterms:W3CDTF">2013-02-18T18:28:24Z</dcterms:modified>
</cp:coreProperties>
</file>