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83" r:id="rId3"/>
    <p:sldId id="256" r:id="rId4"/>
    <p:sldId id="282" r:id="rId5"/>
    <p:sldId id="257" r:id="rId6"/>
    <p:sldId id="275" r:id="rId7"/>
    <p:sldId id="273" r:id="rId8"/>
    <p:sldId id="276" r:id="rId9"/>
    <p:sldId id="286" r:id="rId10"/>
    <p:sldId id="285" r:id="rId11"/>
    <p:sldId id="287" r:id="rId12"/>
    <p:sldId id="277" r:id="rId13"/>
    <p:sldId id="278" r:id="rId14"/>
    <p:sldId id="271" r:id="rId15"/>
    <p:sldId id="280" r:id="rId16"/>
    <p:sldId id="279" r:id="rId17"/>
    <p:sldId id="288" r:id="rId18"/>
    <p:sldId id="272" r:id="rId19"/>
    <p:sldId id="281" r:id="rId20"/>
    <p:sldId id="290" r:id="rId21"/>
    <p:sldId id="261" r:id="rId22"/>
    <p:sldId id="274" r:id="rId2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>
        <p:scale>
          <a:sx n="100" d="100"/>
          <a:sy n="100" d="100"/>
        </p:scale>
        <p:origin x="-1326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372CF0-06CC-4BCF-82A6-F1153715412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C96B4-6039-48F1-8C30-CA246D4EB61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7330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18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20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C96B4-6039-48F1-8C30-CA246D4EB61E}" type="slidenum">
              <a:rPr lang="pt-PT" smtClean="0"/>
              <a:pPr/>
              <a:t>21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5299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3373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9185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69004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2688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56401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55045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05052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1611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4318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720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8766-9547-48B0-9CAD-FB431D8CDD44}" type="datetimeFigureOut">
              <a:rPr lang="pt-PT" smtClean="0"/>
              <a:pPr/>
              <a:t>12-03-2013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4AB30-5D1D-4775-801B-5D68EDE7959A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5546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30A3B-533B-40F6-9274-460029B9E200}" type="datetimeFigureOut">
              <a:rPr lang="pt-PT" smtClean="0"/>
              <a:t>12-03-2013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F672-B86A-4426-9EB6-18A7D38A6C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0122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0243" cy="6883419"/>
          </a:xfrm>
        </p:spPr>
      </p:pic>
    </p:spTree>
    <p:extLst>
      <p:ext uri="{BB962C8B-B14F-4D97-AF65-F5344CB8AC3E}">
        <p14:creationId xmlns:p14="http://schemas.microsoft.com/office/powerpoint/2010/main" val="16576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"/>
            <a:ext cx="9144000" cy="683514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1879481"/>
            <a:ext cx="38884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600" b="1" dirty="0" smtClean="0"/>
              <a:t>Corpo Humano</a:t>
            </a:r>
            <a:endParaRPr lang="pt-PT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755576" y="764704"/>
            <a:ext cx="8388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</a:t>
            </a:r>
            <a:r>
              <a:rPr lang="pt-PT" sz="2800" b="1" dirty="0" smtClean="0"/>
              <a:t>animais vertebrados </a:t>
            </a:r>
            <a:r>
              <a:rPr lang="pt-PT" sz="2800" dirty="0" smtClean="0"/>
              <a:t>possuem </a:t>
            </a:r>
            <a:r>
              <a:rPr lang="pt-PT" sz="2800" dirty="0" smtClean="0"/>
              <a:t>esqueleto interno.</a:t>
            </a:r>
            <a:endParaRPr lang="pt-PT" sz="28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55576" y="4305692"/>
            <a:ext cx="82089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</a:t>
            </a:r>
            <a:r>
              <a:rPr lang="pt-PT" sz="2800" b="1" dirty="0" smtClean="0"/>
              <a:t>animais invertebrados </a:t>
            </a:r>
            <a:r>
              <a:rPr lang="pt-PT" sz="2800" dirty="0" smtClean="0"/>
              <a:t>não possuem </a:t>
            </a:r>
            <a:r>
              <a:rPr lang="pt-PT" sz="2800" dirty="0" smtClean="0"/>
              <a:t>esqueleto interno.</a:t>
            </a:r>
            <a:endParaRPr lang="pt-PT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440724"/>
            <a:ext cx="1111107" cy="29969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71257" y="1196752"/>
            <a:ext cx="2272338" cy="30990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911" y="4941168"/>
            <a:ext cx="1572167" cy="137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5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896940" y="877074"/>
            <a:ext cx="3857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Esqueleto humano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16795" y="1628800"/>
            <a:ext cx="8082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esqueleto é </a:t>
            </a:r>
            <a:r>
              <a:rPr lang="pt-PT" sz="2400" dirty="0" smtClean="0"/>
              <a:t>um </a:t>
            </a:r>
            <a:r>
              <a:rPr lang="pt-PT" sz="2400" dirty="0"/>
              <a:t>conjunto </a:t>
            </a:r>
            <a:r>
              <a:rPr lang="pt-PT" sz="2400" dirty="0" smtClean="0"/>
              <a:t>organizado de ossos com diferentes formas e tamanhos que exerce </a:t>
            </a:r>
            <a:r>
              <a:rPr lang="pt-PT" sz="2400" dirty="0"/>
              <a:t>quatro funções essenciais:</a:t>
            </a:r>
          </a:p>
          <a:p>
            <a:endParaRPr lang="pt-PT" sz="2400" dirty="0"/>
          </a:p>
        </p:txBody>
      </p:sp>
      <p:cxnSp>
        <p:nvCxnSpPr>
          <p:cNvPr id="8" name="Conexão recta unidireccional 7"/>
          <p:cNvCxnSpPr/>
          <p:nvPr/>
        </p:nvCxnSpPr>
        <p:spPr>
          <a:xfrm flipH="1">
            <a:off x="1070611" y="2655127"/>
            <a:ext cx="1288861" cy="70186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unidireccional 15"/>
          <p:cNvCxnSpPr/>
          <p:nvPr/>
        </p:nvCxnSpPr>
        <p:spPr>
          <a:xfrm>
            <a:off x="3310313" y="2658891"/>
            <a:ext cx="1" cy="62135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unidireccional 17"/>
          <p:cNvCxnSpPr/>
          <p:nvPr/>
        </p:nvCxnSpPr>
        <p:spPr>
          <a:xfrm>
            <a:off x="6156176" y="2631052"/>
            <a:ext cx="1152128" cy="72594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539552" y="3232770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Suporte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2258126" y="3252409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err="1" smtClean="0"/>
              <a:t>Proteção</a:t>
            </a:r>
            <a:endParaRPr lang="pt-PT" sz="2400" dirty="0" smtClean="0"/>
          </a:p>
        </p:txBody>
      </p:sp>
      <p:sp>
        <p:nvSpPr>
          <p:cNvPr id="22" name="CaixaDeTexto 21"/>
          <p:cNvSpPr txBox="1"/>
          <p:nvPr/>
        </p:nvSpPr>
        <p:spPr>
          <a:xfrm>
            <a:off x="6727866" y="3278937"/>
            <a:ext cx="1970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Reserva </a:t>
            </a:r>
          </a:p>
          <a:p>
            <a:r>
              <a:rPr lang="pt-PT" sz="2400" dirty="0" smtClean="0"/>
              <a:t>sais minerais</a:t>
            </a:r>
          </a:p>
        </p:txBody>
      </p:sp>
      <p:sp>
        <p:nvSpPr>
          <p:cNvPr id="24" name="Rectângulo 23"/>
          <p:cNvSpPr/>
          <p:nvPr/>
        </p:nvSpPr>
        <p:spPr>
          <a:xfrm>
            <a:off x="2502207" y="4082742"/>
            <a:ext cx="185420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Protege alguns órgãos vitais: cérebro, pulmões, coração, etc.</a:t>
            </a:r>
            <a:endParaRPr lang="pt-PT" sz="2200" dirty="0"/>
          </a:p>
        </p:txBody>
      </p:sp>
      <p:sp>
        <p:nvSpPr>
          <p:cNvPr id="25" name="Seta para baixo 24"/>
          <p:cNvSpPr/>
          <p:nvPr/>
        </p:nvSpPr>
        <p:spPr>
          <a:xfrm>
            <a:off x="3195284" y="3727076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3" name="Conexão recta unidireccional 12"/>
          <p:cNvCxnSpPr/>
          <p:nvPr/>
        </p:nvCxnSpPr>
        <p:spPr>
          <a:xfrm>
            <a:off x="5262612" y="2644855"/>
            <a:ext cx="1" cy="62135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537506" y="3280248"/>
            <a:ext cx="1716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Locomoção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562937" y="4109934"/>
            <a:ext cx="152478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Dá forma ao corpo e suporta os tecidos e os órgãos.</a:t>
            </a:r>
            <a:endParaRPr lang="pt-PT" sz="2200" dirty="0"/>
          </a:p>
        </p:txBody>
      </p:sp>
      <p:sp>
        <p:nvSpPr>
          <p:cNvPr id="17" name="Seta para baixo 16"/>
          <p:cNvSpPr/>
          <p:nvPr/>
        </p:nvSpPr>
        <p:spPr>
          <a:xfrm>
            <a:off x="953598" y="3694435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4616405" y="4127944"/>
            <a:ext cx="189981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Permite o movimento, juntamente com músculos e articulações.</a:t>
            </a:r>
            <a:endParaRPr lang="pt-PT" sz="2200" dirty="0"/>
          </a:p>
        </p:txBody>
      </p:sp>
      <p:sp>
        <p:nvSpPr>
          <p:cNvPr id="23" name="Seta para baixo 22"/>
          <p:cNvSpPr/>
          <p:nvPr/>
        </p:nvSpPr>
        <p:spPr>
          <a:xfrm>
            <a:off x="5145599" y="3714074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>
            <a:off x="6732876" y="4428483"/>
            <a:ext cx="18542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dirty="0" smtClean="0"/>
              <a:t>Reserva de substâncias como o cálcio e o fósforo.</a:t>
            </a:r>
            <a:endParaRPr lang="pt-PT" sz="2200" dirty="0"/>
          </a:p>
        </p:txBody>
      </p:sp>
      <p:sp>
        <p:nvSpPr>
          <p:cNvPr id="27" name="Seta para baixo 26"/>
          <p:cNvSpPr/>
          <p:nvPr/>
        </p:nvSpPr>
        <p:spPr>
          <a:xfrm>
            <a:off x="7362310" y="4068443"/>
            <a:ext cx="234026" cy="368668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9" grpId="0"/>
      <p:bldP spid="20" grpId="0"/>
      <p:bldP spid="22" grpId="0"/>
      <p:bldP spid="24" grpId="0"/>
      <p:bldP spid="25" grpId="0" animBg="1"/>
      <p:bldP spid="14" grpId="0"/>
      <p:bldP spid="15" grpId="0"/>
      <p:bldP spid="17" grpId="0" animBg="1"/>
      <p:bldP spid="21" grpId="0"/>
      <p:bldP spid="23" grpId="0" animBg="1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83568" y="980728"/>
            <a:ext cx="82089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/>
              <a:t>O esqueleto </a:t>
            </a:r>
            <a:r>
              <a:rPr lang="pt-PT" sz="2800" dirty="0" smtClean="0"/>
              <a:t>humano é composto por 206 ossos que estão ligados entre si por articulações (zonas de contacto entre os ossos).</a:t>
            </a:r>
            <a:endParaRPr lang="pt-PT" sz="28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971600" y="3831431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Articulação do joelho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4932040" y="3831431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Articulação do cotovelo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5427751" y="5812328"/>
            <a:ext cx="2843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Articulações da mão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115616" y="5826017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Articulação do pé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48880"/>
            <a:ext cx="1518816" cy="15188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382" y="2348880"/>
            <a:ext cx="1551684" cy="15516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89" y="4509120"/>
            <a:ext cx="1440160" cy="1440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860" y="4540939"/>
            <a:ext cx="1268760" cy="126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1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  <p:bldP spid="20" grpId="0"/>
      <p:bldP spid="2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698402" y="836712"/>
            <a:ext cx="38178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>
                <a:solidFill>
                  <a:srgbClr val="FF0000"/>
                </a:solidFill>
              </a:rPr>
              <a:t>C</a:t>
            </a:r>
            <a:r>
              <a:rPr lang="pt-PT" sz="3200" b="1" dirty="0" smtClean="0">
                <a:solidFill>
                  <a:srgbClr val="FF0000"/>
                </a:solidFill>
              </a:rPr>
              <a:t>abeça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55576" y="1628800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crânio e a face são as duas partes que constituem a cabeça.</a:t>
            </a:r>
            <a:endParaRPr lang="pt-PT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32" y="3156887"/>
            <a:ext cx="2348098" cy="21328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604" y="3096344"/>
            <a:ext cx="1795780" cy="234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37808" y="3301011"/>
            <a:ext cx="683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Nasal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37807" y="3791965"/>
            <a:ext cx="683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Malar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33344" y="4223422"/>
            <a:ext cx="890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Maxilar superior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0437" y="4885187"/>
            <a:ext cx="1080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Mandíbula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92044" y="3172415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Frontal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012" y="376603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Parietal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012" y="438558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Temporal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2044" y="4893075"/>
            <a:ext cx="903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Occipital</a:t>
            </a:r>
          </a:p>
        </p:txBody>
      </p:sp>
      <p:cxnSp>
        <p:nvCxnSpPr>
          <p:cNvPr id="17" name="Straight Connector 16"/>
          <p:cNvCxnSpPr>
            <a:stCxn id="12" idx="3"/>
          </p:cNvCxnSpPr>
          <p:nvPr/>
        </p:nvCxnSpPr>
        <p:spPr>
          <a:xfrm>
            <a:off x="1984132" y="3341692"/>
            <a:ext cx="1872208" cy="29787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840116" y="4223315"/>
            <a:ext cx="1150738" cy="3128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697490" y="3804825"/>
            <a:ext cx="1150738" cy="15641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059665" y="4536149"/>
            <a:ext cx="428523" cy="53540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4144372" y="3510969"/>
            <a:ext cx="755389" cy="61955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 flipV="1">
            <a:off x="5463976" y="3510970"/>
            <a:ext cx="1560716" cy="51012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452246" y="4002250"/>
            <a:ext cx="1140398" cy="34428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 flipV="1">
            <a:off x="5580423" y="4496920"/>
            <a:ext cx="1550071" cy="18816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5724087" y="5085326"/>
            <a:ext cx="1406407" cy="1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endCxn id="9" idx="1"/>
          </p:cNvCxnSpPr>
          <p:nvPr/>
        </p:nvCxnSpPr>
        <p:spPr>
          <a:xfrm flipV="1">
            <a:off x="3857404" y="3961242"/>
            <a:ext cx="980403" cy="42433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10" idx="1"/>
          </p:cNvCxnSpPr>
          <p:nvPr/>
        </p:nvCxnSpPr>
        <p:spPr>
          <a:xfrm flipV="1">
            <a:off x="4077955" y="4515810"/>
            <a:ext cx="755389" cy="10599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11" idx="1"/>
          </p:cNvCxnSpPr>
          <p:nvPr/>
        </p:nvCxnSpPr>
        <p:spPr>
          <a:xfrm flipV="1">
            <a:off x="3857404" y="5054464"/>
            <a:ext cx="863033" cy="10123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36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518842" y="836712"/>
            <a:ext cx="3963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Tronco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20139" y="2276872"/>
            <a:ext cx="31798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coluna vertebral, o esterno e as costelas são os principais ossos do tronco.</a:t>
            </a:r>
            <a:endParaRPr lang="pt-PT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092571"/>
            <a:ext cx="4771559" cy="4347524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17865" y="2092571"/>
            <a:ext cx="3384376" cy="2173762"/>
          </a:xfrm>
          <a:prstGeom prst="wedgeRoundRectCallout">
            <a:avLst>
              <a:gd name="adj1" fmla="val 58852"/>
              <a:gd name="adj2" fmla="val 30648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612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/>
          <p:nvPr/>
        </p:nvSpPr>
        <p:spPr>
          <a:xfrm>
            <a:off x="755576" y="1263788"/>
            <a:ext cx="79928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Estrutura central do esqueleto humano. É composta por 33 vértebras.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53" y="2263882"/>
            <a:ext cx="1957235" cy="3901421"/>
          </a:xfrm>
          <a:prstGeom prst="rect">
            <a:avLst/>
          </a:prstGeom>
        </p:spPr>
      </p:pic>
      <p:sp>
        <p:nvSpPr>
          <p:cNvPr id="7" name="CaixaDeTexto 5"/>
          <p:cNvSpPr txBox="1"/>
          <p:nvPr/>
        </p:nvSpPr>
        <p:spPr>
          <a:xfrm>
            <a:off x="539552" y="692696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Coluna vertebral</a:t>
            </a:r>
          </a:p>
        </p:txBody>
      </p:sp>
      <p:sp>
        <p:nvSpPr>
          <p:cNvPr id="8" name="Right Brace 7"/>
          <p:cNvSpPr/>
          <p:nvPr/>
        </p:nvSpPr>
        <p:spPr>
          <a:xfrm flipH="1">
            <a:off x="4067944" y="2263882"/>
            <a:ext cx="144016" cy="445038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Brace 8"/>
          <p:cNvSpPr/>
          <p:nvPr/>
        </p:nvSpPr>
        <p:spPr>
          <a:xfrm flipH="1">
            <a:off x="3779912" y="2708920"/>
            <a:ext cx="72008" cy="2016224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ight Brace 9"/>
          <p:cNvSpPr/>
          <p:nvPr/>
        </p:nvSpPr>
        <p:spPr>
          <a:xfrm flipH="1">
            <a:off x="3921371" y="4797152"/>
            <a:ext cx="144016" cy="792088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644008" y="4509120"/>
            <a:ext cx="1080120" cy="1223315"/>
          </a:xfrm>
          <a:prstGeom prst="straightConnector1">
            <a:avLst/>
          </a:pr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467594" y="5357198"/>
            <a:ext cx="1432947" cy="769188"/>
          </a:xfrm>
          <a:prstGeom prst="straightConnector1">
            <a:avLst/>
          </a:pr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55776" y="2163235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Porção cervical</a:t>
            </a:r>
          </a:p>
          <a:p>
            <a:r>
              <a:rPr lang="pt-PT" sz="1600" dirty="0" smtClean="0"/>
              <a:t>(7 vértebras)</a:t>
            </a:r>
            <a:endParaRPr lang="pt-PT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2409203" y="342464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Porção dorsal</a:t>
            </a:r>
          </a:p>
          <a:p>
            <a:r>
              <a:rPr lang="pt-PT" sz="1600" dirty="0" smtClean="0"/>
              <a:t>(12 vértebras)</a:t>
            </a:r>
            <a:endParaRPr lang="pt-PT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555776" y="4900808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Porção lombar</a:t>
            </a:r>
          </a:p>
          <a:p>
            <a:r>
              <a:rPr lang="pt-PT" sz="1600" dirty="0" smtClean="0"/>
              <a:t>(5 vértebras)</a:t>
            </a:r>
            <a:endParaRPr lang="pt-PT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700999" y="4212377"/>
            <a:ext cx="214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Sacro</a:t>
            </a:r>
          </a:p>
          <a:p>
            <a:r>
              <a:rPr lang="pt-PT" sz="1600" dirty="0" smtClean="0"/>
              <a:t>(5 vértebras soldadas)</a:t>
            </a:r>
            <a:endParaRPr lang="pt-PT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968943" y="5031720"/>
            <a:ext cx="214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Cóccix</a:t>
            </a:r>
          </a:p>
          <a:p>
            <a:r>
              <a:rPr lang="pt-PT" sz="1600" dirty="0" smtClean="0"/>
              <a:t>(4 vértebras soldadas)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81533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 animBg="1"/>
      <p:bldP spid="10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7"/>
          <p:cNvSpPr txBox="1"/>
          <p:nvPr/>
        </p:nvSpPr>
        <p:spPr>
          <a:xfrm>
            <a:off x="647107" y="1231105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É formada por 12 pares de costelas que estão ligadas ao esterno e à coluna vertebral.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334611"/>
            <a:ext cx="4217276" cy="3830693"/>
          </a:xfrm>
          <a:prstGeom prst="rect">
            <a:avLst/>
          </a:prstGeom>
        </p:spPr>
      </p:pic>
      <p:sp>
        <p:nvSpPr>
          <p:cNvPr id="7" name="CaixaDeTexto 7"/>
          <p:cNvSpPr txBox="1"/>
          <p:nvPr/>
        </p:nvSpPr>
        <p:spPr>
          <a:xfrm>
            <a:off x="394366" y="692696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Caixa torácica</a:t>
            </a:r>
          </a:p>
        </p:txBody>
      </p:sp>
      <p:sp>
        <p:nvSpPr>
          <p:cNvPr id="8" name="Right Brace 7"/>
          <p:cNvSpPr/>
          <p:nvPr/>
        </p:nvSpPr>
        <p:spPr>
          <a:xfrm flipH="1">
            <a:off x="3203847" y="3241845"/>
            <a:ext cx="144015" cy="1555307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Brace 8"/>
          <p:cNvSpPr/>
          <p:nvPr/>
        </p:nvSpPr>
        <p:spPr>
          <a:xfrm flipH="1">
            <a:off x="3212231" y="4820125"/>
            <a:ext cx="144015" cy="625100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4606834" y="5473272"/>
            <a:ext cx="1189302" cy="259984"/>
          </a:xfrm>
          <a:prstGeom prst="straightConnector1">
            <a:avLst/>
          </a:pr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4499992" y="3861048"/>
            <a:ext cx="1440160" cy="128925"/>
          </a:xfrm>
          <a:prstGeom prst="straightConnector1">
            <a:avLst/>
          </a:prstGeom>
          <a:ln w="1905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4689833" y="4843099"/>
            <a:ext cx="1275611" cy="283702"/>
            <a:chOff x="4689833" y="4843099"/>
            <a:chExt cx="1275611" cy="283702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4689833" y="4843099"/>
              <a:ext cx="1275611" cy="98069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4741308" y="4941168"/>
              <a:ext cx="1224136" cy="185633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331640" y="3722729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Costelas verdadeiras</a:t>
            </a:r>
          </a:p>
          <a:p>
            <a:r>
              <a:rPr lang="pt-PT" sz="1600" dirty="0" smtClean="0"/>
              <a:t>(7)</a:t>
            </a:r>
            <a:endParaRPr lang="pt-PT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691679" y="4851079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Costelas falsas</a:t>
            </a:r>
          </a:p>
          <a:p>
            <a:r>
              <a:rPr lang="pt-PT" sz="1600" dirty="0" smtClean="0"/>
              <a:t>(3)</a:t>
            </a:r>
            <a:endParaRPr lang="pt-PT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868144" y="3645024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Esterno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27008" y="4599745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Costelas flutuantes</a:t>
            </a:r>
          </a:p>
          <a:p>
            <a:r>
              <a:rPr lang="pt-PT" sz="1600" dirty="0" smtClean="0"/>
              <a:t>(2)</a:t>
            </a:r>
            <a:endParaRPr lang="pt-PT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5796136" y="5563979"/>
            <a:ext cx="2304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Vértebras lombares</a:t>
            </a:r>
          </a:p>
        </p:txBody>
      </p:sp>
    </p:spTree>
    <p:extLst>
      <p:ext uri="{BB962C8B-B14F-4D97-AF65-F5344CB8AC3E}">
        <p14:creationId xmlns:p14="http://schemas.microsoft.com/office/powerpoint/2010/main" val="59444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4"/>
          <p:cNvSpPr txBox="1"/>
          <p:nvPr/>
        </p:nvSpPr>
        <p:spPr>
          <a:xfrm>
            <a:off x="691990" y="1988840"/>
            <a:ext cx="46000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Os membros superiores e inferiores encontram-se ligados ao tronco através da articulação do ombro e da articulação da anca.</a:t>
            </a:r>
            <a:endParaRPr lang="pt-PT" sz="2800" dirty="0"/>
          </a:p>
        </p:txBody>
      </p:sp>
      <p:sp>
        <p:nvSpPr>
          <p:cNvPr id="5" name="CaixaDeTexto 2"/>
          <p:cNvSpPr txBox="1"/>
          <p:nvPr/>
        </p:nvSpPr>
        <p:spPr>
          <a:xfrm>
            <a:off x="1907704" y="728167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 smtClean="0">
                <a:solidFill>
                  <a:srgbClr val="FF0000"/>
                </a:solidFill>
              </a:rPr>
              <a:t>Membros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382" y="2564904"/>
            <a:ext cx="4336675" cy="378904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17864" y="1988840"/>
            <a:ext cx="4386184" cy="2246769"/>
          </a:xfrm>
          <a:prstGeom prst="wedgeRoundRectCallout">
            <a:avLst>
              <a:gd name="adj1" fmla="val 58852"/>
              <a:gd name="adj2" fmla="val 30648"/>
              <a:gd name="adj3" fmla="val 16667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648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11560" y="1457860"/>
            <a:ext cx="316835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400" b="1" dirty="0" smtClean="0"/>
              <a:t>Escápula</a:t>
            </a:r>
            <a:r>
              <a:rPr lang="pt-PT" sz="2400" dirty="0" smtClean="0"/>
              <a:t> – é formada por dois ossos, a omoplata e a clavícula.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400" b="1" dirty="0" smtClean="0"/>
              <a:t>Braço</a:t>
            </a:r>
            <a:r>
              <a:rPr lang="pt-PT" sz="2400" dirty="0" smtClean="0"/>
              <a:t> – tem um só osso, o úmero.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400" b="1" dirty="0" smtClean="0"/>
              <a:t>Antebraço</a:t>
            </a:r>
            <a:r>
              <a:rPr lang="pt-PT" sz="2400" dirty="0" smtClean="0"/>
              <a:t> – é composto por dois ossos: o rádio e o cúbito.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PT" sz="2400" b="1" dirty="0" smtClean="0"/>
              <a:t>Mão</a:t>
            </a:r>
            <a:r>
              <a:rPr lang="pt-PT" sz="2400" dirty="0" smtClean="0"/>
              <a:t> – é formada pelo carpo, metacarpo e falanges.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709" y="1052737"/>
            <a:ext cx="1944216" cy="5328592"/>
          </a:xfrm>
          <a:prstGeom prst="rect">
            <a:avLst/>
          </a:prstGeom>
        </p:spPr>
      </p:pic>
      <p:sp>
        <p:nvSpPr>
          <p:cNvPr id="5" name="CaixaDeTexto 5"/>
          <p:cNvSpPr txBox="1"/>
          <p:nvPr/>
        </p:nvSpPr>
        <p:spPr>
          <a:xfrm>
            <a:off x="2411760" y="692696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Membros superiores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7596336" y="1457860"/>
            <a:ext cx="216024" cy="2187164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ight Brace 6"/>
          <p:cNvSpPr/>
          <p:nvPr/>
        </p:nvSpPr>
        <p:spPr>
          <a:xfrm>
            <a:off x="6840252" y="3645024"/>
            <a:ext cx="216024" cy="1440160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Brace 8"/>
          <p:cNvSpPr/>
          <p:nvPr/>
        </p:nvSpPr>
        <p:spPr>
          <a:xfrm>
            <a:off x="6992652" y="5085184"/>
            <a:ext cx="216024" cy="1080120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7812360" y="235172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Braço</a:t>
            </a:r>
            <a:endParaRPr lang="pt-PT" dirty="0"/>
          </a:p>
        </p:txBody>
      </p:sp>
      <p:sp>
        <p:nvSpPr>
          <p:cNvPr id="10" name="TextBox 9"/>
          <p:cNvSpPr txBox="1"/>
          <p:nvPr/>
        </p:nvSpPr>
        <p:spPr>
          <a:xfrm>
            <a:off x="7056276" y="4180438"/>
            <a:ext cx="1404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Antebraço</a:t>
            </a:r>
            <a:endParaRPr lang="pt-PT" dirty="0"/>
          </a:p>
        </p:txBody>
      </p:sp>
      <p:sp>
        <p:nvSpPr>
          <p:cNvPr id="11" name="TextBox 10"/>
          <p:cNvSpPr txBox="1"/>
          <p:nvPr/>
        </p:nvSpPr>
        <p:spPr>
          <a:xfrm>
            <a:off x="7164288" y="544057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Mão</a:t>
            </a:r>
            <a:endParaRPr lang="pt-PT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5915726" y="2636912"/>
            <a:ext cx="67249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5868143" y="4180438"/>
            <a:ext cx="672499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684294" y="4653136"/>
            <a:ext cx="672499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684294" y="5085184"/>
            <a:ext cx="672499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5364088" y="5373216"/>
            <a:ext cx="1176554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5099211" y="5634709"/>
            <a:ext cx="1257582" cy="386579"/>
            <a:chOff x="5099211" y="5634709"/>
            <a:chExt cx="1257582" cy="386579"/>
          </a:xfrm>
        </p:grpSpPr>
        <p:cxnSp>
          <p:nvCxnSpPr>
            <p:cNvPr id="19" name="Straight Connector 18"/>
            <p:cNvCxnSpPr/>
            <p:nvPr/>
          </p:nvCxnSpPr>
          <p:spPr>
            <a:xfrm flipH="1">
              <a:off x="5099211" y="5634709"/>
              <a:ext cx="1257582" cy="175201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099211" y="5809910"/>
              <a:ext cx="1257582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5099211" y="5809910"/>
              <a:ext cx="1257582" cy="21137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/>
          <p:cNvCxnSpPr/>
          <p:nvPr/>
        </p:nvCxnSpPr>
        <p:spPr>
          <a:xfrm flipH="1">
            <a:off x="5843082" y="1700808"/>
            <a:ext cx="81715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843082" y="1988840"/>
            <a:ext cx="125758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965476" y="1516142"/>
            <a:ext cx="974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Clavícula</a:t>
            </a:r>
            <a:endParaRPr lang="pt-PT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4885085" y="1772816"/>
            <a:ext cx="1055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Omoplata</a:t>
            </a:r>
            <a:endParaRPr lang="pt-PT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5195645" y="2467635"/>
            <a:ext cx="81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Úmero</a:t>
            </a:r>
            <a:endParaRPr lang="pt-PT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5195645" y="4005064"/>
            <a:ext cx="81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Cúbito</a:t>
            </a:r>
            <a:endParaRPr lang="pt-PT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5051629" y="4483859"/>
            <a:ext cx="81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Rádio</a:t>
            </a:r>
            <a:endParaRPr lang="pt-PT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5051629" y="4890646"/>
            <a:ext cx="81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Carpo</a:t>
            </a:r>
            <a:endParaRPr lang="pt-PT" sz="1600" dirty="0"/>
          </a:p>
        </p:txBody>
      </p:sp>
      <p:sp>
        <p:nvSpPr>
          <p:cNvPr id="37" name="TextBox 36"/>
          <p:cNvSpPr txBox="1"/>
          <p:nvPr/>
        </p:nvSpPr>
        <p:spPr>
          <a:xfrm>
            <a:off x="4283968" y="5203938"/>
            <a:ext cx="108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Metacarpo</a:t>
            </a:r>
            <a:endParaRPr lang="pt-PT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254899" y="5625244"/>
            <a:ext cx="1089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Falanges</a:t>
            </a:r>
            <a:endParaRPr lang="pt-PT" sz="1600" dirty="0"/>
          </a:p>
        </p:txBody>
      </p:sp>
      <p:sp>
        <p:nvSpPr>
          <p:cNvPr id="39" name="Left Brace 38"/>
          <p:cNvSpPr/>
          <p:nvPr/>
        </p:nvSpPr>
        <p:spPr>
          <a:xfrm>
            <a:off x="4867422" y="1516142"/>
            <a:ext cx="136626" cy="595228"/>
          </a:xfrm>
          <a:prstGeom prst="lef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TextBox 39"/>
          <p:cNvSpPr txBox="1"/>
          <p:nvPr/>
        </p:nvSpPr>
        <p:spPr>
          <a:xfrm>
            <a:off x="3995936" y="1628800"/>
            <a:ext cx="974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Escápula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93829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  <p:bldP spid="7" grpId="0" animBg="1"/>
      <p:bldP spid="9" grpId="0" animBg="1"/>
      <p:bldP spid="4" grpId="0"/>
      <p:bldP spid="10" grpId="0"/>
      <p:bldP spid="11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706774" y="1700808"/>
            <a:ext cx="3505186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400" b="1" dirty="0" smtClean="0"/>
              <a:t>Anca</a:t>
            </a:r>
            <a:r>
              <a:rPr lang="pt-PT" sz="2400" dirty="0" smtClean="0"/>
              <a:t> – tem um só osso,    o ilíaco.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400" b="1" dirty="0" smtClean="0"/>
              <a:t>Coxa</a:t>
            </a:r>
            <a:r>
              <a:rPr lang="pt-PT" sz="2400" dirty="0" smtClean="0"/>
              <a:t> – tem um só osso,    o fémur.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400" b="1" dirty="0" smtClean="0"/>
              <a:t>Perna</a:t>
            </a:r>
            <a:r>
              <a:rPr lang="pt-PT" sz="2400" dirty="0" smtClean="0"/>
              <a:t> – é composta por dois ossos, a tíbia e o perónio.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400" b="1" dirty="0" smtClean="0"/>
              <a:t>Pé</a:t>
            </a:r>
            <a:r>
              <a:rPr lang="pt-PT" sz="2400" dirty="0" smtClean="0"/>
              <a:t> – é formado pelo tarso, metatarso e falanges.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145216"/>
            <a:ext cx="992106" cy="5220000"/>
          </a:xfrm>
          <a:prstGeom prst="rect">
            <a:avLst/>
          </a:prstGeom>
        </p:spPr>
      </p:pic>
      <p:sp>
        <p:nvSpPr>
          <p:cNvPr id="5" name="CaixaDeTexto 5"/>
          <p:cNvSpPr txBox="1"/>
          <p:nvPr/>
        </p:nvSpPr>
        <p:spPr>
          <a:xfrm>
            <a:off x="2148383" y="692696"/>
            <a:ext cx="4518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FF0000"/>
                </a:solidFill>
              </a:rPr>
              <a:t>Membros inferiores</a:t>
            </a:r>
          </a:p>
        </p:txBody>
      </p:sp>
      <p:sp>
        <p:nvSpPr>
          <p:cNvPr id="3" name="Right Brace 2"/>
          <p:cNvSpPr/>
          <p:nvPr/>
        </p:nvSpPr>
        <p:spPr>
          <a:xfrm>
            <a:off x="7236296" y="1145216"/>
            <a:ext cx="72008" cy="699608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ight Brace 6"/>
          <p:cNvSpPr/>
          <p:nvPr/>
        </p:nvSpPr>
        <p:spPr>
          <a:xfrm>
            <a:off x="7308304" y="1916832"/>
            <a:ext cx="144016" cy="2016224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Brace 8"/>
          <p:cNvSpPr/>
          <p:nvPr/>
        </p:nvSpPr>
        <p:spPr>
          <a:xfrm>
            <a:off x="7364306" y="3959665"/>
            <a:ext cx="144016" cy="1773591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ight Brace 9"/>
          <p:cNvSpPr/>
          <p:nvPr/>
        </p:nvSpPr>
        <p:spPr>
          <a:xfrm>
            <a:off x="7316688" y="5786464"/>
            <a:ext cx="144016" cy="576000"/>
          </a:xfrm>
          <a:prstGeom prst="rightBrac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7308304" y="131035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Anca</a:t>
            </a:r>
            <a:endParaRPr lang="pt-PT" dirty="0"/>
          </a:p>
        </p:txBody>
      </p:sp>
      <p:sp>
        <p:nvSpPr>
          <p:cNvPr id="11" name="TextBox 10"/>
          <p:cNvSpPr txBox="1"/>
          <p:nvPr/>
        </p:nvSpPr>
        <p:spPr>
          <a:xfrm>
            <a:off x="7452320" y="274027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Coxa</a:t>
            </a:r>
            <a:endParaRPr lang="pt-PT" dirty="0"/>
          </a:p>
        </p:txBody>
      </p:sp>
      <p:sp>
        <p:nvSpPr>
          <p:cNvPr id="12" name="TextBox 11"/>
          <p:cNvSpPr txBox="1"/>
          <p:nvPr/>
        </p:nvSpPr>
        <p:spPr>
          <a:xfrm>
            <a:off x="7526896" y="466179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Perna</a:t>
            </a:r>
            <a:endParaRPr lang="pt-PT" dirty="0"/>
          </a:p>
        </p:txBody>
      </p:sp>
      <p:sp>
        <p:nvSpPr>
          <p:cNvPr id="13" name="TextBox 12"/>
          <p:cNvSpPr txBox="1"/>
          <p:nvPr/>
        </p:nvSpPr>
        <p:spPr>
          <a:xfrm>
            <a:off x="7488169" y="58897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Pé</a:t>
            </a:r>
            <a:endParaRPr lang="pt-PT" dirty="0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5940152" y="1310354"/>
            <a:ext cx="928101" cy="18466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738950" y="2832611"/>
            <a:ext cx="92810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940152" y="3933056"/>
            <a:ext cx="92810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940152" y="4437112"/>
            <a:ext cx="92810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5891350" y="4941168"/>
            <a:ext cx="928102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5891350" y="5445224"/>
            <a:ext cx="1048912" cy="36606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5891350" y="5786464"/>
            <a:ext cx="1048912" cy="288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5971011" y="6165304"/>
            <a:ext cx="928102" cy="113964"/>
            <a:chOff x="5971011" y="6165304"/>
            <a:chExt cx="928102" cy="113964"/>
          </a:xfrm>
        </p:grpSpPr>
        <p:cxnSp>
          <p:nvCxnSpPr>
            <p:cNvPr id="25" name="Straight Connector 24"/>
            <p:cNvCxnSpPr/>
            <p:nvPr/>
          </p:nvCxnSpPr>
          <p:spPr>
            <a:xfrm flipH="1">
              <a:off x="5971011" y="6165304"/>
              <a:ext cx="928102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5971011" y="6165304"/>
              <a:ext cx="865240" cy="11396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5338905" y="131023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Ilíaco</a:t>
            </a:r>
            <a:endParaRPr lang="pt-PT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5004048" y="263691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Fémur</a:t>
            </a:r>
            <a:endParaRPr lang="pt-PT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5220072" y="371703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Rótula</a:t>
            </a:r>
            <a:endParaRPr lang="pt-PT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5364088" y="422108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Tíbia</a:t>
            </a:r>
            <a:endParaRPr lang="pt-PT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5076056" y="474663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Perónio</a:t>
            </a:r>
            <a:endParaRPr lang="pt-PT" sz="1600" dirty="0"/>
          </a:p>
        </p:txBody>
      </p:sp>
      <p:sp>
        <p:nvSpPr>
          <p:cNvPr id="34" name="TextBox 33"/>
          <p:cNvSpPr txBox="1"/>
          <p:nvPr/>
        </p:nvSpPr>
        <p:spPr>
          <a:xfrm>
            <a:off x="5292080" y="522920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Tarso</a:t>
            </a:r>
            <a:endParaRPr lang="pt-PT" sz="1600" dirty="0"/>
          </a:p>
        </p:txBody>
      </p:sp>
      <p:sp>
        <p:nvSpPr>
          <p:cNvPr id="35" name="TextBox 34"/>
          <p:cNvSpPr txBox="1"/>
          <p:nvPr/>
        </p:nvSpPr>
        <p:spPr>
          <a:xfrm>
            <a:off x="4836826" y="5589240"/>
            <a:ext cx="11033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Metatarso</a:t>
            </a:r>
            <a:endParaRPr lang="pt-PT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5088504" y="5949280"/>
            <a:ext cx="923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Falanges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14721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491880" y="780462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FF0000"/>
                </a:solidFill>
              </a:rPr>
              <a:t>M</a:t>
            </a:r>
            <a:r>
              <a:rPr lang="pt-PT" sz="3200" b="1" dirty="0" smtClean="0">
                <a:solidFill>
                  <a:srgbClr val="FF0000"/>
                </a:solidFill>
              </a:rPr>
              <a:t>úsculos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539551" y="1467941"/>
            <a:ext cx="820891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600" dirty="0"/>
              <a:t>Os músculos são órgãos flexíveis e elásticos que se situam por debaixo da </a:t>
            </a:r>
            <a:r>
              <a:rPr lang="pt-PT" sz="2600" dirty="0" smtClean="0"/>
              <a:t>pele. Juntamente com os ossos, são </a:t>
            </a:r>
            <a:r>
              <a:rPr lang="pt-PT" sz="2600" dirty="0"/>
              <a:t>responsáveis pelo movimento do corpo humano</a:t>
            </a:r>
            <a:r>
              <a:rPr lang="pt-PT" sz="2600" dirty="0" smtClean="0"/>
              <a:t>.</a:t>
            </a:r>
            <a:endParaRPr lang="pt-PT" sz="2600" dirty="0"/>
          </a:p>
        </p:txBody>
      </p:sp>
      <p:sp>
        <p:nvSpPr>
          <p:cNvPr id="5" name="Rectângulo 4"/>
          <p:cNvSpPr/>
          <p:nvPr/>
        </p:nvSpPr>
        <p:spPr>
          <a:xfrm>
            <a:off x="2015715" y="3065765"/>
            <a:ext cx="52565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 smtClean="0"/>
              <a:t>Principais </a:t>
            </a:r>
            <a:r>
              <a:rPr lang="pt-PT" sz="2800" b="1" dirty="0" smtClean="0"/>
              <a:t>funções dos músculos</a:t>
            </a:r>
            <a:endParaRPr lang="pt-PT" sz="2800" b="1" dirty="0"/>
          </a:p>
        </p:txBody>
      </p:sp>
      <p:sp>
        <p:nvSpPr>
          <p:cNvPr id="6" name="Rectângulo 5"/>
          <p:cNvSpPr/>
          <p:nvPr/>
        </p:nvSpPr>
        <p:spPr>
          <a:xfrm>
            <a:off x="915318" y="4036522"/>
            <a:ext cx="33843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b="1" dirty="0" smtClean="0"/>
              <a:t>Locomoção</a:t>
            </a:r>
            <a:r>
              <a:rPr lang="pt-PT" sz="2200" dirty="0" smtClean="0"/>
              <a:t>: movimentos do corpo como andar, correr.</a:t>
            </a:r>
            <a:endParaRPr lang="pt-PT" sz="2200" dirty="0"/>
          </a:p>
        </p:txBody>
      </p:sp>
      <p:sp>
        <p:nvSpPr>
          <p:cNvPr id="8" name="Rectângulo 7"/>
          <p:cNvSpPr/>
          <p:nvPr/>
        </p:nvSpPr>
        <p:spPr>
          <a:xfrm>
            <a:off x="4860032" y="4041926"/>
            <a:ext cx="34563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200" b="1" dirty="0" smtClean="0"/>
              <a:t>Manutenção da postura corporal</a:t>
            </a:r>
            <a:r>
              <a:rPr lang="pt-PT" sz="2200" dirty="0" smtClean="0"/>
              <a:t>: como estar de pé ou sentado, através da contração de músculos que estabiliza as articulações.</a:t>
            </a:r>
            <a:endParaRPr lang="pt-PT" sz="2200" dirty="0"/>
          </a:p>
        </p:txBody>
      </p:sp>
      <p:cxnSp>
        <p:nvCxnSpPr>
          <p:cNvPr id="16" name="Conexão recta unidireccional 15"/>
          <p:cNvCxnSpPr/>
          <p:nvPr/>
        </p:nvCxnSpPr>
        <p:spPr>
          <a:xfrm flipH="1">
            <a:off x="2537774" y="3607689"/>
            <a:ext cx="756084" cy="359154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unidireccional 17"/>
          <p:cNvCxnSpPr/>
          <p:nvPr/>
        </p:nvCxnSpPr>
        <p:spPr>
          <a:xfrm>
            <a:off x="4860032" y="3563235"/>
            <a:ext cx="947223" cy="473287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896061"/>
            <a:ext cx="3546335" cy="54790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896061"/>
            <a:ext cx="3168352" cy="54446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04159" y="4557984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Gémeos</a:t>
            </a:r>
            <a:endParaRPr lang="pt-PT" dirty="0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1979712" y="1412776"/>
            <a:ext cx="792088" cy="3600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1619672" y="2492896"/>
            <a:ext cx="756084" cy="21602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979712" y="1887705"/>
            <a:ext cx="1340532" cy="386440"/>
            <a:chOff x="1979712" y="1887705"/>
            <a:chExt cx="1340532" cy="386440"/>
          </a:xfrm>
        </p:grpSpPr>
        <p:cxnSp>
          <p:nvCxnSpPr>
            <p:cNvPr id="10" name="Straight Connector 9"/>
            <p:cNvCxnSpPr/>
            <p:nvPr/>
          </p:nvCxnSpPr>
          <p:spPr>
            <a:xfrm flipH="1" flipV="1">
              <a:off x="1979712" y="1887705"/>
              <a:ext cx="1340532" cy="36004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 flipV="1">
              <a:off x="1997714" y="1887705"/>
              <a:ext cx="890482" cy="38644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346027" y="4725144"/>
            <a:ext cx="1358593" cy="269072"/>
            <a:chOff x="5346027" y="4725144"/>
            <a:chExt cx="1358593" cy="269072"/>
          </a:xfrm>
        </p:grpSpPr>
        <p:cxnSp>
          <p:nvCxnSpPr>
            <p:cNvPr id="18" name="Straight Connector 17"/>
            <p:cNvCxnSpPr/>
            <p:nvPr/>
          </p:nvCxnSpPr>
          <p:spPr>
            <a:xfrm flipH="1" flipV="1">
              <a:off x="5346027" y="4725144"/>
              <a:ext cx="1358593" cy="24267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 flipV="1">
              <a:off x="5346027" y="4725144"/>
              <a:ext cx="926545" cy="26907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987823" y="4725144"/>
            <a:ext cx="1224137" cy="442600"/>
            <a:chOff x="2987823" y="4725144"/>
            <a:chExt cx="1224137" cy="442600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2987823" y="4725144"/>
              <a:ext cx="1224137" cy="40434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154892" y="4725144"/>
              <a:ext cx="1057068" cy="44260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1043608" y="11967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Trapézio</a:t>
            </a:r>
            <a:endParaRPr lang="pt-PT" dirty="0"/>
          </a:p>
        </p:txBody>
      </p:sp>
      <p:sp>
        <p:nvSpPr>
          <p:cNvPr id="29" name="TextBox 28"/>
          <p:cNvSpPr txBox="1"/>
          <p:nvPr/>
        </p:nvSpPr>
        <p:spPr>
          <a:xfrm>
            <a:off x="945450" y="1663661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Peitorais</a:t>
            </a:r>
            <a:endParaRPr lang="pt-PT" dirty="0"/>
          </a:p>
        </p:txBody>
      </p:sp>
      <p:sp>
        <p:nvSpPr>
          <p:cNvPr id="30" name="TextBox 29"/>
          <p:cNvSpPr txBox="1"/>
          <p:nvPr/>
        </p:nvSpPr>
        <p:spPr>
          <a:xfrm>
            <a:off x="719572" y="2495620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Bicípite braquial</a:t>
            </a:r>
            <a:endParaRPr lang="pt-PT" dirty="0"/>
          </a:p>
        </p:txBody>
      </p:sp>
      <p:sp>
        <p:nvSpPr>
          <p:cNvPr id="20" name="TextBox 19"/>
          <p:cNvSpPr txBox="1"/>
          <p:nvPr/>
        </p:nvSpPr>
        <p:spPr>
          <a:xfrm>
            <a:off x="4265907" y="397370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Glúteos</a:t>
            </a:r>
            <a:endParaRPr lang="pt-PT" dirty="0"/>
          </a:p>
        </p:txBody>
      </p:sp>
      <p:grpSp>
        <p:nvGrpSpPr>
          <p:cNvPr id="32" name="Group 31"/>
          <p:cNvGrpSpPr/>
          <p:nvPr/>
        </p:nvGrpSpPr>
        <p:grpSpPr>
          <a:xfrm>
            <a:off x="5148064" y="3618405"/>
            <a:ext cx="1556556" cy="511975"/>
            <a:chOff x="5148064" y="3618405"/>
            <a:chExt cx="1556556" cy="511975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5148064" y="3618405"/>
              <a:ext cx="1124508" cy="5119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5148064" y="3618405"/>
              <a:ext cx="1556556" cy="5119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4265907" y="235827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Dorsais</a:t>
            </a:r>
            <a:endParaRPr lang="pt-PT" dirty="0"/>
          </a:p>
        </p:txBody>
      </p:sp>
      <p:grpSp>
        <p:nvGrpSpPr>
          <p:cNvPr id="45" name="Group 44"/>
          <p:cNvGrpSpPr/>
          <p:nvPr/>
        </p:nvGrpSpPr>
        <p:grpSpPr>
          <a:xfrm>
            <a:off x="5162432" y="2530132"/>
            <a:ext cx="1641816" cy="197476"/>
            <a:chOff x="5162432" y="2530132"/>
            <a:chExt cx="1641816" cy="197476"/>
          </a:xfrm>
        </p:grpSpPr>
        <p:cxnSp>
          <p:nvCxnSpPr>
            <p:cNvPr id="35" name="Straight Connector 34"/>
            <p:cNvCxnSpPr/>
            <p:nvPr/>
          </p:nvCxnSpPr>
          <p:spPr>
            <a:xfrm flipH="1" flipV="1">
              <a:off x="5162432" y="2530133"/>
              <a:ext cx="1110140" cy="19747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5162432" y="2530132"/>
              <a:ext cx="1641816" cy="197476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738028" y="4158372"/>
            <a:ext cx="1352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Abdominais</a:t>
            </a:r>
            <a:endParaRPr lang="pt-PT" dirty="0"/>
          </a:p>
        </p:txBody>
      </p:sp>
      <p:cxnSp>
        <p:nvCxnSpPr>
          <p:cNvPr id="47" name="Straight Connector 46"/>
          <p:cNvCxnSpPr/>
          <p:nvPr/>
        </p:nvCxnSpPr>
        <p:spPr>
          <a:xfrm flipH="1">
            <a:off x="1979712" y="2818785"/>
            <a:ext cx="908484" cy="152425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1997714" y="3033731"/>
            <a:ext cx="908484" cy="130930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18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8" grpId="0"/>
      <p:bldP spid="29" grpId="0"/>
      <p:bldP spid="30" grpId="0"/>
      <p:bldP spid="20" grpId="0"/>
      <p:bldP spid="33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329086" y="836710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Movimento dos músculos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678581" y="1556792"/>
            <a:ext cx="4685507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pt-PT" sz="2800" b="1" dirty="0"/>
              <a:t>M</a:t>
            </a:r>
            <a:r>
              <a:rPr lang="pt-PT" sz="2800" b="1" dirty="0" smtClean="0"/>
              <a:t>úsculos voluntários</a:t>
            </a:r>
            <a:endParaRPr lang="pt-PT" sz="2800" b="1" dirty="0"/>
          </a:p>
          <a:p>
            <a:pPr lvl="0"/>
            <a:r>
              <a:rPr lang="pt-PT" sz="2800" dirty="0" smtClean="0"/>
              <a:t>Estão ligados aos ossos por tendões, o que nos permite pô-los em movimento. Quando corremos, saltamos, levantamos os braços, abrimos ou fechamos a boca, os músculos contraem-se (encolhem) ou distendem-se (esticam).</a:t>
            </a:r>
            <a:endParaRPr lang="pt-PT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564904"/>
            <a:ext cx="3611429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03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10"/>
          <p:cNvSpPr/>
          <p:nvPr/>
        </p:nvSpPr>
        <p:spPr>
          <a:xfrm>
            <a:off x="804053" y="980728"/>
            <a:ext cx="762200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pt-PT" sz="2800" b="1" dirty="0"/>
              <a:t>M</a:t>
            </a:r>
            <a:r>
              <a:rPr lang="pt-PT" sz="2800" b="1" dirty="0" smtClean="0"/>
              <a:t>úsculos involuntários</a:t>
            </a:r>
            <a:endParaRPr lang="pt-PT" sz="2800" b="1" dirty="0"/>
          </a:p>
          <a:p>
            <a:pPr lvl="0"/>
            <a:r>
              <a:rPr lang="pt-PT" sz="2800" dirty="0" smtClean="0">
                <a:solidFill>
                  <a:prstClr val="black"/>
                </a:solidFill>
              </a:rPr>
              <a:t>Não estão ligados aos ossos e movem-se independentemente da nossa vontade. </a:t>
            </a:r>
          </a:p>
          <a:p>
            <a:pPr lvl="0"/>
            <a:r>
              <a:rPr lang="pt-PT" sz="2800" dirty="0" smtClean="0">
                <a:solidFill>
                  <a:prstClr val="black"/>
                </a:solidFill>
              </a:rPr>
              <a:t>Observa os exemplos abaixo.</a:t>
            </a:r>
            <a:endParaRPr lang="pt-PT" sz="2800" dirty="0">
              <a:solidFill>
                <a:prstClr val="black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37" y="3338376"/>
            <a:ext cx="2111896" cy="23758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330806"/>
            <a:ext cx="2111896" cy="2375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404809"/>
            <a:ext cx="2053858" cy="230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9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923928" y="690524"/>
            <a:ext cx="1896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Pele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683568" y="1275299"/>
            <a:ext cx="77295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/>
              <a:t>A pele é </a:t>
            </a:r>
            <a:r>
              <a:rPr lang="pt-PT" sz="2800" dirty="0" smtClean="0"/>
              <a:t>resistente e flexível. É o </a:t>
            </a:r>
            <a:r>
              <a:rPr lang="pt-PT" sz="2800" b="1" dirty="0" smtClean="0"/>
              <a:t>maior </a:t>
            </a:r>
            <a:r>
              <a:rPr lang="pt-PT" sz="2800" b="1" dirty="0"/>
              <a:t>órgão do corpo </a:t>
            </a:r>
            <a:r>
              <a:rPr lang="pt-PT" sz="2800" b="1" dirty="0" smtClean="0"/>
              <a:t>humano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Na pele podemos distinguir duas camadas:</a:t>
            </a:r>
            <a:endParaRPr lang="pt-PT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80320"/>
            <a:ext cx="2636355" cy="3356992"/>
          </a:xfrm>
          <a:prstGeom prst="rect">
            <a:avLst/>
          </a:prstGeom>
        </p:spPr>
      </p:pic>
      <p:sp>
        <p:nvSpPr>
          <p:cNvPr id="6" name="Rectângulo 2"/>
          <p:cNvSpPr/>
          <p:nvPr/>
        </p:nvSpPr>
        <p:spPr>
          <a:xfrm>
            <a:off x="4452648" y="2894299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b="1" dirty="0" smtClean="0"/>
              <a:t>Epiderme</a:t>
            </a:r>
            <a:r>
              <a:rPr lang="pt-PT" sz="2000" dirty="0" smtClean="0"/>
              <a:t>: camada </a:t>
            </a:r>
            <a:r>
              <a:rPr lang="pt-PT" sz="2000" dirty="0"/>
              <a:t>exterior da </a:t>
            </a:r>
            <a:r>
              <a:rPr lang="pt-PT" sz="2000" dirty="0" smtClean="0"/>
              <a:t>pele, mais delgada e em constante renovação.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3391931" y="3096097"/>
            <a:ext cx="1036053" cy="792088"/>
            <a:chOff x="3391931" y="2996952"/>
            <a:chExt cx="1036053" cy="792088"/>
          </a:xfrm>
        </p:grpSpPr>
        <p:sp>
          <p:nvSpPr>
            <p:cNvPr id="3" name="Right Brace 2"/>
            <p:cNvSpPr/>
            <p:nvPr/>
          </p:nvSpPr>
          <p:spPr>
            <a:xfrm>
              <a:off x="3391931" y="3429000"/>
              <a:ext cx="171957" cy="360040"/>
            </a:xfrm>
            <a:prstGeom prst="rightBrac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0" name="Straight Connector 9"/>
            <p:cNvCxnSpPr>
              <a:stCxn id="3" idx="1"/>
            </p:cNvCxnSpPr>
            <p:nvPr/>
          </p:nvCxnSpPr>
          <p:spPr>
            <a:xfrm flipV="1">
              <a:off x="3563888" y="2996952"/>
              <a:ext cx="864096" cy="61206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458352" y="3888184"/>
            <a:ext cx="1036053" cy="1485031"/>
            <a:chOff x="3458352" y="3789040"/>
            <a:chExt cx="1036053" cy="1008112"/>
          </a:xfrm>
        </p:grpSpPr>
        <p:sp>
          <p:nvSpPr>
            <p:cNvPr id="7" name="Right Brace 6"/>
            <p:cNvSpPr/>
            <p:nvPr/>
          </p:nvSpPr>
          <p:spPr>
            <a:xfrm>
              <a:off x="3458352" y="3789040"/>
              <a:ext cx="171957" cy="1008112"/>
            </a:xfrm>
            <a:prstGeom prst="rightBrac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630309" y="4293096"/>
              <a:ext cx="864096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ângulo 2"/>
          <p:cNvSpPr/>
          <p:nvPr/>
        </p:nvSpPr>
        <p:spPr>
          <a:xfrm>
            <a:off x="4494405" y="4221088"/>
            <a:ext cx="3960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pt-PT" sz="2000" b="1" dirty="0" smtClean="0"/>
              <a:t>Derme</a:t>
            </a:r>
            <a:r>
              <a:rPr lang="pt-PT" sz="2000" dirty="0" smtClean="0"/>
              <a:t>: camada intermédia mais espessa que torna a pele resistente e elástica.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759820" y="692696"/>
            <a:ext cx="3972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FF0000"/>
                </a:solidFill>
              </a:rPr>
              <a:t>Funções da pele</a:t>
            </a:r>
            <a:endParaRPr lang="pt-PT" sz="3200" b="1" dirty="0">
              <a:solidFill>
                <a:srgbClr val="FF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0" y="1666925"/>
            <a:ext cx="867645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FF0000"/>
              </a:buClr>
            </a:pPr>
            <a:r>
              <a:rPr lang="pt-PT" sz="2800" b="1" dirty="0"/>
              <a:t>F</a:t>
            </a:r>
            <a:r>
              <a:rPr lang="pt-PT" sz="2800" b="1" dirty="0" smtClean="0"/>
              <a:t>unção protetora</a:t>
            </a:r>
            <a:r>
              <a:rPr lang="pt-PT" sz="2800" dirty="0" smtClean="0"/>
              <a:t>:</a:t>
            </a:r>
          </a:p>
          <a:p>
            <a:pPr lvl="1">
              <a:buClr>
                <a:srgbClr val="FF0000"/>
              </a:buClr>
            </a:pPr>
            <a:endParaRPr lang="pt-PT" sz="800" dirty="0" smtClean="0"/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Impede a entrada de agentes estranhos (poeiras).</a:t>
            </a:r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endParaRPr lang="pt-PT" sz="800" dirty="0" smtClean="0"/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Impede a entrada de microrganismos (fungos, bactérias e vírus).</a:t>
            </a:r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endParaRPr lang="pt-PT" sz="800" dirty="0" smtClean="0"/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Impede a desidratação.</a:t>
            </a:r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endParaRPr lang="pt-PT" sz="800" dirty="0" smtClean="0"/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Torna o corpo impermeável à água.</a:t>
            </a:r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endParaRPr lang="pt-PT" sz="800" dirty="0" smtClean="0"/>
          </a:p>
          <a:p>
            <a:pPr marL="914400" lvl="1" indent="-457200"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Possibilita a formação de vitamina D, através da exposição adequada ao sol, tão importante para a saúde dos ossos.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9143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7560840" cy="5112568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PT" sz="2800" b="1" dirty="0" smtClean="0"/>
              <a:t>Função termorreguladora</a:t>
            </a:r>
            <a:r>
              <a:rPr lang="pt-PT" sz="2800" b="1" dirty="0"/>
              <a:t>:</a:t>
            </a:r>
            <a:endParaRPr lang="pt-PT" sz="2800" b="1" dirty="0" smtClean="0"/>
          </a:p>
          <a:p>
            <a:pPr lvl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Mantém a temperatura corporal, através da produção de suor, quando está calor, e da ereção dos pelos, quando está frio.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None/>
            </a:pPr>
            <a:endParaRPr lang="pt-PT" sz="8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PT" sz="2800" b="1" dirty="0" smtClean="0"/>
              <a:t>Função excretora:</a:t>
            </a:r>
            <a:endParaRPr lang="pt-PT" sz="2800" b="1" dirty="0"/>
          </a:p>
          <a:p>
            <a:pPr lvl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/>
              <a:t>Elimina as toxinas através da </a:t>
            </a:r>
            <a:r>
              <a:rPr lang="pt-PT" sz="2400" dirty="0" smtClean="0"/>
              <a:t>transpiração.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None/>
            </a:pPr>
            <a:endParaRPr lang="pt-PT" sz="800" dirty="0" smtClean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pt-PT" sz="2800" b="1" dirty="0" smtClean="0"/>
              <a:t>Função sensorial:</a:t>
            </a:r>
            <a:endParaRPr lang="pt-PT" sz="2800" b="1" dirty="0"/>
          </a:p>
          <a:p>
            <a:pPr lvl="1">
              <a:spcBef>
                <a:spcPts val="0"/>
              </a:spcBef>
              <a:spcAft>
                <a:spcPts val="1200"/>
              </a:spcAft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400" dirty="0" smtClean="0"/>
              <a:t>Permite </a:t>
            </a:r>
            <a:r>
              <a:rPr lang="pt-PT" sz="2400" dirty="0"/>
              <a:t>distinguir sensações através de terminações nervosas que respondem a estímulos (temperatura, pressão, dor</a:t>
            </a:r>
            <a:r>
              <a:rPr lang="pt-PT" sz="2400" dirty="0" smtClean="0"/>
              <a:t>).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6628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29397" y="75710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05632" y="1259935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1 – </a:t>
            </a:r>
            <a:r>
              <a:rPr lang="pt-PT" sz="2000" dirty="0" smtClean="0"/>
              <a:t>Associa as expressões, de forma a obteres frases corretas.</a:t>
            </a:r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95029" y="219499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– O esqueleto...</a:t>
            </a:r>
            <a:endParaRPr lang="pt-PT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795029" y="409913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D – Os pulmões e o coração…</a:t>
            </a:r>
            <a:endParaRPr lang="pt-PT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4774112" y="2359846"/>
            <a:ext cx="2808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2 – … unem os ossos.</a:t>
            </a:r>
            <a:endParaRPr lang="pt-PT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08374" y="2843064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B – As articulações…</a:t>
            </a:r>
            <a:endParaRPr lang="pt-PT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95029" y="3491136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C – O crânio é o osso…</a:t>
            </a:r>
            <a:endParaRPr lang="pt-PT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755831" y="1862386"/>
            <a:ext cx="365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1 – … que protege o cérebro.</a:t>
            </a:r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4791624" y="2896384"/>
            <a:ext cx="3380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3 – … é o conjunto de todos os ossos.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815635" y="4099138"/>
            <a:ext cx="3788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5 – … são protegidos pelas costelas e pelo esterno.</a:t>
            </a:r>
            <a:endParaRPr lang="pt-PT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795060" y="3604270"/>
            <a:ext cx="36594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4 – … não têm esqueleto interno.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89586" y="5013176"/>
            <a:ext cx="80229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2 – </a:t>
            </a:r>
            <a:r>
              <a:rPr lang="pt-PT" sz="2000" dirty="0" smtClean="0"/>
              <a:t>Quais as situações que representam movimentos voluntários?</a:t>
            </a:r>
            <a:endParaRPr lang="pt-PT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793144" y="5650021"/>
            <a:ext cx="23762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– saltar à corda</a:t>
            </a:r>
            <a:endParaRPr lang="pt-PT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3419872" y="5596826"/>
            <a:ext cx="2527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B</a:t>
            </a:r>
            <a:r>
              <a:rPr lang="pt-PT" sz="2200" dirty="0" smtClean="0"/>
              <a:t> – coração a bater</a:t>
            </a:r>
            <a:endParaRPr lang="pt-PT" sz="2200" dirty="0"/>
          </a:p>
        </p:txBody>
      </p:sp>
      <p:sp>
        <p:nvSpPr>
          <p:cNvPr id="21" name="TextBox 20"/>
          <p:cNvSpPr txBox="1"/>
          <p:nvPr/>
        </p:nvSpPr>
        <p:spPr>
          <a:xfrm>
            <a:off x="6466554" y="5611920"/>
            <a:ext cx="17058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C</a:t>
            </a:r>
            <a:r>
              <a:rPr lang="pt-PT" sz="2200" dirty="0" smtClean="0"/>
              <a:t> – correr</a:t>
            </a:r>
            <a:endParaRPr lang="pt-PT" sz="2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7" grpId="0"/>
      <p:bldP spid="8" grpId="0"/>
      <p:bldP spid="9" grpId="0"/>
      <p:bldP spid="10" grpId="0"/>
      <p:bldP spid="11" grpId="0"/>
      <p:bldP spid="12" grpId="0"/>
      <p:bldP spid="15" grpId="0"/>
      <p:bldP spid="18" grpId="0"/>
      <p:bldP spid="19" grpId="0"/>
      <p:bldP spid="20" grpId="0"/>
      <p:bldP spid="2" grpId="0"/>
      <p:bldP spid="16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569845" y="937989"/>
            <a:ext cx="784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FF0000"/>
                </a:solidFill>
              </a:rPr>
              <a:t>3 –</a:t>
            </a:r>
            <a:r>
              <a:rPr lang="pt-PT" sz="2000" dirty="0" smtClean="0">
                <a:solidFill>
                  <a:srgbClr val="FF0000"/>
                </a:solidFill>
              </a:rPr>
              <a:t> </a:t>
            </a:r>
            <a:r>
              <a:rPr lang="pt-PT" sz="2000" dirty="0" smtClean="0"/>
              <a:t>Classifica as afirmações </a:t>
            </a:r>
            <a:r>
              <a:rPr lang="pt-PT" sz="2000" smtClean="0"/>
              <a:t>em verdadeiras </a:t>
            </a:r>
            <a:r>
              <a:rPr lang="pt-PT" sz="2000" dirty="0" smtClean="0"/>
              <a:t>(V) e falsas (F).</a:t>
            </a:r>
            <a:endParaRPr lang="pt-PT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894420" y="2214250"/>
            <a:ext cx="690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B</a:t>
            </a:r>
            <a:r>
              <a:rPr lang="pt-PT" sz="2000" dirty="0" smtClean="0"/>
              <a:t> – A derme é a camada exterior da pele.</a:t>
            </a:r>
            <a:endParaRPr lang="pt-PT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920176" y="2912248"/>
            <a:ext cx="7519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C – Os pelos protegem a pele das agressões do meio.</a:t>
            </a:r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99592" y="1644769"/>
            <a:ext cx="7914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– O maior órgão do corpo humano é a pele.</a:t>
            </a:r>
            <a:endParaRPr lang="pt-PT" sz="20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899592" y="3645024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D – A hipoderme é a camada intermédia da pele.</a:t>
            </a:r>
            <a:endParaRPr lang="pt-PT" sz="20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939788" y="4313097"/>
            <a:ext cx="688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 – A pele protege o corpo dos raios solares, micróbios e poeiras.</a:t>
            </a:r>
            <a:endParaRPr lang="pt-PT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922036" y="4941168"/>
            <a:ext cx="688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F – É através da transpiração que a pele expele as impurezas.</a:t>
            </a:r>
            <a:endParaRPr lang="pt-PT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27956" y="5589240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G – A epiderme é a camada mais profunda da pele.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11821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2" grpId="0"/>
      <p:bldP spid="15" grpId="0"/>
      <p:bldP spid="18" grpId="0"/>
      <p:bldP spid="19" grpId="0"/>
      <p:bldP spid="24" grpId="0"/>
      <p:bldP spid="10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916</Words>
  <Application>Microsoft Office PowerPoint</Application>
  <PresentationFormat>On-screen Show (4:3)</PresentationFormat>
  <Paragraphs>165</Paragraphs>
  <Slides>21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 Martins</dc:creator>
  <cp:lastModifiedBy>DRasteiro</cp:lastModifiedBy>
  <cp:revision>101</cp:revision>
  <dcterms:created xsi:type="dcterms:W3CDTF">2012-01-12T15:30:13Z</dcterms:created>
  <dcterms:modified xsi:type="dcterms:W3CDTF">2013-03-12T09:44:15Z</dcterms:modified>
</cp:coreProperties>
</file>