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0" r:id="rId2"/>
    <p:sldId id="281" r:id="rId3"/>
    <p:sldId id="284" r:id="rId4"/>
    <p:sldId id="282" r:id="rId5"/>
    <p:sldId id="283" r:id="rId6"/>
    <p:sldId id="285" r:id="rId7"/>
    <p:sldId id="286" r:id="rId8"/>
    <p:sldId id="292" r:id="rId9"/>
    <p:sldId id="287" r:id="rId10"/>
    <p:sldId id="289" r:id="rId11"/>
    <p:sldId id="288" r:id="rId12"/>
    <p:sldId id="290" r:id="rId13"/>
    <p:sldId id="291" r:id="rId1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14" autoAdjust="0"/>
  </p:normalViewPr>
  <p:slideViewPr>
    <p:cSldViewPr>
      <p:cViewPr>
        <p:scale>
          <a:sx n="100" d="100"/>
          <a:sy n="100" d="100"/>
        </p:scale>
        <p:origin x="-1308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372CF0-06CC-4BCF-82A6-F11537154124}" type="datetimeFigureOut">
              <a:rPr lang="pt-PT" smtClean="0"/>
              <a:pPr/>
              <a:t>06-03-2013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5C96B4-6039-48F1-8C30-CA246D4EB61E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73301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27772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06-03-2013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06-03-2013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06-03-2013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06-03-2013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06-03-2013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06-03-2013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06-03-2013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06-03-2013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06-03-2013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06-03-2013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06-03-2013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98766-9547-48B0-9CAD-FB431D8CDD44}" type="datetimeFigureOut">
              <a:rPr lang="pt-PT" smtClean="0"/>
              <a:pPr/>
              <a:t>06-03-2013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1" cy="6783025"/>
          </a:xfrm>
        </p:spPr>
      </p:pic>
    </p:spTree>
    <p:extLst>
      <p:ext uri="{BB962C8B-B14F-4D97-AF65-F5344CB8AC3E}">
        <p14:creationId xmlns:p14="http://schemas.microsoft.com/office/powerpoint/2010/main" val="258315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"/>
            <a:ext cx="9144000" cy="683514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827584" y="1556792"/>
            <a:ext cx="44250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Aspetos físicos </a:t>
            </a:r>
          </a:p>
          <a:p>
            <a:r>
              <a:rPr lang="pt-PT" sz="6000" b="1" dirty="0" smtClean="0"/>
              <a:t>do meio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238781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3"/>
          <p:cNvSpPr txBox="1"/>
          <p:nvPr/>
        </p:nvSpPr>
        <p:spPr>
          <a:xfrm>
            <a:off x="1245725" y="764704"/>
            <a:ext cx="66247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smtClean="0">
                <a:solidFill>
                  <a:srgbClr val="FF0000"/>
                </a:solidFill>
              </a:rPr>
              <a:t>Estados da água na Natureza</a:t>
            </a:r>
            <a:endParaRPr lang="pt-PT" sz="3000" b="1" dirty="0">
              <a:solidFill>
                <a:srgbClr val="FF0000"/>
              </a:solidFill>
            </a:endParaRPr>
          </a:p>
        </p:txBody>
      </p:sp>
      <p:sp>
        <p:nvSpPr>
          <p:cNvPr id="6" name="CaixaDeTexto 6"/>
          <p:cNvSpPr txBox="1"/>
          <p:nvPr/>
        </p:nvSpPr>
        <p:spPr>
          <a:xfrm>
            <a:off x="1691680" y="1450261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A água encontra-se </a:t>
            </a:r>
            <a:r>
              <a:rPr lang="pt-PT" sz="2400" dirty="0"/>
              <a:t>na Terra </a:t>
            </a:r>
            <a:r>
              <a:rPr lang="pt-PT" sz="2400" dirty="0" smtClean="0"/>
              <a:t>em 3 estados:</a:t>
            </a:r>
            <a:endParaRPr lang="pt-PT" sz="2400" dirty="0"/>
          </a:p>
        </p:txBody>
      </p:sp>
      <p:cxnSp>
        <p:nvCxnSpPr>
          <p:cNvPr id="7" name="Conexão recta unidireccional 7"/>
          <p:cNvCxnSpPr/>
          <p:nvPr/>
        </p:nvCxnSpPr>
        <p:spPr>
          <a:xfrm flipH="1">
            <a:off x="1918713" y="1844824"/>
            <a:ext cx="889091" cy="542405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xão recta unidireccional 15"/>
          <p:cNvCxnSpPr/>
          <p:nvPr/>
        </p:nvCxnSpPr>
        <p:spPr>
          <a:xfrm>
            <a:off x="4567508" y="1844824"/>
            <a:ext cx="1" cy="621357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xão recta unidireccional 17"/>
          <p:cNvCxnSpPr/>
          <p:nvPr/>
        </p:nvCxnSpPr>
        <p:spPr>
          <a:xfrm>
            <a:off x="6444208" y="1893371"/>
            <a:ext cx="612068" cy="526804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18"/>
          <p:cNvSpPr txBox="1"/>
          <p:nvPr/>
        </p:nvSpPr>
        <p:spPr>
          <a:xfrm>
            <a:off x="1483007" y="2359420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/>
              <a:t>sólido</a:t>
            </a:r>
          </a:p>
        </p:txBody>
      </p:sp>
      <p:sp>
        <p:nvSpPr>
          <p:cNvPr id="11" name="CaixaDeTexto 19"/>
          <p:cNvSpPr txBox="1"/>
          <p:nvPr/>
        </p:nvSpPr>
        <p:spPr>
          <a:xfrm>
            <a:off x="3526334" y="2410832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líquido</a:t>
            </a:r>
          </a:p>
        </p:txBody>
      </p:sp>
      <p:sp>
        <p:nvSpPr>
          <p:cNvPr id="12" name="CaixaDeTexto 21"/>
          <p:cNvSpPr txBox="1"/>
          <p:nvPr/>
        </p:nvSpPr>
        <p:spPr>
          <a:xfrm>
            <a:off x="6525217" y="2357529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/>
              <a:t>gasoso</a:t>
            </a:r>
          </a:p>
        </p:txBody>
      </p:sp>
      <p:sp>
        <p:nvSpPr>
          <p:cNvPr id="13" name="Rectângulo 23"/>
          <p:cNvSpPr/>
          <p:nvPr/>
        </p:nvSpPr>
        <p:spPr>
          <a:xfrm>
            <a:off x="1388870" y="3217351"/>
            <a:ext cx="10588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000" dirty="0"/>
              <a:t>g</a:t>
            </a:r>
            <a:r>
              <a:rPr lang="pt-PT" sz="2000" dirty="0" smtClean="0"/>
              <a:t>eada, neve, granizo</a:t>
            </a:r>
          </a:p>
        </p:txBody>
      </p:sp>
      <p:sp>
        <p:nvSpPr>
          <p:cNvPr id="14" name="Seta para baixo 24"/>
          <p:cNvSpPr/>
          <p:nvPr/>
        </p:nvSpPr>
        <p:spPr>
          <a:xfrm>
            <a:off x="1792555" y="2780928"/>
            <a:ext cx="234026" cy="368668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Seta para baixo 12"/>
          <p:cNvSpPr/>
          <p:nvPr/>
        </p:nvSpPr>
        <p:spPr>
          <a:xfrm>
            <a:off x="4421984" y="2848683"/>
            <a:ext cx="234026" cy="368668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Seta para baixo 13"/>
          <p:cNvSpPr/>
          <p:nvPr/>
        </p:nvSpPr>
        <p:spPr>
          <a:xfrm>
            <a:off x="6939263" y="2802598"/>
            <a:ext cx="234026" cy="368668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14"/>
          <p:cNvSpPr/>
          <p:nvPr/>
        </p:nvSpPr>
        <p:spPr>
          <a:xfrm>
            <a:off x="3375908" y="3272276"/>
            <a:ext cx="24610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000" dirty="0"/>
              <a:t>o</a:t>
            </a:r>
            <a:r>
              <a:rPr lang="pt-PT" sz="2000" dirty="0" smtClean="0"/>
              <a:t>ceanos, mares, rios, lagos, lençóis de água (água no subsolo)</a:t>
            </a:r>
          </a:p>
        </p:txBody>
      </p:sp>
      <p:sp>
        <p:nvSpPr>
          <p:cNvPr id="18" name="Rectângulo 16"/>
          <p:cNvSpPr/>
          <p:nvPr/>
        </p:nvSpPr>
        <p:spPr>
          <a:xfrm>
            <a:off x="6192180" y="3329984"/>
            <a:ext cx="17648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000" dirty="0"/>
              <a:t>v</a:t>
            </a:r>
            <a:r>
              <a:rPr lang="pt-PT" sz="2000" dirty="0" smtClean="0"/>
              <a:t>apor de água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979" y="4437112"/>
            <a:ext cx="2081204" cy="138814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763" y="4437112"/>
            <a:ext cx="2083382" cy="1389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164" y="4396949"/>
            <a:ext cx="2086438" cy="13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4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10"/>
          <p:cNvSpPr txBox="1"/>
          <p:nvPr/>
        </p:nvSpPr>
        <p:spPr>
          <a:xfrm>
            <a:off x="683568" y="1528331"/>
            <a:ext cx="777686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000" dirty="0"/>
              <a:t>Pela ação do </a:t>
            </a:r>
            <a:r>
              <a:rPr lang="pt-PT" sz="2000" dirty="0" smtClean="0"/>
              <a:t>calor do Sol, </a:t>
            </a:r>
            <a:r>
              <a:rPr lang="pt-PT" sz="2000" dirty="0"/>
              <a:t>a água que existe </a:t>
            </a:r>
            <a:r>
              <a:rPr lang="pt-PT" sz="2000" dirty="0" smtClean="0"/>
              <a:t>no solo no </a:t>
            </a:r>
            <a:r>
              <a:rPr lang="pt-PT" sz="2000" dirty="0"/>
              <a:t>estado líquido evapora-se, subindo para a </a:t>
            </a:r>
            <a:r>
              <a:rPr lang="pt-PT" sz="2000" dirty="0" smtClean="0"/>
              <a:t>atmosfera, </a:t>
            </a:r>
            <a:r>
              <a:rPr lang="pt-PT" sz="2000" dirty="0"/>
              <a:t>onde </a:t>
            </a:r>
            <a:r>
              <a:rPr lang="pt-PT" sz="2000" dirty="0" smtClean="0"/>
              <a:t>forma vapor de água – </a:t>
            </a:r>
            <a:r>
              <a:rPr lang="pt-PT" sz="2000" b="1" dirty="0" smtClean="0"/>
              <a:t>evaporação</a:t>
            </a:r>
            <a:r>
              <a:rPr lang="pt-PT" sz="2000" dirty="0" smtClean="0"/>
              <a:t>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000" dirty="0" smtClean="0"/>
              <a:t>O vapor de água arrefece e condensa formando as nuvens, que ficam carregadas com pequeníssimas </a:t>
            </a:r>
            <a:r>
              <a:rPr lang="pt-PT" sz="2000" dirty="0"/>
              <a:t>gotinhas de </a:t>
            </a:r>
            <a:r>
              <a:rPr lang="pt-PT" sz="2000" dirty="0" smtClean="0"/>
              <a:t>água – </a:t>
            </a:r>
            <a:r>
              <a:rPr lang="pt-PT" sz="2000" b="1" dirty="0" smtClean="0"/>
              <a:t>condensação</a:t>
            </a:r>
            <a:r>
              <a:rPr lang="pt-PT" sz="2000" dirty="0" smtClean="0"/>
              <a:t>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000" dirty="0" smtClean="0"/>
              <a:t>Quando </a:t>
            </a:r>
            <a:r>
              <a:rPr lang="pt-PT" sz="2000" dirty="0"/>
              <a:t>as nuvens ficam pesadas, a água volta a cair </a:t>
            </a:r>
            <a:r>
              <a:rPr lang="pt-PT" sz="2000" dirty="0" smtClean="0"/>
              <a:t>no solo (precipitação) no estado líquido (chuva) ou sólido (neve ou granizo) </a:t>
            </a:r>
            <a:r>
              <a:rPr lang="pt-PT" sz="2000" dirty="0" smtClean="0">
                <a:latin typeface="Calibri"/>
                <a:cs typeface="Calibri"/>
              </a:rPr>
              <a:t>−</a:t>
            </a:r>
            <a:r>
              <a:rPr lang="pt-PT" sz="2000" dirty="0" smtClean="0"/>
              <a:t> </a:t>
            </a:r>
            <a:r>
              <a:rPr lang="pt-PT" sz="2000" b="1" dirty="0" smtClean="0"/>
              <a:t>solidificação</a:t>
            </a:r>
            <a:r>
              <a:rPr lang="pt-PT" sz="2000" dirty="0" smtClean="0"/>
              <a:t>. 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000" dirty="0" smtClean="0"/>
              <a:t>De </a:t>
            </a:r>
            <a:r>
              <a:rPr lang="pt-PT" sz="2000" dirty="0"/>
              <a:t>novo, pela ação do </a:t>
            </a:r>
            <a:r>
              <a:rPr lang="pt-PT" sz="2000" dirty="0" smtClean="0"/>
              <a:t>calor do Sol, a água em estado sólido derrete e passa para o estado líquido – </a:t>
            </a:r>
            <a:r>
              <a:rPr lang="pt-PT" sz="2000" b="1" dirty="0" smtClean="0"/>
              <a:t>fusão</a:t>
            </a:r>
            <a:r>
              <a:rPr lang="pt-PT" sz="2000" dirty="0" smtClean="0"/>
              <a:t>. 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000" dirty="0" smtClean="0"/>
              <a:t>Parte dessa água infiltra-se no subsolo e outra parte volta </a:t>
            </a:r>
            <a:r>
              <a:rPr lang="pt-PT" sz="2000" dirty="0"/>
              <a:t>a subir </a:t>
            </a:r>
            <a:r>
              <a:rPr lang="pt-PT" sz="2000" dirty="0" smtClean="0"/>
              <a:t>para a </a:t>
            </a:r>
            <a:r>
              <a:rPr lang="pt-PT" sz="2000" dirty="0"/>
              <a:t>atmosfera, dando origem a um novo ciclo – </a:t>
            </a:r>
            <a:r>
              <a:rPr lang="pt-PT" sz="2000" b="1" dirty="0"/>
              <a:t>o ciclo da água</a:t>
            </a:r>
            <a:r>
              <a:rPr lang="pt-PT" sz="2000" cap="small" dirty="0"/>
              <a:t>.</a:t>
            </a:r>
            <a:endParaRPr lang="pt-PT" sz="2000" dirty="0"/>
          </a:p>
        </p:txBody>
      </p:sp>
      <p:sp>
        <p:nvSpPr>
          <p:cNvPr id="6" name="Rectângulo 4"/>
          <p:cNvSpPr/>
          <p:nvPr/>
        </p:nvSpPr>
        <p:spPr>
          <a:xfrm>
            <a:off x="1763688" y="765366"/>
            <a:ext cx="54208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 smtClean="0">
                <a:solidFill>
                  <a:srgbClr val="FF0000"/>
                </a:solidFill>
              </a:rPr>
              <a:t>Transformações físicas da água</a:t>
            </a:r>
            <a:endParaRPr lang="pt-PT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73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60" y="2420889"/>
            <a:ext cx="8080362" cy="3881374"/>
          </a:xfrm>
          <a:prstGeom prst="rect">
            <a:avLst/>
          </a:prstGeom>
        </p:spPr>
      </p:pic>
      <p:sp>
        <p:nvSpPr>
          <p:cNvPr id="7" name="CaixaDeTexto 3"/>
          <p:cNvSpPr txBox="1"/>
          <p:nvPr/>
        </p:nvSpPr>
        <p:spPr>
          <a:xfrm>
            <a:off x="2732615" y="696179"/>
            <a:ext cx="3639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Ciclo da água</a:t>
            </a:r>
            <a:endParaRPr lang="pt-PT" sz="3200" b="1" dirty="0">
              <a:solidFill>
                <a:srgbClr val="FF0000"/>
              </a:solidFill>
            </a:endParaRPr>
          </a:p>
        </p:txBody>
      </p:sp>
      <p:sp>
        <p:nvSpPr>
          <p:cNvPr id="8" name="CaixaDeTexto 4"/>
          <p:cNvSpPr txBox="1"/>
          <p:nvPr/>
        </p:nvSpPr>
        <p:spPr>
          <a:xfrm>
            <a:off x="827582" y="1303722"/>
            <a:ext cx="76328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O </a:t>
            </a:r>
            <a:r>
              <a:rPr lang="pt-PT" sz="2200" b="1" dirty="0" smtClean="0"/>
              <a:t>ciclo da água </a:t>
            </a:r>
            <a:r>
              <a:rPr lang="pt-PT" sz="2200" dirty="0" smtClean="0"/>
              <a:t>consiste na viagem da água e nas respetivas mudanças de estado.</a:t>
            </a:r>
            <a:endParaRPr lang="pt-PT" sz="2200" dirty="0"/>
          </a:p>
        </p:txBody>
      </p:sp>
      <p:sp>
        <p:nvSpPr>
          <p:cNvPr id="16" name="TextBox 15"/>
          <p:cNvSpPr txBox="1"/>
          <p:nvPr/>
        </p:nvSpPr>
        <p:spPr>
          <a:xfrm>
            <a:off x="1352086" y="3027155"/>
            <a:ext cx="967220" cy="276999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1200" dirty="0" smtClean="0"/>
              <a:t>Solidificação</a:t>
            </a:r>
            <a:endParaRPr lang="pt-PT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1611447" y="3933056"/>
            <a:ext cx="581359" cy="276999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1200" dirty="0" smtClean="0"/>
              <a:t>Fusão</a:t>
            </a:r>
            <a:endParaRPr lang="pt-PT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6203291" y="4839602"/>
            <a:ext cx="904666" cy="276999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1200" dirty="0" smtClean="0"/>
              <a:t>Evaporação</a:t>
            </a:r>
            <a:endParaRPr lang="pt-PT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6571348" y="3063454"/>
            <a:ext cx="1069265" cy="276999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1200" dirty="0" smtClean="0"/>
              <a:t>Condensação</a:t>
            </a:r>
            <a:endParaRPr lang="pt-PT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2041399" y="5373216"/>
            <a:ext cx="730401" cy="246221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1000" dirty="0" smtClean="0"/>
              <a:t>Infiltração</a:t>
            </a:r>
            <a:endParaRPr lang="pt-PT" sz="1000" dirty="0"/>
          </a:p>
        </p:txBody>
      </p:sp>
    </p:spTree>
    <p:extLst>
      <p:ext uri="{BB962C8B-B14F-4D97-AF65-F5344CB8AC3E}">
        <p14:creationId xmlns:p14="http://schemas.microsoft.com/office/powerpoint/2010/main" val="443294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6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ângulo 2"/>
          <p:cNvSpPr/>
          <p:nvPr/>
        </p:nvSpPr>
        <p:spPr>
          <a:xfrm>
            <a:off x="1472418" y="970275"/>
            <a:ext cx="16496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Evaporação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18" name="Rectângulo 4"/>
          <p:cNvSpPr/>
          <p:nvPr/>
        </p:nvSpPr>
        <p:spPr>
          <a:xfrm>
            <a:off x="5403071" y="937439"/>
            <a:ext cx="17824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Solidificação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20" name="Rectângulo 5"/>
          <p:cNvSpPr/>
          <p:nvPr/>
        </p:nvSpPr>
        <p:spPr>
          <a:xfrm>
            <a:off x="1905185" y="3573016"/>
            <a:ext cx="9316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Fusão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21" name="Rectângulo 6"/>
          <p:cNvSpPr/>
          <p:nvPr/>
        </p:nvSpPr>
        <p:spPr>
          <a:xfrm>
            <a:off x="5414486" y="3712408"/>
            <a:ext cx="18836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Condensação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22" name="Rectângulo 7"/>
          <p:cNvSpPr/>
          <p:nvPr/>
        </p:nvSpPr>
        <p:spPr>
          <a:xfrm>
            <a:off x="1195567" y="1379870"/>
            <a:ext cx="883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/>
              <a:t>líquido </a:t>
            </a:r>
          </a:p>
        </p:txBody>
      </p:sp>
      <p:sp>
        <p:nvSpPr>
          <p:cNvPr id="23" name="Rectângulo 8"/>
          <p:cNvSpPr/>
          <p:nvPr/>
        </p:nvSpPr>
        <p:spPr>
          <a:xfrm>
            <a:off x="6663624" y="1388744"/>
            <a:ext cx="7457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 smtClean="0"/>
              <a:t>sólido</a:t>
            </a:r>
            <a:endParaRPr lang="pt-PT" dirty="0"/>
          </a:p>
        </p:txBody>
      </p:sp>
      <p:sp>
        <p:nvSpPr>
          <p:cNvPr id="25" name="Rectângulo 10"/>
          <p:cNvSpPr/>
          <p:nvPr/>
        </p:nvSpPr>
        <p:spPr>
          <a:xfrm>
            <a:off x="5156432" y="4136886"/>
            <a:ext cx="8760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/>
              <a:t>gasoso </a:t>
            </a:r>
          </a:p>
        </p:txBody>
      </p:sp>
      <p:cxnSp>
        <p:nvCxnSpPr>
          <p:cNvPr id="26" name="Conexão recta unidireccional 12"/>
          <p:cNvCxnSpPr/>
          <p:nvPr/>
        </p:nvCxnSpPr>
        <p:spPr>
          <a:xfrm>
            <a:off x="1979054" y="1568914"/>
            <a:ext cx="618588" cy="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xão recta unidireccional 13"/>
          <p:cNvCxnSpPr/>
          <p:nvPr/>
        </p:nvCxnSpPr>
        <p:spPr>
          <a:xfrm>
            <a:off x="6045036" y="1573410"/>
            <a:ext cx="618588" cy="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xão recta unidireccional 14"/>
          <p:cNvCxnSpPr/>
          <p:nvPr/>
        </p:nvCxnSpPr>
        <p:spPr>
          <a:xfrm>
            <a:off x="2061725" y="4136886"/>
            <a:ext cx="618588" cy="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xão recta unidireccional 15"/>
          <p:cNvCxnSpPr/>
          <p:nvPr/>
        </p:nvCxnSpPr>
        <p:spPr>
          <a:xfrm>
            <a:off x="5985015" y="4321427"/>
            <a:ext cx="618588" cy="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ângulo 10"/>
          <p:cNvSpPr/>
          <p:nvPr/>
        </p:nvSpPr>
        <p:spPr>
          <a:xfrm>
            <a:off x="2577987" y="1379870"/>
            <a:ext cx="8760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/>
              <a:t>gasoso </a:t>
            </a:r>
          </a:p>
        </p:txBody>
      </p:sp>
      <p:sp>
        <p:nvSpPr>
          <p:cNvPr id="35" name="Rectângulo 7"/>
          <p:cNvSpPr/>
          <p:nvPr/>
        </p:nvSpPr>
        <p:spPr>
          <a:xfrm>
            <a:off x="5223464" y="1390794"/>
            <a:ext cx="883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/>
              <a:t>líquido </a:t>
            </a:r>
          </a:p>
        </p:txBody>
      </p:sp>
      <p:sp>
        <p:nvSpPr>
          <p:cNvPr id="36" name="Rectângulo 7"/>
          <p:cNvSpPr/>
          <p:nvPr/>
        </p:nvSpPr>
        <p:spPr>
          <a:xfrm>
            <a:off x="2741141" y="3952220"/>
            <a:ext cx="883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/>
              <a:t>líquido </a:t>
            </a:r>
          </a:p>
        </p:txBody>
      </p:sp>
      <p:sp>
        <p:nvSpPr>
          <p:cNvPr id="37" name="Rectângulo 7"/>
          <p:cNvSpPr/>
          <p:nvPr/>
        </p:nvSpPr>
        <p:spPr>
          <a:xfrm>
            <a:off x="6557552" y="4136886"/>
            <a:ext cx="883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/>
              <a:t>líquido </a:t>
            </a:r>
          </a:p>
        </p:txBody>
      </p:sp>
      <p:sp>
        <p:nvSpPr>
          <p:cNvPr id="38" name="Rectângulo 8"/>
          <p:cNvSpPr/>
          <p:nvPr/>
        </p:nvSpPr>
        <p:spPr>
          <a:xfrm>
            <a:off x="1316008" y="3952220"/>
            <a:ext cx="7457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 smtClean="0"/>
              <a:t>sólido</a:t>
            </a:r>
            <a:endParaRPr lang="pt-PT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072" y="1760125"/>
            <a:ext cx="2484838" cy="16549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832" y="4442155"/>
            <a:ext cx="1156459" cy="157913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649" y="1770420"/>
            <a:ext cx="1285690" cy="164488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464" y="4506217"/>
            <a:ext cx="2074679" cy="145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8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0" grpId="0"/>
      <p:bldP spid="21" grpId="0"/>
      <p:bldP spid="22" grpId="0"/>
      <p:bldP spid="23" grpId="0"/>
      <p:bldP spid="25" grpId="0"/>
      <p:bldP spid="34" grpId="0"/>
      <p:bldP spid="35" grpId="0"/>
      <p:bldP spid="36" grpId="0"/>
      <p:bldP spid="37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ângulo 3"/>
          <p:cNvSpPr/>
          <p:nvPr/>
        </p:nvSpPr>
        <p:spPr>
          <a:xfrm>
            <a:off x="683568" y="1628800"/>
            <a:ext cx="7776864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pt-PT" sz="2400" dirty="0"/>
              <a:t>Podemos encontrar </a:t>
            </a:r>
            <a:r>
              <a:rPr lang="pt-PT" sz="2400" dirty="0" smtClean="0"/>
              <a:t>água nos </a:t>
            </a:r>
            <a:r>
              <a:rPr lang="pt-PT" sz="2400" dirty="0"/>
              <a:t>mares, </a:t>
            </a:r>
            <a:r>
              <a:rPr lang="pt-PT" sz="2400" dirty="0" smtClean="0"/>
              <a:t>rios, lagos, etc.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pt-PT" sz="2400" dirty="0" smtClean="0"/>
              <a:t>Um rio </a:t>
            </a:r>
            <a:r>
              <a:rPr lang="pt-PT" sz="2400" dirty="0"/>
              <a:t>é um </a:t>
            </a:r>
            <a:r>
              <a:rPr lang="pt-PT" sz="2400" b="1" dirty="0"/>
              <a:t>curso de água </a:t>
            </a:r>
            <a:r>
              <a:rPr lang="pt-PT" sz="2400" dirty="0"/>
              <a:t>que corre naturalmente de uma área mais alta para uma mais baixa do </a:t>
            </a:r>
            <a:r>
              <a:rPr lang="pt-PT" sz="2400" dirty="0" smtClean="0"/>
              <a:t>relevo. Geralmente desagua noutro </a:t>
            </a:r>
            <a:r>
              <a:rPr lang="pt-PT" sz="2400" dirty="0"/>
              <a:t>rio, lago ou no mar. </a:t>
            </a:r>
            <a:endParaRPr lang="pt-PT" sz="2400" dirty="0" smtClean="0"/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pt-PT" sz="2400" dirty="0" smtClean="0"/>
              <a:t>Esses </a:t>
            </a:r>
            <a:r>
              <a:rPr lang="pt-PT" sz="2400" dirty="0"/>
              <a:t>cursos de água </a:t>
            </a:r>
            <a:r>
              <a:rPr lang="pt-PT" sz="2400" dirty="0" smtClean="0"/>
              <a:t>formam-se </a:t>
            </a:r>
            <a:r>
              <a:rPr lang="pt-PT" sz="2400" dirty="0"/>
              <a:t>a partir da </a:t>
            </a:r>
            <a:r>
              <a:rPr lang="pt-PT" sz="2400" dirty="0" smtClean="0"/>
              <a:t>chuva, </a:t>
            </a:r>
            <a:r>
              <a:rPr lang="pt-PT" sz="2400" dirty="0"/>
              <a:t>que é absorvida pelo </a:t>
            </a:r>
            <a:r>
              <a:rPr lang="pt-PT" sz="2400" dirty="0" smtClean="0"/>
              <a:t>solo, passando por camadas permeáveis até </a:t>
            </a:r>
            <a:r>
              <a:rPr lang="pt-PT" sz="2400" dirty="0"/>
              <a:t>atingir </a:t>
            </a:r>
            <a:r>
              <a:rPr lang="pt-PT" sz="2400" dirty="0" smtClean="0"/>
              <a:t>uma camada impermeável, onde </a:t>
            </a:r>
            <a:r>
              <a:rPr lang="pt-PT" sz="2400" dirty="0"/>
              <a:t>se </a:t>
            </a:r>
            <a:r>
              <a:rPr lang="pt-PT" sz="2400" dirty="0" smtClean="0"/>
              <a:t>acumula. Esta acumulação de água subterrânea também pode resultar da fusão da neve ou do granizo. A essas águas subterrâneas chamamos </a:t>
            </a:r>
            <a:r>
              <a:rPr lang="pt-PT" sz="2400" b="1" dirty="0" smtClean="0"/>
              <a:t>lençóis </a:t>
            </a:r>
            <a:r>
              <a:rPr lang="pt-PT" sz="2400" b="1" dirty="0"/>
              <a:t>de água</a:t>
            </a:r>
            <a:r>
              <a:rPr lang="pt-PT" sz="2400" dirty="0" smtClean="0"/>
              <a:t>.</a:t>
            </a:r>
            <a:endParaRPr lang="pt-PT" sz="2400" dirty="0"/>
          </a:p>
        </p:txBody>
      </p:sp>
      <p:sp>
        <p:nvSpPr>
          <p:cNvPr id="20" name="CaixaDeTexto 5"/>
          <p:cNvSpPr txBox="1"/>
          <p:nvPr/>
        </p:nvSpPr>
        <p:spPr>
          <a:xfrm>
            <a:off x="395536" y="767606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Cursos de água, lençóis de água e nascentes </a:t>
            </a:r>
            <a:endParaRPr lang="pt-PT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81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ângulo 3"/>
          <p:cNvSpPr/>
          <p:nvPr/>
        </p:nvSpPr>
        <p:spPr>
          <a:xfrm>
            <a:off x="804739" y="967646"/>
            <a:ext cx="77768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PT" sz="2200" dirty="0" smtClean="0"/>
              <a:t>Quando </a:t>
            </a:r>
            <a:r>
              <a:rPr lang="pt-PT" sz="2200" dirty="0"/>
              <a:t>as águas subterrâneas aparecem à </a:t>
            </a:r>
            <a:r>
              <a:rPr lang="pt-PT" sz="2200" dirty="0" smtClean="0"/>
              <a:t>superfície da Terra, </a:t>
            </a:r>
            <a:r>
              <a:rPr lang="pt-PT" sz="2200" dirty="0"/>
              <a:t>formam as </a:t>
            </a:r>
            <a:r>
              <a:rPr lang="pt-PT" sz="2200" b="1" dirty="0"/>
              <a:t>nascentes</a:t>
            </a:r>
            <a:r>
              <a:rPr lang="pt-PT" sz="2200" dirty="0"/>
              <a:t> naturais ou fontes que vão alimentar os ribeiros e os rios</a:t>
            </a:r>
            <a:r>
              <a:rPr lang="pt-PT" sz="2200" dirty="0" smtClean="0"/>
              <a:t>.</a:t>
            </a:r>
          </a:p>
          <a:p>
            <a:pPr>
              <a:spcBef>
                <a:spcPts val="600"/>
              </a:spcBef>
            </a:pPr>
            <a:endParaRPr lang="pt-PT" sz="800" dirty="0"/>
          </a:p>
          <a:p>
            <a:pPr>
              <a:spcBef>
                <a:spcPts val="600"/>
              </a:spcBef>
            </a:pPr>
            <a:r>
              <a:rPr lang="pt-PT" sz="2200" dirty="0"/>
              <a:t>A água subterrânea também pode ser </a:t>
            </a:r>
            <a:r>
              <a:rPr lang="pt-PT" sz="2200" dirty="0" smtClean="0"/>
              <a:t>extraída através de </a:t>
            </a:r>
            <a:r>
              <a:rPr lang="pt-PT" sz="2200" dirty="0"/>
              <a:t>escavações feitas </a:t>
            </a:r>
            <a:r>
              <a:rPr lang="pt-PT" sz="2200" dirty="0" smtClean="0"/>
              <a:t>pelo ser humano, de </a:t>
            </a:r>
            <a:r>
              <a:rPr lang="pt-PT" sz="2200" dirty="0"/>
              <a:t>poços ou furos.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23" y="3029749"/>
            <a:ext cx="7236296" cy="3377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76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5"/>
          <p:cNvSpPr txBox="1"/>
          <p:nvPr/>
        </p:nvSpPr>
        <p:spPr>
          <a:xfrm>
            <a:off x="3789610" y="764704"/>
            <a:ext cx="16037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rgbClr val="FF0000"/>
                </a:solidFill>
              </a:rPr>
              <a:t>Os rios</a:t>
            </a:r>
            <a:endParaRPr lang="pt-PT" sz="3200" b="1" dirty="0">
              <a:solidFill>
                <a:srgbClr val="FF0000"/>
              </a:solidFill>
            </a:endParaRPr>
          </a:p>
        </p:txBody>
      </p:sp>
      <p:sp>
        <p:nvSpPr>
          <p:cNvPr id="6" name="Rectângulo 6"/>
          <p:cNvSpPr/>
          <p:nvPr/>
        </p:nvSpPr>
        <p:spPr>
          <a:xfrm>
            <a:off x="762472" y="2263987"/>
            <a:ext cx="38455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pt-PT" sz="2200" b="1" dirty="0" smtClean="0"/>
              <a:t>Nascente</a:t>
            </a:r>
            <a:r>
              <a:rPr lang="pt-PT" sz="2200" dirty="0" smtClean="0"/>
              <a:t> – lugar onde começa o rio.</a:t>
            </a:r>
          </a:p>
          <a:p>
            <a:pPr>
              <a:spcBef>
                <a:spcPts val="1200"/>
              </a:spcBef>
            </a:pPr>
            <a:r>
              <a:rPr lang="pt-PT" sz="2200" b="1" dirty="0" smtClean="0"/>
              <a:t>Caudal</a:t>
            </a:r>
            <a:r>
              <a:rPr lang="pt-PT" sz="2200" dirty="0" smtClean="0"/>
              <a:t> – quantidade de água corrente que aumenta quando recebe a água de afluentes (riachos, </a:t>
            </a:r>
            <a:r>
              <a:rPr lang="pt-PT" sz="2200" smtClean="0"/>
              <a:t>ribeiros</a:t>
            </a:r>
            <a:r>
              <a:rPr lang="pt-PT" sz="2200" smtClean="0"/>
              <a:t>) </a:t>
            </a:r>
            <a:r>
              <a:rPr lang="pt-PT" sz="2200" dirty="0" smtClean="0"/>
              <a:t>ou com a precipitação.</a:t>
            </a:r>
          </a:p>
          <a:p>
            <a:pPr>
              <a:spcBef>
                <a:spcPts val="1200"/>
              </a:spcBef>
            </a:pPr>
            <a:r>
              <a:rPr lang="pt-PT" sz="2200" b="1" dirty="0" smtClean="0"/>
              <a:t>Foz </a:t>
            </a:r>
            <a:r>
              <a:rPr lang="pt-PT" sz="2200" dirty="0" smtClean="0"/>
              <a:t>– lugar onde termina o rio, podendo ser no mar ou num rio maior.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004" y="2636912"/>
            <a:ext cx="4053069" cy="30398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472" y="1484784"/>
            <a:ext cx="71287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Um rio é um curso permanente de água doce</a:t>
            </a:r>
            <a:r>
              <a:rPr lang="pt-PT" sz="2200" dirty="0" smtClean="0"/>
              <a:t>.</a:t>
            </a:r>
            <a:endParaRPr lang="pt-PT" sz="2200" dirty="0"/>
          </a:p>
        </p:txBody>
      </p:sp>
    </p:spTree>
    <p:extLst>
      <p:ext uri="{BB962C8B-B14F-4D97-AF65-F5344CB8AC3E}">
        <p14:creationId xmlns:p14="http://schemas.microsoft.com/office/powerpoint/2010/main" val="383076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5"/>
          <p:cNvSpPr txBox="1"/>
          <p:nvPr/>
        </p:nvSpPr>
        <p:spPr>
          <a:xfrm>
            <a:off x="2113954" y="703143"/>
            <a:ext cx="498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A importância dos rios</a:t>
            </a:r>
            <a:endParaRPr lang="pt-PT" sz="3200" b="1" dirty="0">
              <a:solidFill>
                <a:srgbClr val="FF0000"/>
              </a:solidFill>
            </a:endParaRPr>
          </a:p>
        </p:txBody>
      </p:sp>
      <p:sp>
        <p:nvSpPr>
          <p:cNvPr id="6" name="Rectângulo 4"/>
          <p:cNvSpPr/>
          <p:nvPr/>
        </p:nvSpPr>
        <p:spPr>
          <a:xfrm>
            <a:off x="755576" y="1423223"/>
            <a:ext cx="7848872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São o habitat de muitos animais.</a:t>
            </a:r>
          </a:p>
          <a:p>
            <a:pPr marL="342900" indent="-342900">
              <a:spcBef>
                <a:spcPts val="600"/>
              </a:spcBef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Fornecem água para o abastecimento da rede pública.</a:t>
            </a:r>
          </a:p>
          <a:p>
            <a:pPr marL="342900" indent="-342900">
              <a:spcBef>
                <a:spcPts val="600"/>
              </a:spcBef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Fornecem água para a rega de terrenos agrícolas.</a:t>
            </a:r>
          </a:p>
          <a:p>
            <a:pPr marL="342900" indent="-342900">
              <a:spcBef>
                <a:spcPts val="600"/>
              </a:spcBef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Fornecem energia hidráulica que faz mover moinhos e azenhas.</a:t>
            </a:r>
          </a:p>
          <a:p>
            <a:pPr marL="342900" indent="-342900">
              <a:spcBef>
                <a:spcPts val="600"/>
              </a:spcBef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Fornecem as barragens, contribuindo para a produção de energia </a:t>
            </a:r>
            <a:r>
              <a:rPr lang="pt-PT" sz="2200" dirty="0" err="1" smtClean="0"/>
              <a:t>elétrica</a:t>
            </a:r>
            <a:r>
              <a:rPr lang="pt-PT" sz="2200" dirty="0" smtClean="0"/>
              <a:t>.</a:t>
            </a:r>
          </a:p>
          <a:p>
            <a:pPr marL="342900" indent="-342900">
              <a:spcBef>
                <a:spcPts val="600"/>
              </a:spcBef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Fornecem alimentos recolhidos através da pesca.</a:t>
            </a:r>
          </a:p>
          <a:p>
            <a:pPr marL="342900" indent="-342900">
              <a:spcBef>
                <a:spcPts val="600"/>
              </a:spcBef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Permitem a realização de </a:t>
            </a:r>
            <a:r>
              <a:rPr lang="pt-PT" sz="2200" dirty="0" err="1" smtClean="0"/>
              <a:t>atividades</a:t>
            </a:r>
            <a:r>
              <a:rPr lang="pt-PT" sz="2200" dirty="0" smtClean="0"/>
              <a:t> de lazer e turísticas.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505" y="4685655"/>
            <a:ext cx="2287377" cy="154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25" y="4685655"/>
            <a:ext cx="2284096" cy="154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777" y="4681858"/>
            <a:ext cx="2251631" cy="15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551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5"/>
          <p:cNvSpPr txBox="1"/>
          <p:nvPr/>
        </p:nvSpPr>
        <p:spPr>
          <a:xfrm>
            <a:off x="3626122" y="740816"/>
            <a:ext cx="1963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rgbClr val="FF0000"/>
                </a:solidFill>
              </a:rPr>
              <a:t>As marés</a:t>
            </a:r>
            <a:endParaRPr lang="pt-PT" sz="3200" b="1" dirty="0">
              <a:solidFill>
                <a:srgbClr val="FF0000"/>
              </a:solidFill>
            </a:endParaRPr>
          </a:p>
        </p:txBody>
      </p:sp>
      <p:sp>
        <p:nvSpPr>
          <p:cNvPr id="6" name="Rectângulo 6"/>
          <p:cNvSpPr/>
          <p:nvPr/>
        </p:nvSpPr>
        <p:spPr>
          <a:xfrm>
            <a:off x="683568" y="1535387"/>
            <a:ext cx="72728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dirty="0" smtClean="0"/>
              <a:t>A </a:t>
            </a:r>
            <a:r>
              <a:rPr lang="pt-PT" sz="2200" b="1" dirty="0" smtClean="0"/>
              <a:t>maré</a:t>
            </a:r>
            <a:r>
              <a:rPr lang="pt-PT" sz="2200" dirty="0" smtClean="0"/>
              <a:t> é a variação do nível da água do mar. O nível mais alto chama-se </a:t>
            </a:r>
            <a:r>
              <a:rPr lang="pt-PT" sz="2200" b="1" dirty="0" smtClean="0"/>
              <a:t>maré alta</a:t>
            </a:r>
            <a:r>
              <a:rPr lang="pt-PT" sz="2200" dirty="0" smtClean="0"/>
              <a:t>. O nível mais baixo chama-se </a:t>
            </a:r>
            <a:r>
              <a:rPr lang="pt-PT" sz="2200" b="1" dirty="0" smtClean="0"/>
              <a:t>maré baixa</a:t>
            </a:r>
            <a:r>
              <a:rPr lang="pt-PT" sz="2200" dirty="0" smtClean="0"/>
              <a:t>.</a:t>
            </a:r>
          </a:p>
        </p:txBody>
      </p:sp>
      <p:sp>
        <p:nvSpPr>
          <p:cNvPr id="8" name="Rectângulo 1"/>
          <p:cNvSpPr/>
          <p:nvPr/>
        </p:nvSpPr>
        <p:spPr>
          <a:xfrm>
            <a:off x="683569" y="2376211"/>
            <a:ext cx="3528392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sz="2200" dirty="0"/>
              <a:t>As marés devem-se às forças de gravidade do Sol e da Lua e sucedem-se devido ao movimento de rotação da Terra. </a:t>
            </a:r>
            <a:endParaRPr lang="pt-PT" sz="2200" dirty="0" smtClean="0"/>
          </a:p>
          <a:p>
            <a:pPr lvl="0"/>
            <a:endParaRPr lang="pt-PT" sz="800" dirty="0" smtClean="0"/>
          </a:p>
          <a:p>
            <a:pPr lvl="0"/>
            <a:r>
              <a:rPr lang="pt-PT" sz="2200" dirty="0" smtClean="0"/>
              <a:t>A </a:t>
            </a:r>
            <a:r>
              <a:rPr lang="pt-PT" sz="2200" dirty="0"/>
              <a:t>Lua está muito mais próxima da Terra do que do Sol, exercendo mais poder de atração sobre ela.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0" y="2578346"/>
            <a:ext cx="4079123" cy="285816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83568" y="5745896"/>
            <a:ext cx="792087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pt-PT" sz="2200" dirty="0"/>
              <a:t>As marés alteram-se quatro vezes num período de 24 horas.</a:t>
            </a:r>
          </a:p>
        </p:txBody>
      </p:sp>
    </p:spTree>
    <p:extLst>
      <p:ext uri="{BB962C8B-B14F-4D97-AF65-F5344CB8AC3E}">
        <p14:creationId xmlns:p14="http://schemas.microsoft.com/office/powerpoint/2010/main" val="1213816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3"/>
          <p:cNvSpPr txBox="1"/>
          <p:nvPr/>
        </p:nvSpPr>
        <p:spPr>
          <a:xfrm>
            <a:off x="611560" y="777478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6" name="CaixaDeTexto 13"/>
          <p:cNvSpPr txBox="1"/>
          <p:nvPr/>
        </p:nvSpPr>
        <p:spPr>
          <a:xfrm>
            <a:off x="611560" y="1281534"/>
            <a:ext cx="7848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FF0000"/>
                </a:solidFill>
              </a:rPr>
              <a:t>1 – </a:t>
            </a:r>
            <a:r>
              <a:rPr lang="pt-PT" sz="2000" dirty="0" smtClean="0"/>
              <a:t>Observa as figuras. Identifica os estados físicos da água em cada uma delas.</a:t>
            </a:r>
            <a:endParaRPr lang="pt-PT" sz="2000" dirty="0"/>
          </a:p>
        </p:txBody>
      </p:sp>
      <p:sp>
        <p:nvSpPr>
          <p:cNvPr id="7" name="CaixaDeTexto 15"/>
          <p:cNvSpPr txBox="1"/>
          <p:nvPr/>
        </p:nvSpPr>
        <p:spPr>
          <a:xfrm>
            <a:off x="654679" y="3471394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FF0000"/>
                </a:solidFill>
              </a:rPr>
              <a:t>2 – </a:t>
            </a:r>
            <a:r>
              <a:rPr lang="pt-PT" sz="2000" dirty="0" smtClean="0"/>
              <a:t>Observa a imagem que representa o ciclo da água.</a:t>
            </a:r>
            <a:r>
              <a:rPr lang="pt-PT" sz="2000" dirty="0"/>
              <a:t> </a:t>
            </a:r>
            <a:r>
              <a:rPr lang="pt-PT" sz="2000" dirty="0" smtClean="0"/>
              <a:t>Descreve-o.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226" y="1844824"/>
            <a:ext cx="1170359" cy="15938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844824"/>
            <a:ext cx="1104000" cy="159386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115" y="1855342"/>
            <a:ext cx="1123021" cy="158334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973" y="2019533"/>
            <a:ext cx="1872000" cy="1404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033" y="3861048"/>
            <a:ext cx="6210436" cy="260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641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13"/>
          <p:cNvSpPr txBox="1"/>
          <p:nvPr/>
        </p:nvSpPr>
        <p:spPr>
          <a:xfrm>
            <a:off x="591103" y="875908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FF0000"/>
                </a:solidFill>
              </a:rPr>
              <a:t>3 – </a:t>
            </a:r>
            <a:r>
              <a:rPr lang="pt-PT" sz="2000" dirty="0" smtClean="0"/>
              <a:t>Legenda as imagens e explica o que representam.</a:t>
            </a:r>
            <a:endParaRPr lang="pt-PT" sz="2000" dirty="0"/>
          </a:p>
        </p:txBody>
      </p:sp>
      <p:sp>
        <p:nvSpPr>
          <p:cNvPr id="6" name="CaixaDeTexto 12"/>
          <p:cNvSpPr txBox="1"/>
          <p:nvPr/>
        </p:nvSpPr>
        <p:spPr>
          <a:xfrm>
            <a:off x="2292875" y="3504827"/>
            <a:ext cx="392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 A</a:t>
            </a:r>
            <a:endParaRPr lang="pt-PT" sz="1600" dirty="0"/>
          </a:p>
        </p:txBody>
      </p:sp>
      <p:sp>
        <p:nvSpPr>
          <p:cNvPr id="7" name="CaixaDeTexto 14"/>
          <p:cNvSpPr txBox="1"/>
          <p:nvPr/>
        </p:nvSpPr>
        <p:spPr>
          <a:xfrm>
            <a:off x="6394615" y="3504827"/>
            <a:ext cx="441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 B</a:t>
            </a:r>
            <a:endParaRPr lang="pt-PT" sz="1600" dirty="0"/>
          </a:p>
        </p:txBody>
      </p:sp>
      <p:sp>
        <p:nvSpPr>
          <p:cNvPr id="8" name="CaixaDeTexto 17"/>
          <p:cNvSpPr txBox="1"/>
          <p:nvPr/>
        </p:nvSpPr>
        <p:spPr>
          <a:xfrm>
            <a:off x="2347333" y="6032259"/>
            <a:ext cx="3376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C</a:t>
            </a:r>
            <a:endParaRPr lang="pt-PT" sz="1600" dirty="0"/>
          </a:p>
        </p:txBody>
      </p:sp>
      <p:sp>
        <p:nvSpPr>
          <p:cNvPr id="9" name="CaixaDeTexto 18"/>
          <p:cNvSpPr txBox="1"/>
          <p:nvPr/>
        </p:nvSpPr>
        <p:spPr>
          <a:xfrm>
            <a:off x="6614305" y="6032259"/>
            <a:ext cx="330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D</a:t>
            </a:r>
            <a:endParaRPr lang="pt-PT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02" y="1490664"/>
            <a:ext cx="3080993" cy="2052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484934"/>
            <a:ext cx="3076498" cy="2052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605" y="4005064"/>
            <a:ext cx="3076490" cy="2052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725" y="4005064"/>
            <a:ext cx="302775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985</TotalTime>
  <Words>640</Words>
  <Application>Microsoft Office PowerPoint</Application>
  <PresentationFormat>On-screen Show (4:3)</PresentationFormat>
  <Paragraphs>71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Sandra Martins</dc:creator>
  <cp:lastModifiedBy>DRasteiro</cp:lastModifiedBy>
  <cp:revision>70</cp:revision>
  <dcterms:created xsi:type="dcterms:W3CDTF">2012-01-12T15:30:13Z</dcterms:created>
  <dcterms:modified xsi:type="dcterms:W3CDTF">2013-03-06T12:13:49Z</dcterms:modified>
</cp:coreProperties>
</file>