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3" r:id="rId11"/>
    <p:sldId id="290" r:id="rId12"/>
    <p:sldId id="291" r:id="rId13"/>
    <p:sldId id="292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72CF0-06CC-4BCF-82A6-F1153715412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6B4-6039-48F1-8C30-CA246D4EB61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30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7772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519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8766-9547-48B0-9CAD-FB431D8CDD44}" type="datetimeFigureOut">
              <a:rPr lang="pt-PT" smtClean="0"/>
              <a:pPr/>
              <a:t>26-02-2013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92" y="0"/>
            <a:ext cx="9151792" cy="6869569"/>
          </a:xfrm>
        </p:spPr>
      </p:pic>
    </p:spTree>
    <p:extLst>
      <p:ext uri="{BB962C8B-B14F-4D97-AF65-F5344CB8AC3E}">
        <p14:creationId xmlns:p14="http://schemas.microsoft.com/office/powerpoint/2010/main" val="35198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1916832"/>
            <a:ext cx="4425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 smtClean="0"/>
              <a:t>Aspetos físicos de Portugal </a:t>
            </a:r>
          </a:p>
          <a:p>
            <a:r>
              <a:rPr lang="pt-PT" sz="4800" b="1" dirty="0" smtClean="0"/>
              <a:t>e do mundo</a:t>
            </a:r>
            <a:endParaRPr lang="pt-PT" sz="4800" b="1" dirty="0"/>
          </a:p>
        </p:txBody>
      </p:sp>
    </p:spTree>
    <p:extLst>
      <p:ext uri="{BB962C8B-B14F-4D97-AF65-F5344CB8AC3E}">
        <p14:creationId xmlns:p14="http://schemas.microsoft.com/office/powerpoint/2010/main" val="150471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3"/>
          <p:cNvSpPr txBox="1"/>
          <p:nvPr/>
        </p:nvSpPr>
        <p:spPr>
          <a:xfrm>
            <a:off x="560957" y="692696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FF0000"/>
                </a:solidFill>
              </a:rPr>
              <a:t>Portugal continental, Madeira e Açores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24" name="Rectângulo 4"/>
          <p:cNvSpPr/>
          <p:nvPr/>
        </p:nvSpPr>
        <p:spPr>
          <a:xfrm>
            <a:off x="563912" y="1284706"/>
            <a:ext cx="322725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pt-PT" sz="2000" dirty="0" smtClean="0"/>
              <a:t>Portugal </a:t>
            </a:r>
            <a:r>
              <a:rPr lang="pt-PT" sz="2000" dirty="0"/>
              <a:t>é constituído </a:t>
            </a:r>
            <a:r>
              <a:rPr lang="pt-PT" sz="2000" dirty="0" smtClean="0"/>
              <a:t>por:</a:t>
            </a:r>
          </a:p>
          <a:p>
            <a:pPr lvl="0">
              <a:spcBef>
                <a:spcPts val="600"/>
              </a:spcBef>
            </a:pPr>
            <a:r>
              <a:rPr lang="pt-PT" sz="2000" dirty="0" smtClean="0">
                <a:latin typeface="Calibri"/>
                <a:cs typeface="Calibri"/>
              </a:rPr>
              <a:t>− </a:t>
            </a:r>
            <a:r>
              <a:rPr lang="pt-PT" sz="2000" b="1" dirty="0" smtClean="0"/>
              <a:t>Portugal continental</a:t>
            </a:r>
            <a:r>
              <a:rPr lang="pt-PT" sz="2000" dirty="0" smtClean="0"/>
              <a:t>;</a:t>
            </a:r>
          </a:p>
          <a:p>
            <a:pPr lvl="0">
              <a:spcBef>
                <a:spcPts val="600"/>
              </a:spcBef>
            </a:pPr>
            <a:r>
              <a:rPr lang="pt-PT" sz="2000" dirty="0" smtClean="0"/>
              <a:t> </a:t>
            </a:r>
            <a:r>
              <a:rPr lang="pt-PT" sz="2000" dirty="0" smtClean="0">
                <a:latin typeface="Calibri"/>
                <a:cs typeface="Calibri"/>
              </a:rPr>
              <a:t>− </a:t>
            </a:r>
            <a:r>
              <a:rPr lang="pt-PT" sz="2000" dirty="0" smtClean="0"/>
              <a:t>arquipélagos </a:t>
            </a:r>
            <a:r>
              <a:rPr lang="pt-PT" sz="2000" dirty="0"/>
              <a:t>que formam a </a:t>
            </a:r>
            <a:r>
              <a:rPr lang="pt-PT" sz="2000" b="1" dirty="0"/>
              <a:t>Região Autónoma da Madeira </a:t>
            </a:r>
            <a:r>
              <a:rPr lang="pt-PT" sz="2000" dirty="0"/>
              <a:t>e a </a:t>
            </a:r>
            <a:r>
              <a:rPr lang="pt-PT" sz="2000" b="1" dirty="0"/>
              <a:t>Região Autónoma dos Açores</a:t>
            </a:r>
            <a:r>
              <a:rPr lang="pt-PT" sz="2000" dirty="0" smtClean="0"/>
              <a:t>.</a:t>
            </a:r>
          </a:p>
          <a:p>
            <a:pPr lvl="0">
              <a:spcBef>
                <a:spcPts val="600"/>
              </a:spcBef>
            </a:pPr>
            <a:endParaRPr lang="pt-PT" sz="800" dirty="0"/>
          </a:p>
          <a:p>
            <a:pPr>
              <a:spcBef>
                <a:spcPts val="600"/>
              </a:spcBef>
            </a:pPr>
            <a:r>
              <a:rPr lang="pt-PT" sz="2000" dirty="0"/>
              <a:t>Portugal continental situa-se na Península Ibérica, na parte mais ocidental da Europa</a:t>
            </a:r>
            <a:r>
              <a:rPr lang="pt-PT" sz="20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353" y="1315483"/>
            <a:ext cx="4104456" cy="34488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0957" y="4864316"/>
            <a:ext cx="79714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dirty="0"/>
              <a:t>Os arquipélagos da Madeira e dos Açores situam-se no oceano Atlântico</a:t>
            </a:r>
            <a:r>
              <a:rPr lang="pt-PT" sz="2000" dirty="0" smtClean="0"/>
              <a:t>.</a:t>
            </a:r>
          </a:p>
          <a:p>
            <a:pPr lvl="0"/>
            <a:endParaRPr lang="pt-PT" sz="800" dirty="0"/>
          </a:p>
          <a:p>
            <a:pPr lvl="0"/>
            <a:r>
              <a:rPr lang="pt-PT" sz="2000" dirty="0"/>
              <a:t>A norte e a este, Portugal faz fronteira terrestre com </a:t>
            </a:r>
            <a:r>
              <a:rPr lang="pt-PT" sz="2000" dirty="0" smtClean="0"/>
              <a:t>Espanha. A </a:t>
            </a:r>
            <a:r>
              <a:rPr lang="pt-PT" sz="2000" dirty="0"/>
              <a:t>sul e a oeste, Portugal faz fronteira marítima com o oceano Atlântico</a:t>
            </a:r>
            <a:r>
              <a:rPr lang="pt-PT" sz="2000" dirty="0" smtClean="0"/>
              <a:t>.</a:t>
            </a:r>
          </a:p>
          <a:p>
            <a:pPr lvl="0"/>
            <a:endParaRPr lang="pt-PT" sz="800" dirty="0"/>
          </a:p>
          <a:p>
            <a:pPr lvl="0"/>
            <a:r>
              <a:rPr lang="pt-PT" sz="2000" dirty="0"/>
              <a:t>Portugal continental tem 18 distritos, cada um com a sua capital de distrito.</a:t>
            </a:r>
          </a:p>
        </p:txBody>
      </p:sp>
    </p:spTree>
    <p:extLst>
      <p:ext uri="{BB962C8B-B14F-4D97-AF65-F5344CB8AC3E}">
        <p14:creationId xmlns:p14="http://schemas.microsoft.com/office/powerpoint/2010/main" val="32625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1"/>
          <p:cNvSpPr/>
          <p:nvPr/>
        </p:nvSpPr>
        <p:spPr>
          <a:xfrm>
            <a:off x="611560" y="1484784"/>
            <a:ext cx="348813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sz="2000" dirty="0"/>
              <a:t>Em Portugal </a:t>
            </a:r>
            <a:r>
              <a:rPr lang="pt-PT" sz="2000" dirty="0" smtClean="0"/>
              <a:t>continental</a:t>
            </a:r>
            <a:r>
              <a:rPr lang="pt-PT" sz="2000" dirty="0"/>
              <a:t>, a maior parte das serras </a:t>
            </a:r>
            <a:r>
              <a:rPr lang="pt-PT" sz="2000" dirty="0" smtClean="0"/>
              <a:t>situa-se a </a:t>
            </a:r>
            <a:r>
              <a:rPr lang="pt-PT" sz="2000" dirty="0"/>
              <a:t>norte do rio Tejo</a:t>
            </a:r>
            <a:r>
              <a:rPr lang="pt-PT" sz="2000" dirty="0" smtClean="0"/>
              <a:t>.</a:t>
            </a:r>
          </a:p>
          <a:p>
            <a:pPr>
              <a:spcBef>
                <a:spcPts val="600"/>
              </a:spcBef>
            </a:pPr>
            <a:endParaRPr lang="pt-PT" sz="800" dirty="0"/>
          </a:p>
          <a:p>
            <a:pPr>
              <a:spcBef>
                <a:spcPts val="600"/>
              </a:spcBef>
            </a:pPr>
            <a:r>
              <a:rPr lang="pt-PT" sz="2000" dirty="0" smtClean="0"/>
              <a:t>Nos </a:t>
            </a:r>
            <a:r>
              <a:rPr lang="pt-PT" sz="2000" dirty="0"/>
              <a:t>arquipélagos da Madeira e dos Açores, as montanhas são de origem vulcânica</a:t>
            </a:r>
            <a:r>
              <a:rPr lang="pt-PT" sz="2000" dirty="0" smtClean="0"/>
              <a:t>.</a:t>
            </a:r>
          </a:p>
          <a:p>
            <a:pPr>
              <a:spcBef>
                <a:spcPts val="600"/>
              </a:spcBef>
            </a:pPr>
            <a:endParaRPr lang="pt-PT" sz="800" dirty="0"/>
          </a:p>
          <a:p>
            <a:pPr>
              <a:spcBef>
                <a:spcPts val="600"/>
              </a:spcBef>
            </a:pPr>
            <a:r>
              <a:rPr lang="pt-PT" sz="2000" dirty="0"/>
              <a:t>A </a:t>
            </a:r>
            <a:r>
              <a:rPr lang="pt-PT" sz="2000" b="1" dirty="0"/>
              <a:t>elevação mais alta </a:t>
            </a:r>
            <a:r>
              <a:rPr lang="pt-PT" sz="2000" dirty="0"/>
              <a:t>de Portugal é o </a:t>
            </a:r>
            <a:r>
              <a:rPr lang="pt-PT" sz="2000" b="1" dirty="0"/>
              <a:t>Pico</a:t>
            </a:r>
            <a:r>
              <a:rPr lang="pt-PT" sz="2000" dirty="0"/>
              <a:t> (2351 m</a:t>
            </a:r>
            <a:r>
              <a:rPr lang="pt-PT" sz="2000" dirty="0" smtClean="0"/>
              <a:t>), na </a:t>
            </a:r>
            <a:r>
              <a:rPr lang="pt-PT" sz="2000" dirty="0"/>
              <a:t>ilha do Pico, nos </a:t>
            </a:r>
            <a:r>
              <a:rPr lang="pt-PT" sz="2000" dirty="0" smtClean="0"/>
              <a:t>Açores.</a:t>
            </a:r>
          </a:p>
          <a:p>
            <a:pPr>
              <a:spcBef>
                <a:spcPts val="600"/>
              </a:spcBef>
            </a:pPr>
            <a:endParaRPr lang="pt-PT" sz="800" dirty="0"/>
          </a:p>
          <a:p>
            <a:pPr>
              <a:spcBef>
                <a:spcPts val="600"/>
              </a:spcBef>
            </a:pPr>
            <a:r>
              <a:rPr lang="pt-PT" sz="2000" dirty="0" smtClean="0"/>
              <a:t>A </a:t>
            </a:r>
            <a:r>
              <a:rPr lang="pt-PT" sz="2000" b="1" dirty="0"/>
              <a:t>elevação mais alta de Portugal </a:t>
            </a:r>
            <a:r>
              <a:rPr lang="pt-PT" sz="2000" b="1" dirty="0" smtClean="0"/>
              <a:t>continental</a:t>
            </a:r>
            <a:r>
              <a:rPr lang="pt-PT" sz="2000" dirty="0" smtClean="0"/>
              <a:t> </a:t>
            </a:r>
            <a:r>
              <a:rPr lang="pt-PT" sz="2000" dirty="0"/>
              <a:t>é a </a:t>
            </a:r>
            <a:r>
              <a:rPr lang="pt-PT" sz="2000" b="1" dirty="0"/>
              <a:t>serra da Estrela </a:t>
            </a:r>
            <a:r>
              <a:rPr lang="pt-PT" sz="2000" dirty="0"/>
              <a:t>(</a:t>
            </a:r>
            <a:r>
              <a:rPr lang="pt-PT" sz="2000" dirty="0" smtClean="0"/>
              <a:t>1993 </a:t>
            </a:r>
            <a:r>
              <a:rPr lang="pt-PT" sz="2000" dirty="0"/>
              <a:t>m).</a:t>
            </a:r>
          </a:p>
        </p:txBody>
      </p:sp>
      <p:sp>
        <p:nvSpPr>
          <p:cNvPr id="6" name="CaixaDeTexto 4"/>
          <p:cNvSpPr txBox="1"/>
          <p:nvPr/>
        </p:nvSpPr>
        <p:spPr>
          <a:xfrm>
            <a:off x="1740580" y="715144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Principais elevações de Portugal</a:t>
            </a:r>
            <a:endParaRPr lang="pt-PT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58"/>
              </p:ext>
            </p:extLst>
          </p:nvPr>
        </p:nvGraphicFramePr>
        <p:xfrm>
          <a:off x="4083975" y="1571113"/>
          <a:ext cx="4320480" cy="444399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398168"/>
                <a:gridCol w="1922312"/>
              </a:tblGrid>
              <a:tr h="88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Pico </a:t>
                      </a:r>
                      <a:r>
                        <a:rPr lang="pt-PT" sz="1600" dirty="0" smtClean="0">
                          <a:effectLst/>
                          <a:latin typeface="Calibri"/>
                          <a:cs typeface="Calibri"/>
                        </a:rPr>
                        <a:t>−</a:t>
                      </a:r>
                      <a:r>
                        <a:rPr lang="pt-PT" sz="1600" dirty="0" smtClean="0">
                          <a:effectLst/>
                        </a:rPr>
                        <a:t> </a:t>
                      </a:r>
                      <a:r>
                        <a:rPr lang="pt-PT" sz="1600" dirty="0">
                          <a:effectLst/>
                        </a:rPr>
                        <a:t>Ilha do Pico – Açores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do Larouco – Portugal </a:t>
                      </a:r>
                      <a:r>
                        <a:rPr lang="pt-PT" sz="1600" dirty="0" smtClean="0">
                          <a:effectLst/>
                        </a:rPr>
                        <a:t>continental </a:t>
                      </a:r>
                      <a:endParaRPr lang="pt-PT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88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da Estrela –  Portugal </a:t>
                      </a:r>
                      <a:r>
                        <a:rPr lang="pt-PT" sz="1600" dirty="0" smtClean="0">
                          <a:effectLst/>
                        </a:rPr>
                        <a:t>continental</a:t>
                      </a:r>
                      <a:endParaRPr lang="pt-PT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do Marão – Portugal </a:t>
                      </a:r>
                      <a:r>
                        <a:rPr lang="pt-PT" sz="1600" dirty="0" smtClean="0">
                          <a:effectLst/>
                        </a:rPr>
                        <a:t>continental </a:t>
                      </a:r>
                      <a:endParaRPr lang="pt-P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8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Pico Ruivo – </a:t>
                      </a:r>
                      <a:r>
                        <a:rPr lang="pt-PT" sz="1600" dirty="0" smtClean="0">
                          <a:effectLst/>
                        </a:rPr>
                        <a:t>ilha </a:t>
                      </a:r>
                      <a:r>
                        <a:rPr lang="pt-PT" sz="1600" dirty="0">
                          <a:effectLst/>
                        </a:rPr>
                        <a:t>da Madeira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da Lousã – Portugal </a:t>
                      </a:r>
                      <a:r>
                        <a:rPr lang="pt-PT" sz="1600" dirty="0" smtClean="0">
                          <a:effectLst/>
                        </a:rPr>
                        <a:t>continental </a:t>
                      </a:r>
                      <a:endParaRPr lang="pt-PT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88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Pico do Areeiro – </a:t>
                      </a:r>
                      <a:r>
                        <a:rPr lang="pt-PT" sz="1600" dirty="0" smtClean="0">
                          <a:effectLst/>
                        </a:rPr>
                        <a:t>ilha </a:t>
                      </a:r>
                      <a:r>
                        <a:rPr lang="pt-PT" sz="1600" dirty="0">
                          <a:effectLst/>
                        </a:rPr>
                        <a:t>da Madeira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de S. Mamede – Portugal </a:t>
                      </a:r>
                      <a:r>
                        <a:rPr lang="pt-PT" sz="1600" dirty="0" smtClean="0">
                          <a:effectLst/>
                        </a:rPr>
                        <a:t>continental </a:t>
                      </a:r>
                      <a:endParaRPr lang="pt-PT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88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do Gerês –  Portugal </a:t>
                      </a:r>
                      <a:r>
                        <a:rPr lang="pt-PT" sz="1600" dirty="0" smtClean="0">
                          <a:effectLst/>
                        </a:rPr>
                        <a:t>continental </a:t>
                      </a:r>
                      <a:endParaRPr lang="pt-P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Serra do Caldeirão – Portugal </a:t>
                      </a:r>
                      <a:r>
                        <a:rPr lang="pt-PT" sz="1600" dirty="0" smtClean="0">
                          <a:effectLst/>
                        </a:rPr>
                        <a:t>continental</a:t>
                      </a:r>
                      <a:endParaRPr lang="pt-PT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44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1605233" y="764704"/>
            <a:ext cx="5861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FF0000"/>
                </a:solidFill>
              </a:rPr>
              <a:t>Maiores rios de Portugal</a:t>
            </a:r>
            <a:endParaRPr lang="pt-PT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755541"/>
              </p:ext>
            </p:extLst>
          </p:nvPr>
        </p:nvGraphicFramePr>
        <p:xfrm>
          <a:off x="755080" y="3429000"/>
          <a:ext cx="7632848" cy="268147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772308"/>
                <a:gridCol w="2757072"/>
                <a:gridCol w="2103468"/>
              </a:tblGrid>
              <a:tr h="2240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Os maiores </a:t>
                      </a:r>
                      <a:r>
                        <a:rPr lang="pt-PT" sz="1700" dirty="0" smtClean="0">
                          <a:effectLst/>
                        </a:rPr>
                        <a:t>rios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 smtClean="0">
                          <a:effectLst/>
                        </a:rPr>
                        <a:t> </a:t>
                      </a:r>
                      <a:r>
                        <a:rPr lang="pt-PT" sz="1700" dirty="0">
                          <a:effectLst/>
                        </a:rPr>
                        <a:t>de Portugal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 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 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5603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Nascente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>
                          <a:effectLst/>
                        </a:rPr>
                        <a:t>Foz</a:t>
                      </a:r>
                      <a:endParaRPr lang="pt-PT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Tejo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Espanha </a:t>
                      </a:r>
                      <a:r>
                        <a:rPr lang="pt-PT" sz="1700" dirty="0" smtClean="0">
                          <a:effectLst/>
                        </a:rPr>
                        <a:t>(serra </a:t>
                      </a:r>
                      <a:r>
                        <a:rPr lang="pt-PT" sz="1700" dirty="0">
                          <a:effectLst/>
                        </a:rPr>
                        <a:t>de </a:t>
                      </a:r>
                      <a:r>
                        <a:rPr lang="pt-PT" sz="1700" dirty="0" err="1">
                          <a:effectLst/>
                        </a:rPr>
                        <a:t>Albarracin</a:t>
                      </a:r>
                      <a:r>
                        <a:rPr lang="pt-PT" sz="1700" dirty="0">
                          <a:effectLst/>
                        </a:rPr>
                        <a:t>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 smtClean="0">
                          <a:effectLst/>
                        </a:rPr>
                        <a:t>Lisboa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Douro 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Espanha </a:t>
                      </a:r>
                      <a:r>
                        <a:rPr lang="pt-PT" sz="1700" dirty="0" smtClean="0">
                          <a:effectLst/>
                        </a:rPr>
                        <a:t>(serra </a:t>
                      </a:r>
                      <a:r>
                        <a:rPr lang="pt-PT" sz="1700" dirty="0">
                          <a:effectLst/>
                        </a:rPr>
                        <a:t>de </a:t>
                      </a:r>
                      <a:r>
                        <a:rPr lang="pt-PT" sz="1700" dirty="0" err="1">
                          <a:effectLst/>
                        </a:rPr>
                        <a:t>Urbión</a:t>
                      </a:r>
                      <a:r>
                        <a:rPr lang="pt-PT" sz="1700" dirty="0">
                          <a:effectLst/>
                        </a:rPr>
                        <a:t>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 smtClean="0">
                          <a:effectLst/>
                        </a:rPr>
                        <a:t>Porto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Guadiana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Espanha (Província de Albacete)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Vila Real de Santo António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>
                          <a:effectLst/>
                        </a:rPr>
                        <a:t>Minho</a:t>
                      </a:r>
                      <a:endParaRPr lang="pt-PT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Espanha </a:t>
                      </a:r>
                      <a:r>
                        <a:rPr lang="pt-PT" sz="1700" dirty="0" smtClean="0">
                          <a:effectLst/>
                        </a:rPr>
                        <a:t>(serra </a:t>
                      </a:r>
                      <a:r>
                        <a:rPr lang="pt-PT" sz="1700" dirty="0">
                          <a:effectLst/>
                        </a:rPr>
                        <a:t>de Meira)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Junto a Caminha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>
                          <a:effectLst/>
                        </a:rPr>
                        <a:t>Mondego</a:t>
                      </a:r>
                      <a:endParaRPr lang="pt-PT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Portugal </a:t>
                      </a:r>
                      <a:r>
                        <a:rPr lang="pt-PT" sz="1700" dirty="0" smtClean="0">
                          <a:effectLst/>
                        </a:rPr>
                        <a:t>(serra </a:t>
                      </a:r>
                      <a:r>
                        <a:rPr lang="pt-PT" sz="1700" dirty="0">
                          <a:effectLst/>
                        </a:rPr>
                        <a:t>da Estrela)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Figueira da Foz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>
                          <a:effectLst/>
                        </a:rPr>
                        <a:t>Sado</a:t>
                      </a:r>
                      <a:endParaRPr lang="pt-PT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</a:rPr>
                        <a:t>Portugal </a:t>
                      </a:r>
                      <a:r>
                        <a:rPr lang="pt-PT" sz="1700" dirty="0" smtClean="0">
                          <a:effectLst/>
                        </a:rPr>
                        <a:t>(serra </a:t>
                      </a:r>
                      <a:r>
                        <a:rPr lang="pt-PT" sz="1700" dirty="0">
                          <a:effectLst/>
                        </a:rPr>
                        <a:t>do Caldeirão)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700" dirty="0" smtClean="0">
                          <a:effectLst/>
                        </a:rPr>
                        <a:t>Setúbal</a:t>
                      </a:r>
                      <a:endParaRPr lang="pt-PT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ângulo 6"/>
          <p:cNvSpPr/>
          <p:nvPr/>
        </p:nvSpPr>
        <p:spPr>
          <a:xfrm>
            <a:off x="649576" y="1412776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PT" sz="2200" dirty="0"/>
              <a:t>Aos pequenos cursos de água dos arquipélagos da Madeira e </a:t>
            </a:r>
            <a:r>
              <a:rPr lang="pt-PT" sz="2200" dirty="0" smtClean="0"/>
              <a:t>dos </a:t>
            </a:r>
            <a:r>
              <a:rPr lang="pt-PT" sz="2200" dirty="0"/>
              <a:t>Açores chamam-se ribeiras.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PT" sz="2200" dirty="0" smtClean="0"/>
              <a:t>O rio Tejo </a:t>
            </a:r>
            <a:r>
              <a:rPr lang="pt-PT" sz="2200" dirty="0"/>
              <a:t>é</a:t>
            </a:r>
            <a:r>
              <a:rPr lang="pt-PT" sz="2200" dirty="0" smtClean="0"/>
              <a:t> </a:t>
            </a:r>
            <a:r>
              <a:rPr lang="pt-PT" sz="2200" dirty="0"/>
              <a:t>o maior rio que corre em Portugal </a:t>
            </a:r>
            <a:r>
              <a:rPr lang="pt-PT" sz="2200" dirty="0" smtClean="0"/>
              <a:t>continental</a:t>
            </a:r>
            <a:r>
              <a:rPr lang="pt-PT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PT" sz="2200" dirty="0" smtClean="0"/>
              <a:t>O rio Mondego é o </a:t>
            </a:r>
            <a:r>
              <a:rPr lang="pt-PT" sz="2200" dirty="0"/>
              <a:t>maior rio que nasce em Portugal </a:t>
            </a:r>
            <a:r>
              <a:rPr lang="pt-PT" sz="2200" dirty="0" smtClean="0"/>
              <a:t>continental</a:t>
            </a:r>
            <a:r>
              <a:rPr lang="pt-PT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731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2339752" y="720207"/>
            <a:ext cx="597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Aspetos da costa portuguesa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6" name="Rectângulo 4"/>
          <p:cNvSpPr/>
          <p:nvPr/>
        </p:nvSpPr>
        <p:spPr>
          <a:xfrm>
            <a:off x="776395" y="1511676"/>
            <a:ext cx="1927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Praia</a:t>
            </a:r>
            <a:r>
              <a:rPr lang="pt-PT" dirty="0" smtClean="0"/>
              <a:t> </a:t>
            </a:r>
            <a:r>
              <a:rPr lang="pt-PT" dirty="0">
                <a:latin typeface="Calibri"/>
                <a:cs typeface="Calibri"/>
              </a:rPr>
              <a:t>−</a:t>
            </a:r>
            <a:r>
              <a:rPr lang="pt-PT" dirty="0" smtClean="0"/>
              <a:t> </a:t>
            </a:r>
            <a:r>
              <a:rPr lang="pt-PT" dirty="0"/>
              <a:t>e</a:t>
            </a:r>
            <a:r>
              <a:rPr lang="pt-PT" dirty="0" smtClean="0"/>
              <a:t>xtensão </a:t>
            </a:r>
            <a:r>
              <a:rPr lang="pt-PT" dirty="0"/>
              <a:t>de costa baixa e arenosa</a:t>
            </a:r>
            <a:r>
              <a:rPr lang="pt-PT" dirty="0" smtClean="0"/>
              <a:t>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7" name="Rectângulo 5"/>
          <p:cNvSpPr/>
          <p:nvPr/>
        </p:nvSpPr>
        <p:spPr>
          <a:xfrm>
            <a:off x="759772" y="2562713"/>
            <a:ext cx="1944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Duna</a:t>
            </a:r>
            <a:r>
              <a:rPr lang="pt-PT" dirty="0" smtClean="0"/>
              <a:t> </a:t>
            </a:r>
            <a:r>
              <a:rPr lang="pt-PT" dirty="0">
                <a:latin typeface="Calibri"/>
                <a:cs typeface="Calibri"/>
              </a:rPr>
              <a:t>−</a:t>
            </a:r>
            <a:r>
              <a:rPr lang="pt-PT" dirty="0" smtClean="0"/>
              <a:t> monte </a:t>
            </a:r>
            <a:r>
              <a:rPr lang="pt-PT" dirty="0"/>
              <a:t>de areia acumulada </a:t>
            </a:r>
          </a:p>
          <a:p>
            <a:r>
              <a:rPr lang="pt-PT" dirty="0"/>
              <a:t>por ação do vento</a:t>
            </a:r>
            <a:r>
              <a:rPr lang="pt-PT" dirty="0" smtClean="0"/>
              <a:t>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8" name="Rectângulo 6"/>
          <p:cNvSpPr/>
          <p:nvPr/>
        </p:nvSpPr>
        <p:spPr>
          <a:xfrm>
            <a:off x="5364088" y="1511676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Arriba </a:t>
            </a:r>
            <a:r>
              <a:rPr lang="pt-PT" dirty="0">
                <a:latin typeface="Calibri"/>
                <a:cs typeface="Calibri"/>
              </a:rPr>
              <a:t>−</a:t>
            </a:r>
            <a:r>
              <a:rPr lang="pt-PT" dirty="0" smtClean="0"/>
              <a:t> </a:t>
            </a:r>
            <a:r>
              <a:rPr lang="pt-PT" dirty="0"/>
              <a:t>c</a:t>
            </a:r>
            <a:r>
              <a:rPr lang="pt-PT" dirty="0" smtClean="0"/>
              <a:t>osta </a:t>
            </a:r>
            <a:r>
              <a:rPr lang="pt-PT" dirty="0"/>
              <a:t>alta e rochosa</a:t>
            </a:r>
            <a:r>
              <a:rPr lang="pt-PT" dirty="0" smtClean="0"/>
              <a:t>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9" name="Rectângulo 7"/>
          <p:cNvSpPr/>
          <p:nvPr/>
        </p:nvSpPr>
        <p:spPr>
          <a:xfrm>
            <a:off x="5868143" y="3683683"/>
            <a:ext cx="27363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Estuário</a:t>
            </a:r>
            <a:r>
              <a:rPr lang="pt-PT" dirty="0" smtClean="0"/>
              <a:t> – foz de um rio, longa e larga, onde se faz sentir a ação das marés.</a:t>
            </a:r>
            <a:endParaRPr lang="pt-PT" dirty="0"/>
          </a:p>
        </p:txBody>
      </p:sp>
      <p:sp>
        <p:nvSpPr>
          <p:cNvPr id="18" name="Rectângulo 20"/>
          <p:cNvSpPr/>
          <p:nvPr/>
        </p:nvSpPr>
        <p:spPr>
          <a:xfrm>
            <a:off x="3280036" y="3697170"/>
            <a:ext cx="23000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Ria</a:t>
            </a:r>
            <a:r>
              <a:rPr lang="pt-PT" dirty="0" smtClean="0"/>
              <a:t> </a:t>
            </a:r>
            <a:r>
              <a:rPr lang="pt-PT" dirty="0">
                <a:latin typeface="Calibri"/>
                <a:cs typeface="Calibri"/>
              </a:rPr>
              <a:t>−</a:t>
            </a:r>
            <a:r>
              <a:rPr lang="pt-PT" dirty="0" smtClean="0"/>
              <a:t> </a:t>
            </a:r>
            <a:r>
              <a:rPr lang="pt-PT" dirty="0"/>
              <a:t>p</a:t>
            </a:r>
            <a:r>
              <a:rPr lang="pt-PT" dirty="0" smtClean="0"/>
              <a:t>orção </a:t>
            </a:r>
            <a:r>
              <a:rPr lang="pt-PT" dirty="0"/>
              <a:t>de mar que entra pela terra na foz de um </a:t>
            </a:r>
            <a:r>
              <a:rPr lang="pt-PT" dirty="0" smtClean="0"/>
              <a:t>rio.</a:t>
            </a:r>
            <a:endParaRPr lang="pt-PT" dirty="0"/>
          </a:p>
        </p:txBody>
      </p:sp>
      <p:sp>
        <p:nvSpPr>
          <p:cNvPr id="21" name="Rectângulo 23"/>
          <p:cNvSpPr/>
          <p:nvPr/>
        </p:nvSpPr>
        <p:spPr>
          <a:xfrm>
            <a:off x="853387" y="3697170"/>
            <a:ext cx="20624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Península </a:t>
            </a:r>
            <a:r>
              <a:rPr lang="pt-PT" dirty="0" smtClean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m</a:t>
            </a:r>
            <a:r>
              <a:rPr lang="pt-PT" dirty="0" smtClean="0"/>
              <a:t>assa </a:t>
            </a:r>
            <a:r>
              <a:rPr lang="pt-PT" dirty="0"/>
              <a:t>de terra que avança pelo mar</a:t>
            </a:r>
            <a:r>
              <a:rPr lang="pt-PT" dirty="0" smtClean="0"/>
              <a:t>.</a:t>
            </a:r>
            <a:endParaRPr lang="pt-PT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6" y="1625006"/>
            <a:ext cx="2345573" cy="187600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9" y="1881008"/>
            <a:ext cx="2393765" cy="162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5" y="4591841"/>
            <a:ext cx="2157786" cy="1620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607013"/>
            <a:ext cx="2352085" cy="1620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327" y="4591841"/>
            <a:ext cx="2392403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9"/>
          <p:cNvSpPr/>
          <p:nvPr/>
        </p:nvSpPr>
        <p:spPr>
          <a:xfrm>
            <a:off x="899592" y="1108664"/>
            <a:ext cx="3629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Cabo </a:t>
            </a:r>
            <a:r>
              <a:rPr lang="pt-PT" b="1" dirty="0" smtClean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 smtClean="0"/>
              <a:t>extensão </a:t>
            </a:r>
            <a:r>
              <a:rPr lang="pt-PT" dirty="0"/>
              <a:t>de terra que entra pelo mar</a:t>
            </a:r>
            <a:r>
              <a:rPr lang="pt-PT" dirty="0" smtClean="0"/>
              <a:t>.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6" name="Rectângulo 10"/>
          <p:cNvSpPr/>
          <p:nvPr/>
        </p:nvSpPr>
        <p:spPr>
          <a:xfrm>
            <a:off x="4932040" y="3717032"/>
            <a:ext cx="3338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Baía </a:t>
            </a:r>
            <a:r>
              <a:rPr lang="pt-PT" b="1" dirty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c</a:t>
            </a:r>
            <a:r>
              <a:rPr lang="pt-PT" dirty="0" smtClean="0"/>
              <a:t>anal </a:t>
            </a:r>
            <a:r>
              <a:rPr lang="pt-PT" dirty="0"/>
              <a:t>navegável formado por um rio perto da </a:t>
            </a:r>
            <a:r>
              <a:rPr lang="pt-PT" dirty="0" smtClean="0"/>
              <a:t>foz, </a:t>
            </a:r>
            <a:r>
              <a:rPr lang="pt-PT" dirty="0"/>
              <a:t>onde a água doce e salgada se misturam</a:t>
            </a:r>
            <a:r>
              <a:rPr lang="pt-PT" dirty="0" smtClean="0"/>
              <a:t>.</a:t>
            </a:r>
            <a:endParaRPr lang="pt-PT" b="1" dirty="0"/>
          </a:p>
        </p:txBody>
      </p:sp>
      <p:sp>
        <p:nvSpPr>
          <p:cNvPr id="11" name="Rectângulo 12"/>
          <p:cNvSpPr/>
          <p:nvPr/>
        </p:nvSpPr>
        <p:spPr>
          <a:xfrm>
            <a:off x="915564" y="1844824"/>
            <a:ext cx="3629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Promontório </a:t>
            </a:r>
            <a:r>
              <a:rPr lang="pt-PT" b="1" dirty="0" smtClean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c</a:t>
            </a:r>
            <a:r>
              <a:rPr lang="pt-PT" dirty="0" smtClean="0"/>
              <a:t>abo </a:t>
            </a:r>
            <a:r>
              <a:rPr lang="pt-PT" dirty="0"/>
              <a:t>formado por rochas altas e escarpadas</a:t>
            </a:r>
            <a:r>
              <a:rPr lang="pt-PT" dirty="0" smtClean="0"/>
              <a:t>.</a:t>
            </a:r>
            <a:endParaRPr lang="pt-PT" b="1" dirty="0"/>
          </a:p>
        </p:txBody>
      </p:sp>
      <p:sp>
        <p:nvSpPr>
          <p:cNvPr id="13" name="Rectângulo 19"/>
          <p:cNvSpPr/>
          <p:nvPr/>
        </p:nvSpPr>
        <p:spPr>
          <a:xfrm>
            <a:off x="899592" y="2636912"/>
            <a:ext cx="3629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Cabedelo </a:t>
            </a:r>
            <a:r>
              <a:rPr lang="pt-PT" b="1" dirty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c</a:t>
            </a:r>
            <a:r>
              <a:rPr lang="pt-PT" dirty="0" smtClean="0"/>
              <a:t>abo </a:t>
            </a:r>
            <a:r>
              <a:rPr lang="pt-PT" dirty="0"/>
              <a:t>formado na foz de um rio por uma faixa de areia</a:t>
            </a:r>
            <a:r>
              <a:rPr lang="pt-PT" dirty="0" smtClean="0"/>
              <a:t>.</a:t>
            </a:r>
            <a:endParaRPr lang="pt-PT" b="1" dirty="0"/>
          </a:p>
        </p:txBody>
      </p:sp>
      <p:sp>
        <p:nvSpPr>
          <p:cNvPr id="15" name="Rectângulo 21"/>
          <p:cNvSpPr/>
          <p:nvPr/>
        </p:nvSpPr>
        <p:spPr>
          <a:xfrm>
            <a:off x="4932040" y="4640362"/>
            <a:ext cx="3140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Enseada </a:t>
            </a:r>
            <a:r>
              <a:rPr lang="pt-PT" b="1" dirty="0" smtClean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p</a:t>
            </a:r>
            <a:r>
              <a:rPr lang="pt-PT" dirty="0" smtClean="0"/>
              <a:t>equena </a:t>
            </a:r>
            <a:r>
              <a:rPr lang="pt-PT" dirty="0"/>
              <a:t>porção de mar que entra pela terra</a:t>
            </a:r>
            <a:r>
              <a:rPr lang="pt-PT" dirty="0" smtClean="0"/>
              <a:t>.</a:t>
            </a:r>
            <a:endParaRPr lang="pt-PT" b="1" dirty="0"/>
          </a:p>
        </p:txBody>
      </p:sp>
      <p:sp>
        <p:nvSpPr>
          <p:cNvPr id="17" name="Rectângulo 23"/>
          <p:cNvSpPr/>
          <p:nvPr/>
        </p:nvSpPr>
        <p:spPr>
          <a:xfrm>
            <a:off x="4932040" y="5293831"/>
            <a:ext cx="3427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Golfo </a:t>
            </a:r>
            <a:r>
              <a:rPr lang="pt-PT" b="1" dirty="0" smtClean="0">
                <a:latin typeface="Calibri"/>
                <a:cs typeface="Calibri"/>
              </a:rPr>
              <a:t>−</a:t>
            </a:r>
            <a:r>
              <a:rPr lang="pt-PT" b="1" dirty="0" smtClean="0"/>
              <a:t> </a:t>
            </a:r>
            <a:r>
              <a:rPr lang="pt-PT" dirty="0"/>
              <a:t>p</a:t>
            </a:r>
            <a:r>
              <a:rPr lang="pt-PT" dirty="0" smtClean="0"/>
              <a:t>orção </a:t>
            </a:r>
            <a:r>
              <a:rPr lang="pt-PT" dirty="0"/>
              <a:t>de mar de grandes dimensões que entra num continente ou numa grande ilha</a:t>
            </a:r>
            <a:r>
              <a:rPr lang="pt-PT" dirty="0" smtClean="0"/>
              <a:t>.</a:t>
            </a:r>
            <a:endParaRPr lang="pt-PT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810" y="1066344"/>
            <a:ext cx="3457643" cy="234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82" y="3789040"/>
            <a:ext cx="4187918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0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3"/>
          <p:cNvSpPr/>
          <p:nvPr/>
        </p:nvSpPr>
        <p:spPr>
          <a:xfrm>
            <a:off x="633940" y="1340768"/>
            <a:ext cx="78985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/>
              <a:t>O planeta </a:t>
            </a:r>
            <a:r>
              <a:rPr lang="pt-PT" sz="2200" b="1" dirty="0"/>
              <a:t>Terra</a:t>
            </a:r>
            <a:r>
              <a:rPr lang="pt-PT" sz="2200" dirty="0"/>
              <a:t> é constituído por uma parte líquida (oceanos, rios, lagos) e por uma parte sólida (continentes e ilhas).</a:t>
            </a:r>
          </a:p>
        </p:txBody>
      </p:sp>
      <p:sp>
        <p:nvSpPr>
          <p:cNvPr id="6" name="CaixaDeTexto 4"/>
          <p:cNvSpPr txBox="1"/>
          <p:nvPr/>
        </p:nvSpPr>
        <p:spPr>
          <a:xfrm>
            <a:off x="2123728" y="692696"/>
            <a:ext cx="4788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FF0000"/>
                </a:solidFill>
              </a:rPr>
              <a:t>Continentes e Oceanos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8" name="Rectângulo 6"/>
          <p:cNvSpPr/>
          <p:nvPr/>
        </p:nvSpPr>
        <p:spPr>
          <a:xfrm>
            <a:off x="6883116" y="2231413"/>
            <a:ext cx="1465594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/>
              <a:t>Continentes</a:t>
            </a:r>
          </a:p>
          <a:p>
            <a:r>
              <a:rPr lang="pt-PT" sz="2000" dirty="0" smtClean="0"/>
              <a:t>Europa</a:t>
            </a:r>
          </a:p>
          <a:p>
            <a:r>
              <a:rPr lang="pt-PT" sz="2000" dirty="0" smtClean="0"/>
              <a:t>Ásia</a:t>
            </a:r>
          </a:p>
          <a:p>
            <a:r>
              <a:rPr lang="pt-PT" sz="2000" dirty="0" smtClean="0"/>
              <a:t>África</a:t>
            </a:r>
          </a:p>
          <a:p>
            <a:r>
              <a:rPr lang="pt-PT" sz="2000" dirty="0" smtClean="0"/>
              <a:t>América</a:t>
            </a:r>
          </a:p>
          <a:p>
            <a:r>
              <a:rPr lang="pt-PT" sz="2000" dirty="0" smtClean="0"/>
              <a:t>Antártida</a:t>
            </a:r>
          </a:p>
          <a:p>
            <a:r>
              <a:rPr lang="pt-PT" sz="2000" dirty="0" smtClean="0"/>
              <a:t>Oceânia</a:t>
            </a:r>
            <a:endParaRPr lang="pt-PT" sz="2000" b="1" dirty="0">
              <a:solidFill>
                <a:srgbClr val="FF0000"/>
              </a:solidFill>
            </a:endParaRPr>
          </a:p>
        </p:txBody>
      </p:sp>
      <p:sp>
        <p:nvSpPr>
          <p:cNvPr id="9" name="Rectângulo 7"/>
          <p:cNvSpPr/>
          <p:nvPr/>
        </p:nvSpPr>
        <p:spPr>
          <a:xfrm>
            <a:off x="6912260" y="4478182"/>
            <a:ext cx="190347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/>
              <a:t>Oceanos</a:t>
            </a:r>
          </a:p>
          <a:p>
            <a:r>
              <a:rPr lang="pt-PT" sz="2000" dirty="0" smtClean="0"/>
              <a:t>Atlântico</a:t>
            </a:r>
          </a:p>
          <a:p>
            <a:r>
              <a:rPr lang="pt-PT" sz="2000" dirty="0" smtClean="0"/>
              <a:t>Índico</a:t>
            </a:r>
          </a:p>
          <a:p>
            <a:r>
              <a:rPr lang="pt-PT" sz="2000" dirty="0" smtClean="0"/>
              <a:t>Pacífico</a:t>
            </a:r>
          </a:p>
          <a:p>
            <a:r>
              <a:rPr lang="pt-PT" sz="2000" dirty="0" smtClean="0"/>
              <a:t>Glacial Ártico</a:t>
            </a:r>
          </a:p>
          <a:p>
            <a:r>
              <a:rPr lang="pt-PT" sz="2000" dirty="0" smtClean="0"/>
              <a:t>Glacial Antártico</a:t>
            </a:r>
            <a:endParaRPr lang="pt-PT" sz="2000" dirty="0">
              <a:solidFill>
                <a:srgbClr val="FF00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16" y="2235637"/>
            <a:ext cx="6098300" cy="406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2649437" y="69269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FF0000"/>
                </a:solidFill>
              </a:rPr>
              <a:t>Países lusófonos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6" name="Rectângulo 2"/>
          <p:cNvSpPr/>
          <p:nvPr/>
        </p:nvSpPr>
        <p:spPr>
          <a:xfrm>
            <a:off x="755576" y="1215916"/>
            <a:ext cx="756084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Durante </a:t>
            </a:r>
            <a:r>
              <a:rPr lang="pt-PT" sz="2000" dirty="0"/>
              <a:t>os Descobrimentos, os </a:t>
            </a:r>
            <a:r>
              <a:rPr lang="pt-PT" sz="2000" dirty="0" smtClean="0"/>
              <a:t>Portugueses </a:t>
            </a:r>
            <a:r>
              <a:rPr lang="pt-PT" sz="2000" dirty="0"/>
              <a:t>fixaram-se em vários </a:t>
            </a:r>
            <a:r>
              <a:rPr lang="pt-PT" sz="2000" dirty="0" smtClean="0"/>
              <a:t>continentes, </a:t>
            </a:r>
            <a:r>
              <a:rPr lang="pt-PT" sz="2000" dirty="0"/>
              <a:t>um pouco por todo o mundo</a:t>
            </a:r>
            <a:r>
              <a:rPr lang="pt-PT" sz="2000" dirty="0" smtClean="0"/>
              <a:t>.</a:t>
            </a:r>
          </a:p>
          <a:p>
            <a:endParaRPr lang="pt-PT" sz="800" dirty="0"/>
          </a:p>
          <a:p>
            <a:r>
              <a:rPr lang="pt-PT" sz="2000" dirty="0"/>
              <a:t>Para essas regiões onde se fixaram, os </a:t>
            </a:r>
            <a:r>
              <a:rPr lang="pt-PT" sz="2000" dirty="0" smtClean="0"/>
              <a:t>Portugueses </a:t>
            </a:r>
            <a:r>
              <a:rPr lang="pt-PT" sz="2000" dirty="0"/>
              <a:t>levaram a língua </a:t>
            </a:r>
            <a:r>
              <a:rPr lang="pt-PT" sz="2000" dirty="0" smtClean="0"/>
              <a:t>portuguesa, </a:t>
            </a:r>
            <a:r>
              <a:rPr lang="pt-PT" sz="2000" dirty="0"/>
              <a:t>que ainda hoje ali é falada</a:t>
            </a:r>
            <a:r>
              <a:rPr lang="pt-PT" sz="2000" dirty="0" smtClean="0"/>
              <a:t>.</a:t>
            </a:r>
          </a:p>
          <a:p>
            <a:endParaRPr lang="pt-PT" sz="800" dirty="0"/>
          </a:p>
          <a:p>
            <a:r>
              <a:rPr lang="pt-PT" sz="2000" dirty="0" smtClean="0"/>
              <a:t>Os países onde o português é a língua oficial designam-se por </a:t>
            </a:r>
            <a:r>
              <a:rPr lang="pt-PT" sz="2000" b="1" dirty="0" smtClean="0"/>
              <a:t>países lusófonos</a:t>
            </a:r>
            <a:r>
              <a:rPr lang="pt-PT" sz="2000" dirty="0" smtClean="0"/>
              <a:t>. </a:t>
            </a:r>
          </a:p>
          <a:p>
            <a:endParaRPr lang="pt-PT" sz="800" dirty="0" smtClean="0"/>
          </a:p>
          <a:p>
            <a:r>
              <a:rPr lang="pt-PT" sz="2000" dirty="0" smtClean="0"/>
              <a:t>São eles: 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Brasil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Timor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Cabo Verde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Moçambique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Angola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Guiné-Bissau</a:t>
            </a:r>
          </a:p>
          <a:p>
            <a:pPr marL="342900" indent="180000">
              <a:buFont typeface="Arial" pitchFamily="34" charset="0"/>
              <a:buChar char="•"/>
            </a:pPr>
            <a:r>
              <a:rPr lang="pt-PT" sz="2000" dirty="0" smtClean="0"/>
              <a:t>S</a:t>
            </a:r>
            <a:r>
              <a:rPr lang="pt-PT" sz="2000" dirty="0"/>
              <a:t>. Tomé e </a:t>
            </a:r>
            <a:r>
              <a:rPr lang="pt-PT" sz="2000" dirty="0" smtClean="0"/>
              <a:t>Príncipe      </a:t>
            </a:r>
            <a:endParaRPr lang="pt-PT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3966" y="3315126"/>
            <a:ext cx="3465731" cy="263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51456"/>
            <a:ext cx="1004499" cy="921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39993"/>
            <a:ext cx="8037065" cy="4991759"/>
          </a:xfrm>
          <a:prstGeom prst="rect">
            <a:avLst/>
          </a:prstGeom>
        </p:spPr>
      </p:pic>
      <p:sp>
        <p:nvSpPr>
          <p:cNvPr id="6" name="CaixaDeTexto 3"/>
          <p:cNvSpPr txBox="1"/>
          <p:nvPr/>
        </p:nvSpPr>
        <p:spPr>
          <a:xfrm>
            <a:off x="2649437" y="83671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FF0000"/>
                </a:solidFill>
              </a:rPr>
              <a:t>Países lusófonos</a:t>
            </a:r>
            <a:endParaRPr lang="pt-PT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5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/>
          <p:nvPr/>
        </p:nvSpPr>
        <p:spPr>
          <a:xfrm>
            <a:off x="611560" y="71598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6" name="CaixaDeTexto 13"/>
          <p:cNvSpPr txBox="1"/>
          <p:nvPr/>
        </p:nvSpPr>
        <p:spPr>
          <a:xfrm>
            <a:off x="611560" y="1220039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 </a:t>
            </a:r>
            <a:r>
              <a:rPr lang="pt-PT" sz="2000" dirty="0" smtClean="0"/>
              <a:t>Completa as frases com as palavras: fronteira marítima, Península Ibérica, França, Portugal continental, Açores, oceano Atlântico, Espanha, Madeira, Portugal, fronteira aérea.</a:t>
            </a:r>
            <a:endParaRPr lang="pt-PT" sz="2000" dirty="0"/>
          </a:p>
        </p:txBody>
      </p:sp>
      <p:sp>
        <p:nvSpPr>
          <p:cNvPr id="7" name="Rectângulo 9"/>
          <p:cNvSpPr/>
          <p:nvPr/>
        </p:nvSpPr>
        <p:spPr>
          <a:xfrm>
            <a:off x="947904" y="2348879"/>
            <a:ext cx="717618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dirty="0" smtClean="0"/>
              <a:t>_________________ situa-se </a:t>
            </a:r>
            <a:r>
              <a:rPr lang="pt-PT" sz="2000" dirty="0"/>
              <a:t>na </a:t>
            </a:r>
            <a:r>
              <a:rPr lang="pt-PT" sz="2000" dirty="0" smtClean="0"/>
              <a:t>________________________. </a:t>
            </a:r>
          </a:p>
          <a:p>
            <a:pPr lvl="0"/>
            <a:endParaRPr lang="pt-PT" sz="800" dirty="0"/>
          </a:p>
          <a:p>
            <a:pPr lvl="0"/>
            <a:r>
              <a:rPr lang="pt-PT" sz="2000" dirty="0" smtClean="0"/>
              <a:t>Os </a:t>
            </a:r>
            <a:r>
              <a:rPr lang="pt-PT" sz="2000" dirty="0"/>
              <a:t>arquipélagos da </a:t>
            </a:r>
            <a:r>
              <a:rPr lang="pt-PT" sz="2000" dirty="0" smtClean="0"/>
              <a:t>_________________ </a:t>
            </a:r>
            <a:r>
              <a:rPr lang="pt-PT" sz="2000" dirty="0"/>
              <a:t>e dos </a:t>
            </a:r>
            <a:r>
              <a:rPr lang="pt-PT" sz="2000" dirty="0" smtClean="0"/>
              <a:t>______________ </a:t>
            </a:r>
          </a:p>
          <a:p>
            <a:pPr lvl="0"/>
            <a:r>
              <a:rPr lang="pt-PT" sz="2000" dirty="0" smtClean="0"/>
              <a:t>situam-se </a:t>
            </a:r>
            <a:r>
              <a:rPr lang="pt-PT" sz="2000" dirty="0"/>
              <a:t>no </a:t>
            </a:r>
            <a:r>
              <a:rPr lang="pt-PT" sz="2000" dirty="0" smtClean="0"/>
              <a:t>____________________.</a:t>
            </a:r>
            <a:endParaRPr lang="pt-PT" sz="2000" dirty="0"/>
          </a:p>
          <a:p>
            <a:pPr lvl="0"/>
            <a:endParaRPr lang="pt-PT" sz="800" dirty="0" smtClean="0"/>
          </a:p>
          <a:p>
            <a:pPr lvl="0"/>
            <a:r>
              <a:rPr lang="pt-PT" sz="2000" dirty="0" smtClean="0"/>
              <a:t>Portugal faz </a:t>
            </a:r>
            <a:r>
              <a:rPr lang="pt-PT" sz="2000" dirty="0"/>
              <a:t>fronteira terrestre com </a:t>
            </a:r>
            <a:r>
              <a:rPr lang="pt-PT" sz="2000" dirty="0" smtClean="0"/>
              <a:t>_________________________ </a:t>
            </a:r>
          </a:p>
          <a:p>
            <a:pPr lvl="0"/>
            <a:r>
              <a:rPr lang="pt-PT" sz="2000" dirty="0" smtClean="0"/>
              <a:t>e _____________________com </a:t>
            </a:r>
            <a:r>
              <a:rPr lang="pt-PT" sz="2000" dirty="0"/>
              <a:t>o </a:t>
            </a:r>
            <a:r>
              <a:rPr lang="pt-PT" sz="2000" dirty="0" smtClean="0"/>
              <a:t>oceano Atlântico.</a:t>
            </a:r>
            <a:endParaRPr lang="pt-PT" sz="2000" dirty="0"/>
          </a:p>
        </p:txBody>
      </p:sp>
      <p:sp>
        <p:nvSpPr>
          <p:cNvPr id="8" name="CaixaDeTexto 10"/>
          <p:cNvSpPr txBox="1"/>
          <p:nvPr/>
        </p:nvSpPr>
        <p:spPr>
          <a:xfrm>
            <a:off x="667103" y="4389509"/>
            <a:ext cx="612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2 –</a:t>
            </a:r>
            <a:r>
              <a:rPr lang="pt-PT" sz="2000" b="1" dirty="0" smtClean="0">
                <a:solidFill>
                  <a:srgbClr val="00B0F0"/>
                </a:solidFill>
              </a:rPr>
              <a:t> </a:t>
            </a:r>
            <a:r>
              <a:rPr lang="pt-PT" sz="2000" dirty="0" smtClean="0"/>
              <a:t>Observa as imagens e legenda-as.</a:t>
            </a:r>
            <a:endParaRPr lang="pt-PT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97152"/>
            <a:ext cx="2158942" cy="144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727" y="4797152"/>
            <a:ext cx="2164065" cy="144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153" y="4797152"/>
            <a:ext cx="2124728" cy="144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53373" y="6178578"/>
            <a:ext cx="39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A</a:t>
            </a:r>
            <a:endParaRPr lang="pt-PT" dirty="0"/>
          </a:p>
        </p:txBody>
      </p:sp>
      <p:sp>
        <p:nvSpPr>
          <p:cNvPr id="13" name="TextBox 12"/>
          <p:cNvSpPr txBox="1"/>
          <p:nvPr/>
        </p:nvSpPr>
        <p:spPr>
          <a:xfrm>
            <a:off x="4309234" y="6178578"/>
            <a:ext cx="39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B</a:t>
            </a:r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6759554" y="6178578"/>
            <a:ext cx="39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6614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9"/>
          <p:cNvSpPr txBox="1"/>
          <p:nvPr/>
        </p:nvSpPr>
        <p:spPr>
          <a:xfrm>
            <a:off x="681492" y="804125"/>
            <a:ext cx="665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3 –</a:t>
            </a:r>
            <a:r>
              <a:rPr lang="pt-PT" sz="2000" b="1" dirty="0" smtClean="0">
                <a:solidFill>
                  <a:srgbClr val="00B0F0"/>
                </a:solidFill>
              </a:rPr>
              <a:t> </a:t>
            </a:r>
            <a:r>
              <a:rPr lang="pt-PT" sz="2000" dirty="0" smtClean="0"/>
              <a:t>Associa as expressões de modo a obteres frases corretas.</a:t>
            </a:r>
            <a:endParaRPr lang="pt-PT" sz="2000" dirty="0"/>
          </a:p>
        </p:txBody>
      </p:sp>
      <p:sp>
        <p:nvSpPr>
          <p:cNvPr id="6" name="CaixaDeTexto 10"/>
          <p:cNvSpPr txBox="1"/>
          <p:nvPr/>
        </p:nvSpPr>
        <p:spPr>
          <a:xfrm>
            <a:off x="1043608" y="1827761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– A maior elevação de Portugal…</a:t>
            </a:r>
            <a:endParaRPr lang="pt-PT" sz="2000" dirty="0"/>
          </a:p>
        </p:txBody>
      </p:sp>
      <p:sp>
        <p:nvSpPr>
          <p:cNvPr id="7" name="CaixaDeTexto 11"/>
          <p:cNvSpPr txBox="1"/>
          <p:nvPr/>
        </p:nvSpPr>
        <p:spPr>
          <a:xfrm>
            <a:off x="1043608" y="419321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D – O rio Tejo…</a:t>
            </a:r>
            <a:endParaRPr lang="pt-PT" sz="2000" dirty="0"/>
          </a:p>
        </p:txBody>
      </p:sp>
      <p:sp>
        <p:nvSpPr>
          <p:cNvPr id="8" name="CaixaDeTexto 16"/>
          <p:cNvSpPr txBox="1"/>
          <p:nvPr/>
        </p:nvSpPr>
        <p:spPr>
          <a:xfrm>
            <a:off x="4628964" y="1548096"/>
            <a:ext cx="2895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1 – … é a serra da Estrela.</a:t>
            </a:r>
            <a:endParaRPr lang="pt-PT" sz="2000" dirty="0"/>
          </a:p>
        </p:txBody>
      </p:sp>
      <p:sp>
        <p:nvSpPr>
          <p:cNvPr id="9" name="CaixaDeTexto 20"/>
          <p:cNvSpPr txBox="1"/>
          <p:nvPr/>
        </p:nvSpPr>
        <p:spPr>
          <a:xfrm>
            <a:off x="1043608" y="2683366"/>
            <a:ext cx="283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B – A maior elevação de Portugal continental…</a:t>
            </a:r>
            <a:endParaRPr lang="pt-PT" sz="2000" dirty="0"/>
          </a:p>
        </p:txBody>
      </p:sp>
      <p:sp>
        <p:nvSpPr>
          <p:cNvPr id="10" name="CaixaDeTexto 21"/>
          <p:cNvSpPr txBox="1"/>
          <p:nvPr/>
        </p:nvSpPr>
        <p:spPr>
          <a:xfrm>
            <a:off x="1043608" y="354514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C – Um rio é…</a:t>
            </a:r>
            <a:endParaRPr lang="pt-PT" sz="2000" dirty="0"/>
          </a:p>
        </p:txBody>
      </p:sp>
      <p:sp>
        <p:nvSpPr>
          <p:cNvPr id="11" name="CaixaDeTexto 22"/>
          <p:cNvSpPr txBox="1"/>
          <p:nvPr/>
        </p:nvSpPr>
        <p:spPr>
          <a:xfrm>
            <a:off x="4628964" y="3992154"/>
            <a:ext cx="3659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5 – … um curso de água permanente.</a:t>
            </a:r>
            <a:endParaRPr lang="pt-PT" sz="2000" dirty="0"/>
          </a:p>
        </p:txBody>
      </p:sp>
      <p:sp>
        <p:nvSpPr>
          <p:cNvPr id="12" name="CaixaDeTexto 23"/>
          <p:cNvSpPr txBox="1"/>
          <p:nvPr/>
        </p:nvSpPr>
        <p:spPr>
          <a:xfrm>
            <a:off x="4628964" y="4831173"/>
            <a:ext cx="416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6 – … é o Pico, nos Açores.</a:t>
            </a:r>
            <a:endParaRPr lang="pt-PT" sz="2000" dirty="0"/>
          </a:p>
        </p:txBody>
      </p:sp>
      <p:sp>
        <p:nvSpPr>
          <p:cNvPr id="13" name="CaixaDeTexto 24"/>
          <p:cNvSpPr txBox="1"/>
          <p:nvPr/>
        </p:nvSpPr>
        <p:spPr>
          <a:xfrm>
            <a:off x="4628964" y="3216392"/>
            <a:ext cx="339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4 – … é o maior rio que corre em Portugal.</a:t>
            </a:r>
            <a:endParaRPr lang="pt-PT" sz="2000" dirty="0"/>
          </a:p>
        </p:txBody>
      </p:sp>
      <p:sp>
        <p:nvSpPr>
          <p:cNvPr id="14" name="CaixaDeTexto 25"/>
          <p:cNvSpPr txBox="1"/>
          <p:nvPr/>
        </p:nvSpPr>
        <p:spPr>
          <a:xfrm>
            <a:off x="4628964" y="2132856"/>
            <a:ext cx="365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2 – … é a serra do Gerês.</a:t>
            </a:r>
            <a:endParaRPr lang="pt-PT" sz="2000" dirty="0"/>
          </a:p>
        </p:txBody>
      </p:sp>
      <p:sp>
        <p:nvSpPr>
          <p:cNvPr id="15" name="CaixaDeTexto 26"/>
          <p:cNvSpPr txBox="1"/>
          <p:nvPr/>
        </p:nvSpPr>
        <p:spPr>
          <a:xfrm>
            <a:off x="1043608" y="4809346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 – O maior rio que nasce em Portugal é…</a:t>
            </a:r>
            <a:endParaRPr lang="pt-PT" sz="2000" dirty="0"/>
          </a:p>
        </p:txBody>
      </p:sp>
      <p:sp>
        <p:nvSpPr>
          <p:cNvPr id="16" name="CaixaDeTexto 27"/>
          <p:cNvSpPr txBox="1"/>
          <p:nvPr/>
        </p:nvSpPr>
        <p:spPr>
          <a:xfrm>
            <a:off x="4628964" y="2678363"/>
            <a:ext cx="365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3 – … o rio Mondego.</a:t>
            </a:r>
            <a:endParaRPr lang="pt-PT" sz="2000" dirty="0"/>
          </a:p>
        </p:txBody>
      </p:sp>
      <p:sp>
        <p:nvSpPr>
          <p:cNvPr id="17" name="CaixaDeTexto 28"/>
          <p:cNvSpPr txBox="1"/>
          <p:nvPr/>
        </p:nvSpPr>
        <p:spPr>
          <a:xfrm>
            <a:off x="4628964" y="5419597"/>
            <a:ext cx="365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7 – … o rio Douro.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99984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/>
          <p:cNvSpPr txBox="1"/>
          <p:nvPr/>
        </p:nvSpPr>
        <p:spPr>
          <a:xfrm>
            <a:off x="755576" y="973177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4 –</a:t>
            </a:r>
            <a:r>
              <a:rPr lang="pt-PT" sz="2000" b="1" dirty="0" smtClean="0">
                <a:solidFill>
                  <a:srgbClr val="00B0F0"/>
                </a:solidFill>
              </a:rPr>
              <a:t> </a:t>
            </a:r>
            <a:r>
              <a:rPr lang="pt-PT" sz="2000" dirty="0" smtClean="0"/>
              <a:t>Observa a imagem e legenda-a. Os números representam os países lusófonos, as letras maiúsculas os continentes e as letras minúsculas os oceanos.</a:t>
            </a:r>
            <a:endParaRPr lang="pt-PT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7" y="1899420"/>
            <a:ext cx="7272808" cy="444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6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847</Words>
  <Application>Microsoft Office PowerPoint</Application>
  <PresentationFormat>On-screen Show (4:3)</PresentationFormat>
  <Paragraphs>134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 Martins</dc:creator>
  <cp:lastModifiedBy>DRasteiro</cp:lastModifiedBy>
  <cp:revision>77</cp:revision>
  <dcterms:created xsi:type="dcterms:W3CDTF">2012-01-12T15:30:13Z</dcterms:created>
  <dcterms:modified xsi:type="dcterms:W3CDTF">2013-02-26T16:12:46Z</dcterms:modified>
</cp:coreProperties>
</file>