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70" d="100"/>
          <a:sy n="70" d="100"/>
        </p:scale>
        <p:origin x="147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3888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8147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24-08-2016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5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jpeg"/><Relationship Id="rId7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251520" y="2458121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2</a:t>
            </a:r>
          </a:p>
          <a:p>
            <a:pPr algn="ctr"/>
            <a:r>
              <a:rPr lang="pt-PT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solo é um suporte de vida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8680" y="2924944"/>
            <a:ext cx="6696744" cy="446860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990360" y="2420888"/>
            <a:ext cx="53645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Seleciona em cada frase a opção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correta.</a:t>
            </a:r>
            <a:endParaRPr lang="pt-PT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157476" y="2924944"/>
            <a:ext cx="60205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1. </a:t>
            </a:r>
            <a:r>
              <a:rPr lang="pt-PT" sz="2400" dirty="0"/>
              <a:t>O solo é a camada </a:t>
            </a:r>
            <a:r>
              <a:rPr lang="pt-PT" sz="2400" b="1" dirty="0">
                <a:solidFill>
                  <a:srgbClr val="C00000"/>
                </a:solidFill>
              </a:rPr>
              <a:t>superficial / profunda </a:t>
            </a:r>
            <a:r>
              <a:rPr lang="pt-PT" sz="2400" dirty="0"/>
              <a:t>da crosta terrestre, que resulta </a:t>
            </a:r>
            <a:r>
              <a:rPr lang="pt-PT" sz="2400" dirty="0" smtClean="0"/>
              <a:t>da ação </a:t>
            </a:r>
            <a:r>
              <a:rPr lang="pt-PT" sz="2400" dirty="0"/>
              <a:t>de fatores atmosféricos e dos seres vivos sobre as rochas.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55" b="100000" l="0" r="997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9628"/>
            <a:ext cx="4320480" cy="401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med" advTm="600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35643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/>
              <a:t>O ar </a:t>
            </a:r>
            <a:r>
              <a:rPr lang="pt-PT" sz="2400" b="1" dirty="0">
                <a:solidFill>
                  <a:srgbClr val="C00000"/>
                </a:solidFill>
              </a:rPr>
              <a:t>não faz / faz </a:t>
            </a:r>
            <a:r>
              <a:rPr lang="pt-PT" sz="2400" dirty="0"/>
              <a:t>parte da constituição do solo.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646624"/>
            <a:ext cx="4930662" cy="449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O solo </a:t>
            </a:r>
            <a:r>
              <a:rPr lang="pt-PT" sz="2400" b="1" dirty="0">
                <a:solidFill>
                  <a:srgbClr val="C00000"/>
                </a:solidFill>
              </a:rPr>
              <a:t>não regula / regula </a:t>
            </a:r>
            <a:r>
              <a:rPr lang="pt-PT" sz="2400" dirty="0"/>
              <a:t>a distribuição e manutenção da água </a:t>
            </a:r>
            <a:r>
              <a:rPr lang="pt-PT" sz="2400" dirty="0" smtClean="0"/>
              <a:t>nos reservatórios </a:t>
            </a:r>
            <a:r>
              <a:rPr lang="pt-PT" sz="2400" dirty="0"/>
              <a:t>naturais.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2"/>
          <a:stretch/>
        </p:blipFill>
        <p:spPr>
          <a:xfrm rot="21204942">
            <a:off x="1998952" y="3948607"/>
            <a:ext cx="5435328" cy="2437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Os agentes atmosféricos, como o vento e a </a:t>
            </a:r>
            <a:r>
              <a:rPr lang="pt-PT" sz="2400" b="1" dirty="0">
                <a:solidFill>
                  <a:srgbClr val="C00000"/>
                </a:solidFill>
              </a:rPr>
              <a:t>água / os animais e as plantas</a:t>
            </a:r>
            <a:r>
              <a:rPr lang="pt-PT" sz="2400" dirty="0" smtClean="0"/>
              <a:t>, intervêm </a:t>
            </a:r>
            <a:r>
              <a:rPr lang="pt-PT" sz="2400" dirty="0"/>
              <a:t>na formação dos solos.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" y="5034298"/>
            <a:ext cx="9124035" cy="182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4680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conjunto dos horizontes que formam o solo tem o nome de </a:t>
            </a:r>
            <a:r>
              <a:rPr lang="pt-PT" sz="2400" b="1" dirty="0">
                <a:solidFill>
                  <a:srgbClr val="C00000"/>
                </a:solidFill>
              </a:rPr>
              <a:t>rocha </a:t>
            </a:r>
            <a:r>
              <a:rPr lang="pt-PT" sz="2400" b="1" dirty="0" smtClean="0">
                <a:solidFill>
                  <a:srgbClr val="C00000"/>
                </a:solidFill>
              </a:rPr>
              <a:t>mãe / </a:t>
            </a:r>
            <a:r>
              <a:rPr lang="pt-PT" sz="2400" b="1" dirty="0">
                <a:solidFill>
                  <a:srgbClr val="C00000"/>
                </a:solidFill>
              </a:rPr>
              <a:t>perfil do solo</a:t>
            </a:r>
            <a:r>
              <a:rPr lang="pt-PT" sz="2400" dirty="0"/>
              <a:t>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836712"/>
            <a:ext cx="3379323" cy="539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7578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Um solo argiloso é </a:t>
            </a:r>
            <a:r>
              <a:rPr lang="pt-PT" sz="2400" b="1" dirty="0">
                <a:solidFill>
                  <a:srgbClr val="C00000"/>
                </a:solidFill>
              </a:rPr>
              <a:t>permeável / impermeável </a:t>
            </a:r>
            <a:r>
              <a:rPr lang="pt-PT" sz="2400" dirty="0"/>
              <a:t>à água.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0276">
            <a:off x="2537570" y="4068424"/>
            <a:ext cx="3402790" cy="2267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3564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cultura em socalcos </a:t>
            </a:r>
            <a:r>
              <a:rPr lang="pt-PT" sz="2400" b="1" dirty="0">
                <a:solidFill>
                  <a:srgbClr val="C00000"/>
                </a:solidFill>
              </a:rPr>
              <a:t>é / não </a:t>
            </a:r>
            <a:r>
              <a:rPr lang="pt-PT" sz="2400" dirty="0"/>
              <a:t>é uma causa de desgaste do solo.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9030">
            <a:off x="5203758" y="2083541"/>
            <a:ext cx="3645024" cy="3645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49325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Uma das medidas de proteção do solo é a </a:t>
            </a:r>
            <a:r>
              <a:rPr lang="pt-PT" sz="2400" b="1" dirty="0">
                <a:solidFill>
                  <a:srgbClr val="C00000"/>
                </a:solidFill>
              </a:rPr>
              <a:t>utilização abusiva de adubos</a:t>
            </a:r>
            <a:r>
              <a:rPr lang="pt-PT" sz="2400" b="1" dirty="0" smtClean="0">
                <a:solidFill>
                  <a:srgbClr val="C00000"/>
                </a:solidFill>
              </a:rPr>
              <a:t>, pesticidas </a:t>
            </a:r>
            <a:r>
              <a:rPr lang="pt-PT" sz="2400" b="1" dirty="0">
                <a:solidFill>
                  <a:srgbClr val="C00000"/>
                </a:solidFill>
              </a:rPr>
              <a:t>ou herbicidas químicos sintéticos / o uso de adubos orgânicos</a:t>
            </a:r>
            <a:r>
              <a:rPr lang="pt-PT" sz="2400" b="1" dirty="0" smtClean="0">
                <a:solidFill>
                  <a:srgbClr val="C00000"/>
                </a:solidFill>
              </a:rPr>
              <a:t>, como </a:t>
            </a:r>
            <a:r>
              <a:rPr lang="pt-PT" sz="2400" b="1" dirty="0">
                <a:solidFill>
                  <a:srgbClr val="C00000"/>
                </a:solidFill>
              </a:rPr>
              <a:t>o estrume ou o composto.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1EFF2"/>
              </a:clrFrom>
              <a:clrTo>
                <a:srgbClr val="F1EF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532789"/>
            <a:ext cx="6588224" cy="439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3688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</a:t>
            </a:r>
            <a:r>
              <a:rPr lang="pt-PT" sz="2400" b="1" dirty="0">
                <a:solidFill>
                  <a:srgbClr val="C00000"/>
                </a:solidFill>
              </a:rPr>
              <a:t>drenagem / irrigação </a:t>
            </a:r>
            <a:r>
              <a:rPr lang="pt-PT" sz="2400" dirty="0"/>
              <a:t>retira do solo a água em excesso, através da </a:t>
            </a:r>
            <a:r>
              <a:rPr lang="pt-PT" sz="2400" dirty="0" smtClean="0"/>
              <a:t>abertura de </a:t>
            </a:r>
            <a:r>
              <a:rPr lang="pt-PT" sz="2400" dirty="0"/>
              <a:t>regos ou valas.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7020">
            <a:off x="4739984" y="2852936"/>
            <a:ext cx="3995936" cy="2662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6156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avanço científico e tecnológico permitiu o desenvolvimento de novos </a:t>
            </a:r>
            <a:r>
              <a:rPr lang="pt-PT" sz="2400" dirty="0" smtClean="0"/>
              <a:t>métodos e </a:t>
            </a:r>
            <a:r>
              <a:rPr lang="pt-PT" sz="2400" dirty="0"/>
              <a:t>equipamentos, como a sementeira direta, que </a:t>
            </a:r>
            <a:r>
              <a:rPr lang="pt-PT" sz="2400" b="1" dirty="0">
                <a:solidFill>
                  <a:srgbClr val="C00000"/>
                </a:solidFill>
              </a:rPr>
              <a:t>não reduzem / reduzem</a:t>
            </a:r>
            <a:r>
              <a:rPr lang="pt-PT" sz="2400" dirty="0"/>
              <a:t> </a:t>
            </a:r>
            <a:r>
              <a:rPr lang="pt-PT" sz="2400" dirty="0" smtClean="0"/>
              <a:t>a erosão </a:t>
            </a:r>
            <a:r>
              <a:rPr lang="pt-PT" sz="2400" dirty="0"/>
              <a:t>do solo.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00"/>
          <a:stretch/>
        </p:blipFill>
        <p:spPr>
          <a:xfrm>
            <a:off x="6156176" y="958137"/>
            <a:ext cx="3024336" cy="539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5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159732" y="3044280"/>
            <a:ext cx="60126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1. </a:t>
            </a:r>
            <a:r>
              <a:rPr lang="pt-PT" sz="2400" dirty="0"/>
              <a:t>O solo é a camada </a:t>
            </a:r>
            <a:r>
              <a:rPr lang="pt-PT" sz="2400" b="1" dirty="0">
                <a:solidFill>
                  <a:srgbClr val="C00000"/>
                </a:solidFill>
              </a:rPr>
              <a:t>superficial </a:t>
            </a:r>
            <a:r>
              <a:rPr lang="pt-PT" sz="2400" dirty="0" smtClean="0"/>
              <a:t>da </a:t>
            </a:r>
            <a:r>
              <a:rPr lang="pt-PT" sz="2400" dirty="0"/>
              <a:t>crosta terrestre, que resulta </a:t>
            </a:r>
            <a:r>
              <a:rPr lang="pt-PT" sz="2400" dirty="0" smtClean="0"/>
              <a:t>da ação </a:t>
            </a:r>
            <a:r>
              <a:rPr lang="pt-PT" sz="2400" dirty="0"/>
              <a:t>de fatores atmosféricos e dos seres vivos sobre as rochas.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55" b="100000" l="0" r="997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6551401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89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35643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PT" sz="2400" dirty="0"/>
              <a:t>O ar </a:t>
            </a:r>
            <a:r>
              <a:rPr lang="pt-PT" sz="2400" b="1" dirty="0" smtClean="0">
                <a:solidFill>
                  <a:srgbClr val="C00000"/>
                </a:solidFill>
              </a:rPr>
              <a:t>faz </a:t>
            </a:r>
            <a:r>
              <a:rPr lang="pt-PT" sz="2400" dirty="0"/>
              <a:t>parte da constituição do solo.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646624"/>
            <a:ext cx="4930662" cy="449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26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O solo </a:t>
            </a:r>
            <a:r>
              <a:rPr lang="pt-PT" sz="2400" b="1" dirty="0" smtClean="0">
                <a:solidFill>
                  <a:srgbClr val="C00000"/>
                </a:solidFill>
              </a:rPr>
              <a:t>regula </a:t>
            </a:r>
            <a:r>
              <a:rPr lang="pt-PT" sz="2400" dirty="0"/>
              <a:t>a distribuição e manutenção da água </a:t>
            </a:r>
            <a:r>
              <a:rPr lang="pt-PT" sz="2400" dirty="0" smtClean="0"/>
              <a:t>nos reservatórios </a:t>
            </a:r>
            <a:r>
              <a:rPr lang="pt-PT" sz="2400" dirty="0"/>
              <a:t>naturais.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12"/>
          <a:stretch/>
        </p:blipFill>
        <p:spPr>
          <a:xfrm rot="21204942">
            <a:off x="1998952" y="3948607"/>
            <a:ext cx="5435328" cy="2437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284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4.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Os agentes atmosféricos, como o vento e a </a:t>
            </a:r>
            <a:r>
              <a:rPr lang="pt-PT" sz="2400" b="1" dirty="0" smtClean="0">
                <a:solidFill>
                  <a:srgbClr val="C00000"/>
                </a:solidFill>
              </a:rPr>
              <a:t>água</a:t>
            </a:r>
            <a:r>
              <a:rPr lang="pt-PT" sz="2400" dirty="0" smtClean="0"/>
              <a:t>, intervêm </a:t>
            </a:r>
            <a:r>
              <a:rPr lang="pt-PT" sz="2400" dirty="0"/>
              <a:t>na formação dos solos.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" y="5034298"/>
            <a:ext cx="9124035" cy="182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99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4680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conjunto dos horizontes que formam o solo tem o nome de </a:t>
            </a:r>
            <a:r>
              <a:rPr lang="pt-PT" sz="2400" b="1" dirty="0" smtClean="0">
                <a:solidFill>
                  <a:srgbClr val="C00000"/>
                </a:solidFill>
              </a:rPr>
              <a:t>perfil </a:t>
            </a:r>
            <a:r>
              <a:rPr lang="pt-PT" sz="2400" b="1" dirty="0">
                <a:solidFill>
                  <a:srgbClr val="C00000"/>
                </a:solidFill>
              </a:rPr>
              <a:t>do solo</a:t>
            </a:r>
            <a:r>
              <a:rPr lang="pt-PT" sz="2400" dirty="0"/>
              <a:t>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836712"/>
            <a:ext cx="3379323" cy="539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1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7578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400" dirty="0"/>
              <a:t>Um solo argiloso é </a:t>
            </a:r>
            <a:r>
              <a:rPr lang="pt-PT" sz="2400" b="1" dirty="0" smtClean="0">
                <a:solidFill>
                  <a:srgbClr val="C00000"/>
                </a:solidFill>
              </a:rPr>
              <a:t>impermeável </a:t>
            </a:r>
            <a:r>
              <a:rPr lang="pt-PT" sz="2400" dirty="0"/>
              <a:t>à água.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0276">
            <a:off x="2537570" y="4068424"/>
            <a:ext cx="3402790" cy="2267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2507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3564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cultura em socalcos </a:t>
            </a:r>
            <a:r>
              <a:rPr lang="pt-PT" sz="2400" b="1" dirty="0" smtClean="0">
                <a:solidFill>
                  <a:srgbClr val="C00000"/>
                </a:solidFill>
              </a:rPr>
              <a:t>não </a:t>
            </a:r>
            <a:r>
              <a:rPr lang="pt-PT" sz="2400" dirty="0"/>
              <a:t>é uma causa de desgaste do solo.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9030">
            <a:off x="5203758" y="2083541"/>
            <a:ext cx="3645024" cy="3645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7722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49325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Uma das medidas de proteção do solo </a:t>
            </a:r>
            <a:r>
              <a:rPr lang="pt-PT" sz="2400"/>
              <a:t>é </a:t>
            </a:r>
            <a:r>
              <a:rPr lang="pt-PT" sz="2400" b="1" smtClean="0">
                <a:solidFill>
                  <a:srgbClr val="C00000"/>
                </a:solidFill>
              </a:rPr>
              <a:t>o </a:t>
            </a:r>
            <a:r>
              <a:rPr lang="pt-PT" sz="2400" b="1" dirty="0">
                <a:solidFill>
                  <a:srgbClr val="C00000"/>
                </a:solidFill>
              </a:rPr>
              <a:t>uso de adubos orgânicos</a:t>
            </a:r>
            <a:r>
              <a:rPr lang="pt-PT" sz="2400" b="1" dirty="0" smtClean="0">
                <a:solidFill>
                  <a:srgbClr val="C00000"/>
                </a:solidFill>
              </a:rPr>
              <a:t>, como </a:t>
            </a:r>
            <a:r>
              <a:rPr lang="pt-PT" sz="2400" b="1" dirty="0">
                <a:solidFill>
                  <a:srgbClr val="C00000"/>
                </a:solidFill>
              </a:rPr>
              <a:t>o estrume ou o composto.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1EFF2"/>
              </a:clrFrom>
              <a:clrTo>
                <a:srgbClr val="F1EF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532789"/>
            <a:ext cx="6588224" cy="439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7647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3688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A </a:t>
            </a:r>
            <a:r>
              <a:rPr lang="pt-PT" sz="2400" b="1" dirty="0">
                <a:solidFill>
                  <a:srgbClr val="C00000"/>
                </a:solidFill>
              </a:rPr>
              <a:t>drenagem </a:t>
            </a:r>
            <a:r>
              <a:rPr lang="pt-PT" sz="2400" dirty="0" smtClean="0"/>
              <a:t>retira </a:t>
            </a:r>
            <a:r>
              <a:rPr lang="pt-PT" sz="2400" dirty="0"/>
              <a:t>do solo a água em excesso, através da </a:t>
            </a:r>
            <a:r>
              <a:rPr lang="pt-PT" sz="2400" dirty="0" smtClean="0"/>
              <a:t>abertura de </a:t>
            </a:r>
            <a:r>
              <a:rPr lang="pt-PT" sz="2400" dirty="0"/>
              <a:t>regos ou valas.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87020">
            <a:off x="4739984" y="2852936"/>
            <a:ext cx="3995936" cy="2662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3735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6156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pt-PT" sz="2400" dirty="0"/>
              <a:t>O avanço científico e tecnológico permitiu o desenvolvimento de novos </a:t>
            </a:r>
            <a:r>
              <a:rPr lang="pt-PT" sz="2400" dirty="0" smtClean="0"/>
              <a:t>métodos e </a:t>
            </a:r>
            <a:r>
              <a:rPr lang="pt-PT" sz="2400" dirty="0"/>
              <a:t>equipamentos, como a sementeira direta, que </a:t>
            </a:r>
            <a:r>
              <a:rPr lang="pt-PT" sz="2400" b="1" dirty="0" smtClean="0">
                <a:solidFill>
                  <a:srgbClr val="C00000"/>
                </a:solidFill>
              </a:rPr>
              <a:t>reduzem</a:t>
            </a:r>
            <a:r>
              <a:rPr lang="pt-PT" sz="2400" dirty="0" smtClean="0"/>
              <a:t> a erosão </a:t>
            </a:r>
            <a:r>
              <a:rPr lang="pt-PT" sz="2400" dirty="0"/>
              <a:t>do solo.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00"/>
          <a:stretch/>
        </p:blipFill>
        <p:spPr>
          <a:xfrm>
            <a:off x="6156176" y="958137"/>
            <a:ext cx="3024336" cy="539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4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5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96" b="89796" l="4425" r="90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84" y="-603447"/>
            <a:ext cx="10800000" cy="2054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2317</TotalTime>
  <Words>468</Words>
  <Application>Microsoft Office PowerPoint</Application>
  <PresentationFormat>Apresentação no Ecrã (4:3)</PresentationFormat>
  <Paragraphs>38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Maria Amélia Dória</cp:lastModifiedBy>
  <cp:revision>175</cp:revision>
  <dcterms:created xsi:type="dcterms:W3CDTF">2011-10-19T09:30:38Z</dcterms:created>
  <dcterms:modified xsi:type="dcterms:W3CDTF">2016-08-24T09:46:15Z</dcterms:modified>
</cp:coreProperties>
</file>