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83" r:id="rId2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54" autoAdjust="0"/>
  </p:normalViewPr>
  <p:slideViewPr>
    <p:cSldViewPr>
      <p:cViewPr varScale="1">
        <p:scale>
          <a:sx n="84" d="100"/>
          <a:sy n="84" d="100"/>
        </p:scale>
        <p:origin x="10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56554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81397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.jpeg"/><Relationship Id="rId7" Type="http://schemas.microsoft.com/office/2007/relationships/hdphoto" Target="../media/hdphoto2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.jpeg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933702" y="5877272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tângulo 4"/>
          <p:cNvSpPr/>
          <p:nvPr/>
        </p:nvSpPr>
        <p:spPr>
          <a:xfrm>
            <a:off x="971600" y="2348880"/>
            <a:ext cx="77842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Unidade 6</a:t>
            </a:r>
          </a:p>
          <a:p>
            <a:pPr algn="ctr"/>
            <a:r>
              <a:rPr lang="pt-PT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importância do ar para os seres vivos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600400"/>
            <a:ext cx="2982201" cy="32576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854552" y="2564904"/>
            <a:ext cx="57241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Seleciona a opção que completa corretamente cada uma das questões.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51" b="4691"/>
          <a:stretch/>
        </p:blipFill>
        <p:spPr>
          <a:xfrm>
            <a:off x="4750886" y="2371740"/>
            <a:ext cx="4141594" cy="4297620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563723" y="3068960"/>
            <a:ext cx="55204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1. </a:t>
            </a:r>
            <a:r>
              <a:rPr lang="pt-PT" sz="2400" dirty="0" smtClean="0"/>
              <a:t>Proteger a Terra do impacto de astros e moderar a temperatura são funções da…</a:t>
            </a:r>
          </a:p>
          <a:p>
            <a:endParaRPr lang="pt-PT" sz="2400" dirty="0"/>
          </a:p>
          <a:p>
            <a:pPr indent="263525"/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 smtClean="0"/>
              <a:t>… </a:t>
            </a:r>
            <a:r>
              <a:rPr lang="pt-PT" sz="2400" dirty="0"/>
              <a:t>hidrosfera. </a:t>
            </a:r>
            <a:endParaRPr lang="pt-PT" sz="2400" dirty="0" smtClean="0"/>
          </a:p>
          <a:p>
            <a:pPr marL="263525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biosfera. </a:t>
            </a:r>
          </a:p>
          <a:p>
            <a:pPr indent="263525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atmosfera. 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med" advTm="60000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40968"/>
            <a:ext cx="68767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2.</a:t>
            </a:r>
            <a:r>
              <a:rPr lang="pt-PT" sz="2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pt-PT" sz="2400" dirty="0">
                <a:ea typeface="Segoe UI Symbol" panose="020B0502040204020203" pitchFamily="34" charset="0"/>
              </a:rPr>
              <a:t>O gás que protege a Terra da radiação ultravioleta do Sol é o</a:t>
            </a:r>
            <a:r>
              <a:rPr lang="pt-PT" sz="2400" dirty="0" smtClean="0">
                <a:ea typeface="Segoe UI Symbol" panose="020B0502040204020203" pitchFamily="34" charset="0"/>
              </a:rPr>
              <a:t>…</a:t>
            </a:r>
          </a:p>
          <a:p>
            <a:endParaRPr lang="pt-PT" sz="2400" dirty="0" smtClean="0">
              <a:ea typeface="Segoe UI Symbol" panose="020B0502040204020203" pitchFamily="34" charset="0"/>
            </a:endParaRPr>
          </a:p>
          <a:p>
            <a:pPr marL="342900" indent="-79375">
              <a:buFont typeface="Wingdings 2" panose="05020102010507070707" pitchFamily="18" charset="2"/>
              <a:buChar char="£"/>
            </a:pPr>
            <a:r>
              <a:rPr lang="pt-PT" sz="2400" dirty="0" smtClean="0"/>
              <a:t>… oxigénio</a:t>
            </a:r>
            <a:r>
              <a:rPr lang="pt-PT" sz="2400" dirty="0" smtClean="0">
                <a:ea typeface="Segoe UI Symbol" panose="020B0502040204020203" pitchFamily="34" charset="0"/>
              </a:rPr>
              <a:t>. </a:t>
            </a:r>
          </a:p>
          <a:p>
            <a:pPr marL="342900" indent="-79375">
              <a:buFont typeface="Wingdings 2" panose="05020102010507070707" pitchFamily="18" charset="2"/>
              <a:buChar char="£"/>
            </a:pPr>
            <a:r>
              <a:rPr lang="pt-PT" sz="2400" dirty="0" smtClean="0">
                <a:ea typeface="Segoe UI Symbol" panose="020B0502040204020203" pitchFamily="34" charset="0"/>
              </a:rPr>
              <a:t>… nitrogénio. </a:t>
            </a:r>
          </a:p>
          <a:p>
            <a:pPr marL="342900" indent="-79375">
              <a:buFont typeface="Wingdings 2" panose="05020102010507070707" pitchFamily="18" charset="2"/>
              <a:buChar char="£"/>
            </a:pPr>
            <a:r>
              <a:rPr lang="pt-PT" sz="2400" dirty="0" smtClean="0">
                <a:ea typeface="Segoe UI Symbol" panose="020B0502040204020203" pitchFamily="34" charset="0"/>
              </a:rPr>
              <a:t>… ozono.</a:t>
            </a:r>
            <a:endParaRPr lang="pt-PT" sz="2400" dirty="0">
              <a:ea typeface="Segoe UI Symbol" panose="020B0502040204020203" pitchFamily="34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3301">
            <a:off x="4192831" y="3936559"/>
            <a:ext cx="3649863" cy="24329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96514376"/>
      </p:ext>
    </p:extLst>
  </p:cSld>
  <p:clrMapOvr>
    <a:masterClrMapping/>
  </p:clrMapOvr>
  <p:transition spd="med" advTm="60000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719572" y="3075057"/>
            <a:ext cx="53645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lvl="0" indent="-263525"/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3.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>
                <a:solidFill>
                  <a:prstClr val="black"/>
                </a:solidFill>
              </a:rPr>
              <a:t>O gás que existe em maior quantidade no ar é o…</a:t>
            </a:r>
          </a:p>
          <a:p>
            <a:pPr lvl="0"/>
            <a:endParaRPr lang="pt-PT" sz="2400" dirty="0" smtClean="0">
              <a:solidFill>
                <a:prstClr val="black"/>
              </a:solidFill>
            </a:endParaRPr>
          </a:p>
          <a:p>
            <a:pPr marL="342900" indent="-79375">
              <a:buFont typeface="Wingdings 2" panose="05020102010507070707" pitchFamily="18" charset="2"/>
              <a:buChar char="£"/>
            </a:pPr>
            <a:r>
              <a:rPr lang="pt-PT" sz="2400" dirty="0"/>
              <a:t>… oxigénio</a:t>
            </a:r>
            <a:r>
              <a:rPr lang="pt-PT" sz="2400" dirty="0">
                <a:ea typeface="Segoe UI Symbol" panose="020B0502040204020203" pitchFamily="34" charset="0"/>
              </a:rPr>
              <a:t>. </a:t>
            </a:r>
          </a:p>
          <a:p>
            <a:pPr marL="342900" indent="-79375">
              <a:buFont typeface="Wingdings 2" panose="05020102010507070707" pitchFamily="18" charset="2"/>
              <a:buChar char="£"/>
            </a:pPr>
            <a:r>
              <a:rPr lang="pt-PT" sz="2400" dirty="0">
                <a:ea typeface="Segoe UI Symbol" panose="020B0502040204020203" pitchFamily="34" charset="0"/>
              </a:rPr>
              <a:t>… </a:t>
            </a:r>
            <a:r>
              <a:rPr lang="pt-PT" sz="2400" dirty="0" smtClean="0">
                <a:ea typeface="Segoe UI Symbol" panose="020B0502040204020203" pitchFamily="34" charset="0"/>
              </a:rPr>
              <a:t>nitrogénio. </a:t>
            </a:r>
            <a:endParaRPr lang="pt-PT" sz="2400" dirty="0">
              <a:ea typeface="Segoe UI Symbol" panose="020B0502040204020203" pitchFamily="34" charset="0"/>
            </a:endParaRPr>
          </a:p>
          <a:p>
            <a:pPr marL="342900" indent="-79375">
              <a:buFont typeface="Wingdings 2" panose="05020102010507070707" pitchFamily="18" charset="2"/>
              <a:buChar char="£"/>
            </a:pPr>
            <a:r>
              <a:rPr lang="pt-PT" sz="2400" dirty="0">
                <a:ea typeface="Segoe UI Symbol" panose="020B0502040204020203" pitchFamily="34" charset="0"/>
              </a:rPr>
              <a:t>… ozono.</a:t>
            </a: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F"/>
              </a:clrFrom>
              <a:clrTo>
                <a:srgbClr val="FE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623" y="2276872"/>
            <a:ext cx="4143851" cy="41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med" advTm="60000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82449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 smtClean="0">
                <a:solidFill>
                  <a:srgbClr val="231F20"/>
                </a:solidFill>
              </a:rPr>
              <a:t> 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4.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>
                <a:latin typeface="+mj-lt"/>
              </a:rPr>
              <a:t>Uma das propriedades do ar é</a:t>
            </a:r>
            <a:r>
              <a:rPr lang="pt-PT" sz="2400" dirty="0" smtClean="0">
                <a:latin typeface="+mj-lt"/>
              </a:rPr>
              <a:t>…</a:t>
            </a:r>
          </a:p>
          <a:p>
            <a:pPr marL="342900" indent="-342900">
              <a:buFont typeface="Wingdings 2" panose="05020102010507070707" pitchFamily="18" charset="2"/>
              <a:buChar char="£"/>
            </a:pPr>
            <a:endParaRPr lang="pt-PT" sz="2400" dirty="0" smtClean="0"/>
          </a:p>
          <a:p>
            <a:pPr marL="342900" indent="11113">
              <a:buFont typeface="Wingdings 2" panose="05020102010507070707" pitchFamily="18" charset="2"/>
              <a:buChar char="£"/>
            </a:pPr>
            <a:r>
              <a:rPr lang="pt-PT" sz="2400" dirty="0" smtClean="0">
                <a:latin typeface="+mj-lt"/>
              </a:rPr>
              <a:t>… </a:t>
            </a:r>
            <a:r>
              <a:rPr lang="pt-PT" sz="2400" dirty="0">
                <a:latin typeface="+mj-lt"/>
              </a:rPr>
              <a:t>não </a:t>
            </a:r>
            <a:r>
              <a:rPr lang="pt-PT" sz="2400" dirty="0" smtClean="0">
                <a:latin typeface="+mj-lt"/>
              </a:rPr>
              <a:t>exercer pressão.</a:t>
            </a:r>
          </a:p>
          <a:p>
            <a:pPr marL="342900" indent="11113">
              <a:buFont typeface="Wingdings 2" panose="05020102010507070707" pitchFamily="18" charset="2"/>
              <a:buChar char="£"/>
            </a:pPr>
            <a:r>
              <a:rPr lang="pt-PT" sz="2400" dirty="0" smtClean="0">
                <a:latin typeface="+mj-lt"/>
              </a:rPr>
              <a:t>… </a:t>
            </a:r>
            <a:r>
              <a:rPr lang="pt-PT" sz="2400" dirty="0">
                <a:latin typeface="+mj-lt"/>
              </a:rPr>
              <a:t>não ocupar espaço. </a:t>
            </a:r>
            <a:endParaRPr lang="pt-PT" sz="2400" dirty="0" smtClean="0">
              <a:latin typeface="+mj-lt"/>
            </a:endParaRPr>
          </a:p>
          <a:p>
            <a:pPr marL="342900" indent="11113">
              <a:buFont typeface="Wingdings 2" panose="05020102010507070707" pitchFamily="18" charset="2"/>
              <a:buChar char="£"/>
            </a:pPr>
            <a:r>
              <a:rPr lang="pt-PT" sz="2400" dirty="0" smtClean="0">
                <a:latin typeface="+mj-lt"/>
              </a:rPr>
              <a:t>… </a:t>
            </a:r>
            <a:r>
              <a:rPr lang="pt-PT" sz="2400" dirty="0">
                <a:latin typeface="+mj-lt"/>
              </a:rPr>
              <a:t>ter peso.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EFEFF"/>
              </a:clrFrom>
              <a:clrTo>
                <a:srgbClr val="FE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623" y="2276872"/>
            <a:ext cx="4143851" cy="41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med" advTm="60000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3075057"/>
            <a:ext cx="80648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5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>
                <a:latin typeface="+mj-lt"/>
              </a:rPr>
              <a:t>O oxigénio é um gás</a:t>
            </a:r>
            <a:r>
              <a:rPr lang="pt-PT" sz="2400" dirty="0" smtClean="0">
                <a:latin typeface="+mj-lt"/>
              </a:rPr>
              <a:t>…</a:t>
            </a:r>
          </a:p>
          <a:p>
            <a:endParaRPr lang="pt-PT" sz="2400" dirty="0" smtClean="0">
              <a:latin typeface="+mj-lt"/>
            </a:endParaRPr>
          </a:p>
          <a:p>
            <a:pPr marL="342900" indent="11113">
              <a:buFont typeface="Wingdings 2" panose="05020102010507070707" pitchFamily="18" charset="2"/>
              <a:buChar char="£"/>
            </a:pPr>
            <a:r>
              <a:rPr lang="pt-PT" sz="2400" dirty="0" smtClean="0">
                <a:latin typeface="+mj-lt"/>
              </a:rPr>
              <a:t>… </a:t>
            </a:r>
            <a:r>
              <a:rPr lang="pt-PT" sz="2400" dirty="0">
                <a:latin typeface="+mj-lt"/>
              </a:rPr>
              <a:t>comburente</a:t>
            </a:r>
            <a:r>
              <a:rPr lang="pt-PT" sz="2400" dirty="0" smtClean="0">
                <a:latin typeface="+mj-lt"/>
              </a:rPr>
              <a:t>.</a:t>
            </a:r>
          </a:p>
          <a:p>
            <a:pPr marL="342900" indent="11113">
              <a:buFont typeface="Wingdings 2" panose="05020102010507070707" pitchFamily="18" charset="2"/>
              <a:buChar char="£"/>
            </a:pPr>
            <a:r>
              <a:rPr lang="pt-PT" sz="2400" dirty="0" smtClean="0">
                <a:latin typeface="+mj-lt"/>
              </a:rPr>
              <a:t>… </a:t>
            </a:r>
            <a:r>
              <a:rPr lang="pt-PT" sz="2400" dirty="0">
                <a:latin typeface="+mj-lt"/>
              </a:rPr>
              <a:t>incomburente. </a:t>
            </a:r>
            <a:endParaRPr lang="pt-PT" sz="2400" dirty="0" smtClean="0">
              <a:latin typeface="+mj-lt"/>
            </a:endParaRPr>
          </a:p>
          <a:p>
            <a:pPr marL="342900" indent="11113">
              <a:buFont typeface="Wingdings 2" panose="05020102010507070707" pitchFamily="18" charset="2"/>
              <a:buChar char="£"/>
            </a:pPr>
            <a:r>
              <a:rPr lang="pt-PT" sz="2400" dirty="0" smtClean="0">
                <a:latin typeface="+mj-lt"/>
              </a:rPr>
              <a:t>… </a:t>
            </a:r>
            <a:r>
              <a:rPr lang="pt-PT" sz="2400" dirty="0">
                <a:latin typeface="+mj-lt"/>
              </a:rPr>
              <a:t>combustível.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616" y="1955185"/>
            <a:ext cx="3861048" cy="38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med" advTm="60000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9542" y="3228945"/>
            <a:ext cx="606667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6.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</a:t>
            </a:r>
            <a:r>
              <a:rPr lang="pt-PT" sz="2400" dirty="0">
                <a:latin typeface="+mj-lt"/>
              </a:rPr>
              <a:t>Uma das características que permite identificar o dióxido de carbono é</a:t>
            </a:r>
            <a:r>
              <a:rPr lang="pt-PT" sz="2400" dirty="0" smtClean="0">
                <a:latin typeface="+mj-lt"/>
              </a:rPr>
              <a:t>…</a:t>
            </a:r>
          </a:p>
          <a:p>
            <a:endParaRPr lang="pt-PT" sz="2400" dirty="0" smtClean="0">
              <a:latin typeface="+mj-lt"/>
            </a:endParaRPr>
          </a:p>
          <a:p>
            <a:pPr marL="342900" indent="11113">
              <a:buFont typeface="Wingdings 2" panose="05020102010507070707" pitchFamily="18" charset="2"/>
              <a:buChar char="£"/>
            </a:pPr>
            <a:r>
              <a:rPr lang="pt-PT" sz="2400" dirty="0" smtClean="0">
                <a:latin typeface="+mj-lt"/>
              </a:rPr>
              <a:t>… </a:t>
            </a:r>
            <a:r>
              <a:rPr lang="pt-PT" sz="2400" dirty="0">
                <a:latin typeface="+mj-lt"/>
              </a:rPr>
              <a:t>acender uma brasa. </a:t>
            </a:r>
            <a:endParaRPr lang="pt-PT" sz="2400" dirty="0" smtClean="0">
              <a:latin typeface="+mj-lt"/>
            </a:endParaRPr>
          </a:p>
          <a:p>
            <a:pPr marL="342900" indent="11113">
              <a:buFont typeface="Wingdings 2" panose="05020102010507070707" pitchFamily="18" charset="2"/>
              <a:buChar char="£"/>
            </a:pPr>
            <a:r>
              <a:rPr lang="pt-PT" sz="2400" dirty="0" smtClean="0">
                <a:latin typeface="+mj-lt"/>
              </a:rPr>
              <a:t>… </a:t>
            </a:r>
            <a:r>
              <a:rPr lang="pt-PT" sz="2400" dirty="0">
                <a:latin typeface="+mj-lt"/>
              </a:rPr>
              <a:t>turvar a água de cal. </a:t>
            </a:r>
            <a:endParaRPr lang="pt-PT" sz="2400" dirty="0" smtClean="0">
              <a:latin typeface="+mj-lt"/>
            </a:endParaRPr>
          </a:p>
          <a:p>
            <a:pPr marL="342900" indent="11113">
              <a:buFont typeface="Wingdings 2" panose="05020102010507070707" pitchFamily="18" charset="2"/>
              <a:buChar char="£"/>
            </a:pPr>
            <a:r>
              <a:rPr lang="pt-PT" sz="2400" dirty="0" smtClean="0">
                <a:latin typeface="+mj-lt"/>
              </a:rPr>
              <a:t>… </a:t>
            </a:r>
            <a:r>
              <a:rPr lang="pt-PT" sz="2400" dirty="0">
                <a:latin typeface="+mj-lt"/>
              </a:rPr>
              <a:t>o cheiro.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356992"/>
            <a:ext cx="3960440" cy="251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med" advTm="60000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52205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7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Um dos fatores que altera a qualidade do </a:t>
            </a:r>
            <a:r>
              <a:rPr lang="pt-PT" sz="2400" dirty="0" smtClean="0">
                <a:latin typeface="+mj-lt"/>
              </a:rPr>
              <a:t>ar…</a:t>
            </a:r>
          </a:p>
          <a:p>
            <a:endParaRPr lang="pt-PT" sz="2400" dirty="0" smtClean="0">
              <a:latin typeface="+mj-lt"/>
            </a:endParaRPr>
          </a:p>
          <a:p>
            <a:pPr marL="342900" indent="-79375">
              <a:buFont typeface="Wingdings 2" panose="05020102010507070707" pitchFamily="18" charset="2"/>
              <a:buChar char="£"/>
            </a:pPr>
            <a:r>
              <a:rPr lang="pt-PT" sz="2400" dirty="0" smtClean="0">
                <a:latin typeface="+mj-lt"/>
              </a:rPr>
              <a:t>… </a:t>
            </a:r>
            <a:r>
              <a:rPr lang="pt-PT" sz="2400" dirty="0"/>
              <a:t>são </a:t>
            </a:r>
            <a:r>
              <a:rPr lang="pt-PT" sz="2400" dirty="0" smtClean="0">
                <a:latin typeface="+mj-lt"/>
              </a:rPr>
              <a:t>os </a:t>
            </a:r>
            <a:r>
              <a:rPr lang="pt-PT" sz="2400" dirty="0">
                <a:latin typeface="+mj-lt"/>
              </a:rPr>
              <a:t>incêndios. </a:t>
            </a:r>
            <a:endParaRPr lang="pt-PT" sz="2400" dirty="0" smtClean="0">
              <a:latin typeface="+mj-lt"/>
            </a:endParaRPr>
          </a:p>
          <a:p>
            <a:pPr marL="342900" indent="-79375">
              <a:buFont typeface="Wingdings 2" panose="05020102010507070707" pitchFamily="18" charset="2"/>
              <a:buChar char="£"/>
            </a:pPr>
            <a:r>
              <a:rPr lang="pt-PT" sz="2400" dirty="0" smtClean="0">
                <a:latin typeface="+mj-lt"/>
              </a:rPr>
              <a:t>… </a:t>
            </a:r>
            <a:r>
              <a:rPr lang="pt-PT" sz="2400" dirty="0"/>
              <a:t>são </a:t>
            </a:r>
            <a:r>
              <a:rPr lang="pt-PT" sz="2400" dirty="0" smtClean="0">
                <a:latin typeface="+mj-lt"/>
              </a:rPr>
              <a:t>as </a:t>
            </a:r>
            <a:r>
              <a:rPr lang="pt-PT" sz="2400" dirty="0">
                <a:latin typeface="+mj-lt"/>
              </a:rPr>
              <a:t>chuvas ácidas. </a:t>
            </a:r>
            <a:endParaRPr lang="pt-PT" sz="2400" dirty="0" smtClean="0">
              <a:latin typeface="+mj-lt"/>
            </a:endParaRPr>
          </a:p>
          <a:p>
            <a:pPr marL="342900" indent="-79375">
              <a:buFont typeface="Wingdings 2" panose="05020102010507070707" pitchFamily="18" charset="2"/>
              <a:buChar char="£"/>
            </a:pPr>
            <a:r>
              <a:rPr lang="pt-PT" sz="2400" dirty="0" smtClean="0">
                <a:latin typeface="+mj-lt"/>
              </a:rPr>
              <a:t>… é o </a:t>
            </a:r>
            <a:r>
              <a:rPr lang="pt-PT" sz="2400" dirty="0">
                <a:latin typeface="+mj-lt"/>
              </a:rPr>
              <a:t>efeito de estufa.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42" b="9518"/>
          <a:stretch/>
        </p:blipFill>
        <p:spPr>
          <a:xfrm rot="629486">
            <a:off x="5835650" y="3024133"/>
            <a:ext cx="2909344" cy="23344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med" advTm="60000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1" y="3140968"/>
            <a:ext cx="500455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8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Uma das consequências da poluição atmosférica é</a:t>
            </a:r>
            <a:r>
              <a:rPr lang="pt-PT" sz="2400" dirty="0" smtClean="0">
                <a:latin typeface="+mj-lt"/>
              </a:rPr>
              <a:t>…</a:t>
            </a:r>
          </a:p>
          <a:p>
            <a:endParaRPr lang="pt-PT" sz="2400" dirty="0" smtClean="0">
              <a:latin typeface="+mj-lt"/>
            </a:endParaRPr>
          </a:p>
          <a:p>
            <a:pPr marL="342900" indent="11113">
              <a:buFont typeface="Wingdings 2" panose="05020102010507070707" pitchFamily="18" charset="2"/>
              <a:buChar char="£"/>
            </a:pPr>
            <a:r>
              <a:rPr lang="pt-PT" sz="2400" dirty="0" smtClean="0">
                <a:latin typeface="+mj-lt"/>
              </a:rPr>
              <a:t>… </a:t>
            </a:r>
            <a:r>
              <a:rPr lang="pt-PT" sz="2400" dirty="0">
                <a:latin typeface="+mj-lt"/>
              </a:rPr>
              <a:t>os incêndios. </a:t>
            </a:r>
            <a:endParaRPr lang="pt-PT" sz="2400" dirty="0" smtClean="0">
              <a:latin typeface="+mj-lt"/>
            </a:endParaRPr>
          </a:p>
          <a:p>
            <a:pPr marL="342900" indent="11113">
              <a:buFont typeface="Wingdings 2" panose="05020102010507070707" pitchFamily="18" charset="2"/>
              <a:buChar char="£"/>
            </a:pPr>
            <a:r>
              <a:rPr lang="pt-PT" sz="2400" dirty="0" smtClean="0">
                <a:latin typeface="+mj-lt"/>
              </a:rPr>
              <a:t>… </a:t>
            </a:r>
            <a:r>
              <a:rPr lang="pt-PT" sz="2400" dirty="0">
                <a:latin typeface="+mj-lt"/>
              </a:rPr>
              <a:t>a industrialização. </a:t>
            </a:r>
            <a:endParaRPr lang="pt-PT" sz="2400" dirty="0" smtClean="0">
              <a:latin typeface="+mj-lt"/>
            </a:endParaRPr>
          </a:p>
          <a:p>
            <a:pPr marL="342900" indent="11113">
              <a:buFont typeface="Wingdings 2" panose="05020102010507070707" pitchFamily="18" charset="2"/>
              <a:buChar char="£"/>
            </a:pPr>
            <a:r>
              <a:rPr lang="pt-PT" sz="2400" dirty="0" smtClean="0">
                <a:latin typeface="+mj-lt"/>
              </a:rPr>
              <a:t>… </a:t>
            </a:r>
            <a:r>
              <a:rPr lang="pt-PT" sz="2400" dirty="0">
                <a:latin typeface="+mj-lt"/>
              </a:rPr>
              <a:t>as chuvas ácidas.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8734">
            <a:off x="5892511" y="1727436"/>
            <a:ext cx="2671071" cy="28270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med" advTm="60000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46250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9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A qualidade do ar que respiramos é indicada pelo</a:t>
            </a:r>
            <a:r>
              <a:rPr lang="pt-PT" sz="2400" dirty="0" smtClean="0">
                <a:latin typeface="+mj-lt"/>
              </a:rPr>
              <a:t>…</a:t>
            </a:r>
          </a:p>
          <a:p>
            <a:endParaRPr lang="pt-PT" sz="2400" dirty="0" smtClean="0">
              <a:latin typeface="+mj-lt"/>
            </a:endParaRPr>
          </a:p>
          <a:p>
            <a:pPr marL="342900" indent="-79375">
              <a:buFont typeface="Wingdings 2" panose="05020102010507070707" pitchFamily="18" charset="2"/>
              <a:buChar char="£"/>
            </a:pPr>
            <a:r>
              <a:rPr lang="pt-PT" sz="2400" dirty="0" smtClean="0">
                <a:latin typeface="+mj-lt"/>
              </a:rPr>
              <a:t>… </a:t>
            </a:r>
            <a:r>
              <a:rPr lang="pt-PT" sz="2400" dirty="0">
                <a:latin typeface="+mj-lt"/>
              </a:rPr>
              <a:t>efeito de estufa. </a:t>
            </a:r>
            <a:endParaRPr lang="pt-PT" sz="2400" dirty="0" smtClean="0">
              <a:latin typeface="+mj-lt"/>
            </a:endParaRPr>
          </a:p>
          <a:p>
            <a:pPr marL="342900" indent="-79375">
              <a:buFont typeface="Wingdings 2" panose="05020102010507070707" pitchFamily="18" charset="2"/>
              <a:buChar char="£"/>
            </a:pPr>
            <a:r>
              <a:rPr lang="pt-PT" sz="2400" dirty="0" smtClean="0">
                <a:latin typeface="+mj-lt"/>
              </a:rPr>
              <a:t>… </a:t>
            </a:r>
            <a:r>
              <a:rPr lang="pt-PT" sz="2400" dirty="0">
                <a:latin typeface="+mj-lt"/>
              </a:rPr>
              <a:t>Índice de Qualidade do Ar. </a:t>
            </a:r>
            <a:endParaRPr lang="pt-PT" sz="2400" dirty="0" smtClean="0">
              <a:latin typeface="+mj-lt"/>
            </a:endParaRPr>
          </a:p>
          <a:p>
            <a:pPr marL="342900" indent="-79375">
              <a:buFont typeface="Wingdings 2" panose="05020102010507070707" pitchFamily="18" charset="2"/>
              <a:buChar char="£"/>
            </a:pPr>
            <a:r>
              <a:rPr lang="pt-PT" sz="2400" dirty="0" smtClean="0">
                <a:latin typeface="+mj-lt"/>
              </a:rPr>
              <a:t>… </a:t>
            </a:r>
            <a:r>
              <a:rPr lang="pt-PT" sz="2400" dirty="0">
                <a:latin typeface="+mj-lt"/>
              </a:rPr>
              <a:t>fumo.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7029">
            <a:off x="5175483" y="2684576"/>
            <a:ext cx="2996952" cy="29969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med" advTm="60000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33416"/>
            <a:ext cx="52205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10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Para a preservação de um elevado Índice de Qualidade do Ar deve-se</a:t>
            </a:r>
            <a:r>
              <a:rPr lang="pt-PT" sz="2400" dirty="0" smtClean="0"/>
              <a:t>...</a:t>
            </a:r>
          </a:p>
          <a:p>
            <a:endParaRPr lang="pt-PT" sz="2400" dirty="0" smtClean="0"/>
          </a:p>
          <a:p>
            <a:pPr marL="342900" indent="103188">
              <a:buFont typeface="Wingdings 2" panose="05020102010507070707" pitchFamily="18" charset="2"/>
              <a:buChar char="£"/>
            </a:pPr>
            <a:r>
              <a:rPr lang="pt-PT" sz="2400" dirty="0" smtClean="0"/>
              <a:t>… </a:t>
            </a:r>
            <a:r>
              <a:rPr lang="pt-PT" sz="2400" dirty="0"/>
              <a:t>evitar a desflorestação. </a:t>
            </a:r>
            <a:endParaRPr lang="pt-PT" sz="2400" dirty="0" smtClean="0"/>
          </a:p>
          <a:p>
            <a:pPr marL="342900" indent="103188">
              <a:buFont typeface="Wingdings 2" panose="05020102010507070707" pitchFamily="18" charset="2"/>
              <a:buChar char="£"/>
            </a:pPr>
            <a:r>
              <a:rPr lang="pt-PT" sz="2400" dirty="0" smtClean="0"/>
              <a:t>… </a:t>
            </a:r>
            <a:r>
              <a:rPr lang="pt-PT" sz="2400" dirty="0"/>
              <a:t>não prevenir incêndios. </a:t>
            </a:r>
            <a:endParaRPr lang="pt-PT" sz="2400" dirty="0" smtClean="0"/>
          </a:p>
          <a:p>
            <a:pPr marL="342900" indent="103188">
              <a:buFont typeface="Wingdings 2" panose="05020102010507070707" pitchFamily="18" charset="2"/>
              <a:buChar char="£"/>
            </a:pPr>
            <a:r>
              <a:rPr lang="pt-PT" sz="2400" dirty="0" smtClean="0"/>
              <a:t>… andar sempre </a:t>
            </a:r>
            <a:r>
              <a:rPr lang="pt-PT" sz="2400" dirty="0"/>
              <a:t>de </a:t>
            </a:r>
            <a:r>
              <a:rPr lang="pt-PT" sz="2400" dirty="0" smtClean="0"/>
              <a:t>automóvel.</a:t>
            </a:r>
            <a:endParaRPr lang="pt-PT" sz="24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78153">
            <a:off x="5860070" y="2776768"/>
            <a:ext cx="2951814" cy="19678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med" advTm="60000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>
                <a:solidFill>
                  <a:schemeClr val="accent5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med" advTm="60000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51" b="4691"/>
          <a:stretch/>
        </p:blipFill>
        <p:spPr>
          <a:xfrm>
            <a:off x="4750886" y="2371740"/>
            <a:ext cx="4141594" cy="4297620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563723" y="3068960"/>
            <a:ext cx="55204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1. </a:t>
            </a:r>
            <a:r>
              <a:rPr lang="pt-PT" sz="2400" dirty="0" smtClean="0"/>
              <a:t>Proteger a Terra do impacto de astros e moderar a temperatura são funções da…</a:t>
            </a:r>
          </a:p>
          <a:p>
            <a:endParaRPr lang="pt-PT" sz="2400" dirty="0"/>
          </a:p>
          <a:p>
            <a:pPr indent="263525"/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 smtClean="0"/>
              <a:t>… </a:t>
            </a:r>
            <a:r>
              <a:rPr lang="pt-PT" sz="2400" dirty="0"/>
              <a:t>hidrosfera. </a:t>
            </a:r>
            <a:endParaRPr lang="pt-PT" sz="2400" dirty="0" smtClean="0"/>
          </a:p>
          <a:p>
            <a:pPr marL="263525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biosfera. </a:t>
            </a:r>
          </a:p>
          <a:p>
            <a:pPr indent="263525"/>
            <a:r>
              <a:rPr lang="pt-PT" sz="2400" dirty="0" smtClean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 smtClean="0">
                <a:sym typeface="Wingdings 2" panose="05020102010507070707" pitchFamily="18" charset="2"/>
              </a:rPr>
              <a:t> </a:t>
            </a:r>
            <a:r>
              <a:rPr lang="pt-PT" sz="2400" dirty="0" smtClean="0"/>
              <a:t>… </a:t>
            </a:r>
            <a:r>
              <a:rPr lang="pt-PT" sz="2400" dirty="0"/>
              <a:t>atmosfera. 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650022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40968"/>
            <a:ext cx="68047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2.</a:t>
            </a:r>
            <a:r>
              <a:rPr lang="pt-PT" sz="2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pt-PT" sz="2400" dirty="0">
                <a:ea typeface="Segoe UI Symbol" panose="020B0502040204020203" pitchFamily="34" charset="0"/>
              </a:rPr>
              <a:t>O gás que protege a Terra da radiação ultravioleta do Sol é o</a:t>
            </a:r>
            <a:r>
              <a:rPr lang="pt-PT" sz="2400" dirty="0" smtClean="0">
                <a:ea typeface="Segoe UI Symbol" panose="020B0502040204020203" pitchFamily="34" charset="0"/>
              </a:rPr>
              <a:t>…</a:t>
            </a:r>
          </a:p>
          <a:p>
            <a:endParaRPr lang="pt-PT" sz="2400" dirty="0" smtClean="0">
              <a:ea typeface="Segoe UI Symbol" panose="020B0502040204020203" pitchFamily="34" charset="0"/>
            </a:endParaRPr>
          </a:p>
          <a:p>
            <a:pPr marL="342900" indent="11113">
              <a:buFont typeface="Wingdings 2" panose="05020102010507070707" pitchFamily="18" charset="2"/>
              <a:buChar char="£"/>
            </a:pPr>
            <a:r>
              <a:rPr lang="pt-PT" sz="2400" dirty="0" smtClean="0"/>
              <a:t>… oxigénio</a:t>
            </a:r>
            <a:r>
              <a:rPr lang="pt-PT" sz="2400" dirty="0" smtClean="0">
                <a:ea typeface="Segoe UI Symbol" panose="020B0502040204020203" pitchFamily="34" charset="0"/>
              </a:rPr>
              <a:t>. </a:t>
            </a:r>
          </a:p>
          <a:p>
            <a:pPr marL="342900" indent="11113">
              <a:buFont typeface="Wingdings 2" panose="05020102010507070707" pitchFamily="18" charset="2"/>
              <a:buChar char="£"/>
            </a:pPr>
            <a:r>
              <a:rPr lang="pt-PT" sz="2400" dirty="0" smtClean="0">
                <a:ea typeface="Segoe UI Symbol" panose="020B0502040204020203" pitchFamily="34" charset="0"/>
              </a:rPr>
              <a:t>… nitrogénio. </a:t>
            </a:r>
          </a:p>
          <a:p>
            <a:pPr marL="342900"/>
            <a:r>
              <a:rPr lang="pt-PT" sz="2400" dirty="0" smtClean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 smtClean="0">
                <a:ea typeface="Segoe UI Symbol" panose="020B0502040204020203" pitchFamily="34" charset="0"/>
              </a:rPr>
              <a:t>… ozono.</a:t>
            </a:r>
            <a:endParaRPr lang="pt-PT" sz="2400" dirty="0">
              <a:ea typeface="Segoe UI Symbol" panose="020B0502040204020203" pitchFamily="34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3301">
            <a:off x="4192831" y="3936559"/>
            <a:ext cx="3649863" cy="24329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309369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719572" y="3075057"/>
            <a:ext cx="53645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lvl="0" indent="-263525"/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3.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>
                <a:solidFill>
                  <a:prstClr val="black"/>
                </a:solidFill>
              </a:rPr>
              <a:t>O gás que existe em maior quantidade no ar é o…</a:t>
            </a:r>
          </a:p>
          <a:p>
            <a:pPr lvl="0"/>
            <a:endParaRPr lang="pt-PT" sz="2400" dirty="0" smtClean="0">
              <a:solidFill>
                <a:prstClr val="black"/>
              </a:solidFill>
            </a:endParaRPr>
          </a:p>
          <a:p>
            <a:pPr marL="342900" indent="11113">
              <a:buFont typeface="Wingdings 2" panose="05020102010507070707" pitchFamily="18" charset="2"/>
              <a:buChar char="£"/>
            </a:pPr>
            <a:r>
              <a:rPr lang="pt-PT" sz="2400" dirty="0"/>
              <a:t>… oxigénio</a:t>
            </a:r>
            <a:r>
              <a:rPr lang="pt-PT" sz="2400" dirty="0">
                <a:ea typeface="Segoe UI Symbol" panose="020B0502040204020203" pitchFamily="34" charset="0"/>
              </a:rPr>
              <a:t>. </a:t>
            </a:r>
          </a:p>
          <a:p>
            <a:pPr marL="342900"/>
            <a:r>
              <a:rPr lang="pt-PT" sz="2400" dirty="0" smtClean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 smtClean="0">
                <a:ea typeface="Segoe UI Symbol" panose="020B0502040204020203" pitchFamily="34" charset="0"/>
              </a:rPr>
              <a:t>… nitrogénio. </a:t>
            </a:r>
            <a:endParaRPr lang="pt-PT" sz="2400" dirty="0">
              <a:ea typeface="Segoe UI Symbol" panose="020B0502040204020203" pitchFamily="34" charset="0"/>
            </a:endParaRPr>
          </a:p>
          <a:p>
            <a:pPr marL="342900" indent="11113">
              <a:buFont typeface="Wingdings 2" panose="05020102010507070707" pitchFamily="18" charset="2"/>
              <a:buChar char="£"/>
            </a:pPr>
            <a:r>
              <a:rPr lang="pt-PT" sz="2400" dirty="0">
                <a:ea typeface="Segoe UI Symbol" panose="020B0502040204020203" pitchFamily="34" charset="0"/>
              </a:rPr>
              <a:t>… ozono.</a:t>
            </a: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F"/>
              </a:clrFrom>
              <a:clrTo>
                <a:srgbClr val="FE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623" y="2276872"/>
            <a:ext cx="4143851" cy="41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82357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82449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 smtClean="0">
                <a:solidFill>
                  <a:srgbClr val="231F20"/>
                </a:solidFill>
              </a:rPr>
              <a:t> 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4.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>
                <a:latin typeface="+mj-lt"/>
              </a:rPr>
              <a:t>Uma das propriedades do ar é</a:t>
            </a:r>
            <a:r>
              <a:rPr lang="pt-PT" sz="2400" dirty="0" smtClean="0">
                <a:latin typeface="+mj-lt"/>
              </a:rPr>
              <a:t>…</a:t>
            </a:r>
          </a:p>
          <a:p>
            <a:pPr marL="342900" indent="-342900">
              <a:buFont typeface="Wingdings 2" panose="05020102010507070707" pitchFamily="18" charset="2"/>
              <a:buChar char="£"/>
            </a:pPr>
            <a:endParaRPr lang="pt-PT" sz="2400" dirty="0" smtClean="0"/>
          </a:p>
          <a:p>
            <a:pPr marL="342900" indent="11113">
              <a:buFont typeface="Wingdings 2" panose="05020102010507070707" pitchFamily="18" charset="2"/>
              <a:buChar char="£"/>
            </a:pPr>
            <a:r>
              <a:rPr lang="pt-PT" sz="2400" dirty="0" smtClean="0">
                <a:latin typeface="+mj-lt"/>
              </a:rPr>
              <a:t>… </a:t>
            </a:r>
            <a:r>
              <a:rPr lang="pt-PT" sz="2400" dirty="0">
                <a:latin typeface="+mj-lt"/>
              </a:rPr>
              <a:t>não </a:t>
            </a:r>
            <a:r>
              <a:rPr lang="pt-PT" sz="2400" dirty="0" smtClean="0">
                <a:latin typeface="+mj-lt"/>
              </a:rPr>
              <a:t>exercer pressão.</a:t>
            </a:r>
          </a:p>
          <a:p>
            <a:pPr marL="342900" indent="11113">
              <a:buFont typeface="Wingdings 2" panose="05020102010507070707" pitchFamily="18" charset="2"/>
              <a:buChar char="£"/>
            </a:pPr>
            <a:r>
              <a:rPr lang="pt-PT" sz="2400" dirty="0" smtClean="0">
                <a:latin typeface="+mj-lt"/>
              </a:rPr>
              <a:t>… </a:t>
            </a:r>
            <a:r>
              <a:rPr lang="pt-PT" sz="2400" dirty="0">
                <a:latin typeface="+mj-lt"/>
              </a:rPr>
              <a:t>não ocupar espaço. </a:t>
            </a:r>
            <a:endParaRPr lang="pt-PT" sz="2400" dirty="0" smtClean="0">
              <a:latin typeface="+mj-lt"/>
            </a:endParaRPr>
          </a:p>
          <a:p>
            <a:pPr marL="342900"/>
            <a:r>
              <a:rPr lang="pt-PT" sz="2400" dirty="0" smtClean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 smtClean="0">
                <a:latin typeface="+mj-lt"/>
              </a:rPr>
              <a:t>… </a:t>
            </a:r>
            <a:r>
              <a:rPr lang="pt-PT" sz="2400" dirty="0">
                <a:latin typeface="+mj-lt"/>
              </a:rPr>
              <a:t>ter peso.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EFEFF"/>
              </a:clrFrom>
              <a:clrTo>
                <a:srgbClr val="FE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623" y="2276872"/>
            <a:ext cx="4143851" cy="41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03599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3075057"/>
            <a:ext cx="80648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5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>
                <a:latin typeface="+mj-lt"/>
              </a:rPr>
              <a:t>O oxigénio é um gás</a:t>
            </a:r>
            <a:r>
              <a:rPr lang="pt-PT" sz="2400" dirty="0" smtClean="0">
                <a:latin typeface="+mj-lt"/>
              </a:rPr>
              <a:t>…</a:t>
            </a:r>
          </a:p>
          <a:p>
            <a:endParaRPr lang="pt-PT" sz="2400" dirty="0" smtClean="0">
              <a:latin typeface="+mj-lt"/>
            </a:endParaRPr>
          </a:p>
          <a:p>
            <a:pPr marL="342900"/>
            <a:r>
              <a:rPr lang="pt-PT" sz="2400" dirty="0" smtClean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 smtClean="0">
                <a:latin typeface="+mj-lt"/>
              </a:rPr>
              <a:t>… </a:t>
            </a:r>
            <a:r>
              <a:rPr lang="pt-PT" sz="2400" dirty="0">
                <a:latin typeface="+mj-lt"/>
              </a:rPr>
              <a:t>comburente</a:t>
            </a:r>
            <a:r>
              <a:rPr lang="pt-PT" sz="2400" dirty="0" smtClean="0">
                <a:latin typeface="+mj-lt"/>
              </a:rPr>
              <a:t>.</a:t>
            </a:r>
          </a:p>
          <a:p>
            <a:pPr marL="342900" indent="11113">
              <a:buFont typeface="Wingdings 2" panose="05020102010507070707" pitchFamily="18" charset="2"/>
              <a:buChar char="£"/>
            </a:pPr>
            <a:r>
              <a:rPr lang="pt-PT" sz="2400" dirty="0" smtClean="0">
                <a:latin typeface="+mj-lt"/>
              </a:rPr>
              <a:t>… </a:t>
            </a:r>
            <a:r>
              <a:rPr lang="pt-PT" sz="2400" dirty="0">
                <a:latin typeface="+mj-lt"/>
              </a:rPr>
              <a:t>incomburente. </a:t>
            </a:r>
            <a:endParaRPr lang="pt-PT" sz="2400" dirty="0" smtClean="0">
              <a:latin typeface="+mj-lt"/>
            </a:endParaRPr>
          </a:p>
          <a:p>
            <a:pPr marL="342900" indent="11113">
              <a:buFont typeface="Wingdings 2" panose="05020102010507070707" pitchFamily="18" charset="2"/>
              <a:buChar char="£"/>
            </a:pPr>
            <a:r>
              <a:rPr lang="pt-PT" sz="2400" dirty="0" smtClean="0">
                <a:latin typeface="+mj-lt"/>
              </a:rPr>
              <a:t>… </a:t>
            </a:r>
            <a:r>
              <a:rPr lang="pt-PT" sz="2400" dirty="0">
                <a:latin typeface="+mj-lt"/>
              </a:rPr>
              <a:t>combustível.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616" y="1955185"/>
            <a:ext cx="3861048" cy="38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67633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9542" y="3228945"/>
            <a:ext cx="606667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6.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</a:t>
            </a:r>
            <a:r>
              <a:rPr lang="pt-PT" sz="2400" dirty="0">
                <a:latin typeface="+mj-lt"/>
              </a:rPr>
              <a:t>Uma das características que permite identificar o dióxido de carbono é</a:t>
            </a:r>
            <a:r>
              <a:rPr lang="pt-PT" sz="2400" dirty="0" smtClean="0">
                <a:latin typeface="+mj-lt"/>
              </a:rPr>
              <a:t>…</a:t>
            </a:r>
          </a:p>
          <a:p>
            <a:endParaRPr lang="pt-PT" sz="2400" dirty="0" smtClean="0">
              <a:latin typeface="+mj-lt"/>
            </a:endParaRPr>
          </a:p>
          <a:p>
            <a:pPr marL="342900" indent="11113">
              <a:buFont typeface="Wingdings 2" panose="05020102010507070707" pitchFamily="18" charset="2"/>
              <a:buChar char="£"/>
            </a:pPr>
            <a:r>
              <a:rPr lang="pt-PT" sz="2400" dirty="0" smtClean="0">
                <a:latin typeface="+mj-lt"/>
              </a:rPr>
              <a:t>… </a:t>
            </a:r>
            <a:r>
              <a:rPr lang="pt-PT" sz="2400" dirty="0">
                <a:latin typeface="+mj-lt"/>
              </a:rPr>
              <a:t>acender uma brasa. </a:t>
            </a:r>
            <a:endParaRPr lang="pt-PT" sz="2400" dirty="0" smtClean="0">
              <a:latin typeface="+mj-lt"/>
            </a:endParaRPr>
          </a:p>
          <a:p>
            <a:pPr marL="342900"/>
            <a:r>
              <a:rPr lang="pt-PT" sz="2400" dirty="0" smtClean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 smtClean="0">
                <a:latin typeface="+mj-lt"/>
              </a:rPr>
              <a:t>… </a:t>
            </a:r>
            <a:r>
              <a:rPr lang="pt-PT" sz="2400" dirty="0">
                <a:latin typeface="+mj-lt"/>
              </a:rPr>
              <a:t>turvar a água de cal. </a:t>
            </a:r>
            <a:endParaRPr lang="pt-PT" sz="2400" dirty="0" smtClean="0">
              <a:latin typeface="+mj-lt"/>
            </a:endParaRPr>
          </a:p>
          <a:p>
            <a:pPr marL="342900" indent="11113">
              <a:buFont typeface="Wingdings 2" panose="05020102010507070707" pitchFamily="18" charset="2"/>
              <a:buChar char="£"/>
            </a:pPr>
            <a:r>
              <a:rPr lang="pt-PT" sz="2400" dirty="0" smtClean="0">
                <a:latin typeface="+mj-lt"/>
              </a:rPr>
              <a:t>… </a:t>
            </a:r>
            <a:r>
              <a:rPr lang="pt-PT" sz="2400" dirty="0">
                <a:latin typeface="+mj-lt"/>
              </a:rPr>
              <a:t>o cheiro.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356992"/>
            <a:ext cx="3960440" cy="251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22093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52205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7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Um dos fatores que altera a qualidade do </a:t>
            </a:r>
            <a:r>
              <a:rPr lang="pt-PT" sz="2400" dirty="0" smtClean="0">
                <a:latin typeface="+mj-lt"/>
              </a:rPr>
              <a:t>ar…</a:t>
            </a:r>
          </a:p>
          <a:p>
            <a:endParaRPr lang="pt-PT" sz="2400" dirty="0" smtClean="0">
              <a:latin typeface="+mj-lt"/>
            </a:endParaRPr>
          </a:p>
          <a:p>
            <a:pPr marL="263525"/>
            <a:r>
              <a:rPr lang="pt-PT" sz="2400" dirty="0" smtClean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 smtClean="0">
                <a:latin typeface="+mj-lt"/>
              </a:rPr>
              <a:t>… </a:t>
            </a:r>
            <a:r>
              <a:rPr lang="pt-PT" sz="2400" dirty="0"/>
              <a:t>são </a:t>
            </a:r>
            <a:r>
              <a:rPr lang="pt-PT" sz="2400" dirty="0" smtClean="0">
                <a:latin typeface="+mj-lt"/>
              </a:rPr>
              <a:t>os </a:t>
            </a:r>
            <a:r>
              <a:rPr lang="pt-PT" sz="2400" dirty="0">
                <a:latin typeface="+mj-lt"/>
              </a:rPr>
              <a:t>incêndios. </a:t>
            </a:r>
            <a:endParaRPr lang="pt-PT" sz="2400" dirty="0" smtClean="0">
              <a:latin typeface="+mj-lt"/>
            </a:endParaRPr>
          </a:p>
          <a:p>
            <a:pPr marL="342900" indent="-79375">
              <a:buFont typeface="Wingdings 2" panose="05020102010507070707" pitchFamily="18" charset="2"/>
              <a:buChar char="£"/>
            </a:pPr>
            <a:r>
              <a:rPr lang="pt-PT" sz="2400" dirty="0" smtClean="0">
                <a:latin typeface="+mj-lt"/>
              </a:rPr>
              <a:t>… </a:t>
            </a:r>
            <a:r>
              <a:rPr lang="pt-PT" sz="2400" dirty="0"/>
              <a:t>são </a:t>
            </a:r>
            <a:r>
              <a:rPr lang="pt-PT" sz="2400" dirty="0" smtClean="0">
                <a:latin typeface="+mj-lt"/>
              </a:rPr>
              <a:t>as </a:t>
            </a:r>
            <a:r>
              <a:rPr lang="pt-PT" sz="2400" dirty="0">
                <a:latin typeface="+mj-lt"/>
              </a:rPr>
              <a:t>chuvas ácidas. </a:t>
            </a:r>
            <a:endParaRPr lang="pt-PT" sz="2400" dirty="0" smtClean="0">
              <a:latin typeface="+mj-lt"/>
            </a:endParaRPr>
          </a:p>
          <a:p>
            <a:pPr marL="342900" indent="-79375">
              <a:buFont typeface="Wingdings 2" panose="05020102010507070707" pitchFamily="18" charset="2"/>
              <a:buChar char="£"/>
            </a:pPr>
            <a:r>
              <a:rPr lang="pt-PT" sz="2400" dirty="0" smtClean="0">
                <a:latin typeface="+mj-lt"/>
              </a:rPr>
              <a:t>… é o </a:t>
            </a:r>
            <a:r>
              <a:rPr lang="pt-PT" sz="2400" dirty="0">
                <a:latin typeface="+mj-lt"/>
              </a:rPr>
              <a:t>efeito de estufa.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42" b="9518"/>
          <a:stretch/>
        </p:blipFill>
        <p:spPr>
          <a:xfrm rot="629486">
            <a:off x="5835650" y="3024133"/>
            <a:ext cx="2909344" cy="23344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2429868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1" y="3140968"/>
            <a:ext cx="500455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8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Uma das consequências da poluição atmosférica é</a:t>
            </a:r>
            <a:r>
              <a:rPr lang="pt-PT" sz="2400" dirty="0" smtClean="0">
                <a:latin typeface="+mj-lt"/>
              </a:rPr>
              <a:t>…</a:t>
            </a:r>
          </a:p>
          <a:p>
            <a:endParaRPr lang="pt-PT" sz="2400" dirty="0" smtClean="0">
              <a:latin typeface="+mj-lt"/>
            </a:endParaRPr>
          </a:p>
          <a:p>
            <a:pPr marL="342900" indent="11113">
              <a:buFont typeface="Wingdings 2" panose="05020102010507070707" pitchFamily="18" charset="2"/>
              <a:buChar char="£"/>
            </a:pPr>
            <a:r>
              <a:rPr lang="pt-PT" sz="2400" dirty="0" smtClean="0">
                <a:latin typeface="+mj-lt"/>
              </a:rPr>
              <a:t>… </a:t>
            </a:r>
            <a:r>
              <a:rPr lang="pt-PT" sz="2400" dirty="0">
                <a:latin typeface="+mj-lt"/>
              </a:rPr>
              <a:t>os incêndios. </a:t>
            </a:r>
            <a:endParaRPr lang="pt-PT" sz="2400" dirty="0" smtClean="0">
              <a:latin typeface="+mj-lt"/>
            </a:endParaRPr>
          </a:p>
          <a:p>
            <a:pPr marL="342900" indent="11113">
              <a:buFont typeface="Wingdings 2" panose="05020102010507070707" pitchFamily="18" charset="2"/>
              <a:buChar char="£"/>
            </a:pPr>
            <a:r>
              <a:rPr lang="pt-PT" sz="2400" dirty="0" smtClean="0">
                <a:latin typeface="+mj-lt"/>
              </a:rPr>
              <a:t>… </a:t>
            </a:r>
            <a:r>
              <a:rPr lang="pt-PT" sz="2400" dirty="0">
                <a:latin typeface="+mj-lt"/>
              </a:rPr>
              <a:t>a industrialização. </a:t>
            </a:r>
            <a:endParaRPr lang="pt-PT" sz="2400" dirty="0" smtClean="0">
              <a:latin typeface="+mj-lt"/>
            </a:endParaRPr>
          </a:p>
          <a:p>
            <a:pPr marL="342900"/>
            <a:r>
              <a:rPr lang="pt-PT" sz="2400" dirty="0" smtClean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 smtClean="0">
                <a:latin typeface="+mj-lt"/>
              </a:rPr>
              <a:t>… </a:t>
            </a:r>
            <a:r>
              <a:rPr lang="pt-PT" sz="2400" dirty="0">
                <a:latin typeface="+mj-lt"/>
              </a:rPr>
              <a:t>as chuvas ácidas.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8734">
            <a:off x="5892511" y="1727436"/>
            <a:ext cx="2671071" cy="28270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2197281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46250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9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A qualidade do ar que respiramos é indicada pelo</a:t>
            </a:r>
            <a:r>
              <a:rPr lang="pt-PT" sz="2400" dirty="0" smtClean="0">
                <a:latin typeface="+mj-lt"/>
              </a:rPr>
              <a:t>…</a:t>
            </a:r>
          </a:p>
          <a:p>
            <a:endParaRPr lang="pt-PT" sz="2400" dirty="0" smtClean="0">
              <a:latin typeface="+mj-lt"/>
            </a:endParaRPr>
          </a:p>
          <a:p>
            <a:pPr marL="342900" indent="-79375">
              <a:buFont typeface="Wingdings 2" panose="05020102010507070707" pitchFamily="18" charset="2"/>
              <a:buChar char="£"/>
            </a:pPr>
            <a:r>
              <a:rPr lang="pt-PT" sz="2400" dirty="0" smtClean="0">
                <a:latin typeface="+mj-lt"/>
              </a:rPr>
              <a:t>… </a:t>
            </a:r>
            <a:r>
              <a:rPr lang="pt-PT" sz="2400" dirty="0">
                <a:latin typeface="+mj-lt"/>
              </a:rPr>
              <a:t>efeito de estufa. </a:t>
            </a:r>
            <a:endParaRPr lang="pt-PT" sz="2400" dirty="0" smtClean="0">
              <a:latin typeface="+mj-lt"/>
            </a:endParaRPr>
          </a:p>
          <a:p>
            <a:pPr marL="263525"/>
            <a:r>
              <a:rPr lang="pt-PT" sz="2400" dirty="0" smtClean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 smtClean="0">
                <a:latin typeface="+mj-lt"/>
              </a:rPr>
              <a:t>… </a:t>
            </a:r>
            <a:r>
              <a:rPr lang="pt-PT" sz="2400" dirty="0">
                <a:latin typeface="+mj-lt"/>
              </a:rPr>
              <a:t>Índice de Qualidade do Ar. </a:t>
            </a:r>
            <a:endParaRPr lang="pt-PT" sz="2400" dirty="0" smtClean="0">
              <a:latin typeface="+mj-lt"/>
            </a:endParaRPr>
          </a:p>
          <a:p>
            <a:pPr marL="342900" indent="-79375">
              <a:buFont typeface="Wingdings 2" panose="05020102010507070707" pitchFamily="18" charset="2"/>
              <a:buChar char="£"/>
            </a:pPr>
            <a:r>
              <a:rPr lang="pt-PT" sz="2400" dirty="0" smtClean="0">
                <a:latin typeface="+mj-lt"/>
              </a:rPr>
              <a:t>… </a:t>
            </a:r>
            <a:r>
              <a:rPr lang="pt-PT" sz="2400" dirty="0">
                <a:latin typeface="+mj-lt"/>
              </a:rPr>
              <a:t>fumo.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7029">
            <a:off x="5175483" y="2684576"/>
            <a:ext cx="2996952" cy="29969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1907998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33416"/>
            <a:ext cx="52205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10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Para a preservação de um elevado Índice de Qualidade do Ar deve-se</a:t>
            </a:r>
            <a:r>
              <a:rPr lang="pt-PT" sz="2400" dirty="0" smtClean="0"/>
              <a:t>...</a:t>
            </a:r>
          </a:p>
          <a:p>
            <a:endParaRPr lang="pt-PT" sz="2400" dirty="0" smtClean="0"/>
          </a:p>
          <a:p>
            <a:pPr marL="342900" indent="11113"/>
            <a:r>
              <a:rPr lang="pt-PT" sz="2400" dirty="0" smtClean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 smtClean="0"/>
              <a:t>… </a:t>
            </a:r>
            <a:r>
              <a:rPr lang="pt-PT" sz="2400" dirty="0"/>
              <a:t>evitar a desflorestação. </a:t>
            </a:r>
            <a:endParaRPr lang="pt-PT" sz="2400" dirty="0" smtClean="0"/>
          </a:p>
          <a:p>
            <a:pPr marL="342900" indent="103188">
              <a:buFont typeface="Wingdings 2" panose="05020102010507070707" pitchFamily="18" charset="2"/>
              <a:buChar char="£"/>
            </a:pPr>
            <a:r>
              <a:rPr lang="pt-PT" sz="2400" dirty="0" smtClean="0"/>
              <a:t>… </a:t>
            </a:r>
            <a:r>
              <a:rPr lang="pt-PT" sz="2400" dirty="0"/>
              <a:t>não prevenir incêndios. </a:t>
            </a:r>
            <a:endParaRPr lang="pt-PT" sz="2400" dirty="0" smtClean="0"/>
          </a:p>
          <a:p>
            <a:pPr marL="342900" indent="103188">
              <a:buFont typeface="Wingdings 2" panose="05020102010507070707" pitchFamily="18" charset="2"/>
              <a:buChar char="£"/>
            </a:pPr>
            <a:r>
              <a:rPr lang="pt-PT" sz="2400" dirty="0" smtClean="0"/>
              <a:t>… andar sempre </a:t>
            </a:r>
            <a:r>
              <a:rPr lang="pt-PT" sz="2400" dirty="0"/>
              <a:t>de </a:t>
            </a:r>
            <a:r>
              <a:rPr lang="pt-PT" sz="2400" dirty="0" smtClean="0"/>
              <a:t>automóvel.</a:t>
            </a:r>
            <a:endParaRPr lang="pt-PT" sz="24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78153">
            <a:off x="5930609" y="2908726"/>
            <a:ext cx="2930955" cy="19539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9646896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99784" y="632061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11560" y="1988840"/>
            <a:ext cx="486054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Quantos pontos conseguiste?</a:t>
            </a:r>
          </a:p>
          <a:p>
            <a:endParaRPr lang="pt-PT" sz="2000" dirty="0" smtClean="0"/>
          </a:p>
          <a:p>
            <a:r>
              <a:rPr lang="pt-PT" sz="2000" dirty="0" smtClean="0"/>
              <a:t>Verifica a tua classificação.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1-2 </a:t>
            </a:r>
            <a:r>
              <a:rPr lang="pt-PT" sz="2000" dirty="0"/>
              <a:t>Fraco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3-4 </a:t>
            </a:r>
            <a:r>
              <a:rPr lang="pt-PT" sz="2000" dirty="0"/>
              <a:t>Não 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5-6 </a:t>
            </a:r>
            <a:r>
              <a:rPr lang="pt-PT" sz="2000" dirty="0"/>
              <a:t>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7-8 </a:t>
            </a:r>
            <a:r>
              <a:rPr lang="pt-PT" sz="2000" dirty="0"/>
              <a:t>Bom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9-10 </a:t>
            </a:r>
            <a:r>
              <a:rPr lang="pt-PT" sz="2000" dirty="0"/>
              <a:t>Muito Bom</a:t>
            </a:r>
            <a:endParaRPr lang="pt-PT" sz="2000" dirty="0">
              <a:solidFill>
                <a:srgbClr val="231F20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373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2883</TotalTime>
  <Words>585</Words>
  <Application>Microsoft Office PowerPoint</Application>
  <PresentationFormat>Apresentação no Ecrã (4:3)</PresentationFormat>
  <Paragraphs>118</Paragraphs>
  <Slides>24</Slides>
  <Notes>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24</vt:i4>
      </vt:variant>
    </vt:vector>
  </HeadingPairs>
  <TitlesOfParts>
    <vt:vector size="30" baseType="lpstr">
      <vt:lpstr>Arial</vt:lpstr>
      <vt:lpstr>Calibri</vt:lpstr>
      <vt:lpstr>Segoe UI Symbol</vt:lpstr>
      <vt:lpstr>Wingdings</vt:lpstr>
      <vt:lpstr>Wingdings 2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197</cp:revision>
  <dcterms:created xsi:type="dcterms:W3CDTF">2011-10-19T09:30:38Z</dcterms:created>
  <dcterms:modified xsi:type="dcterms:W3CDTF">2016-07-13T09:42:53Z</dcterms:modified>
</cp:coreProperties>
</file>