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981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37251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6267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5610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0" y="2458121"/>
            <a:ext cx="91883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10</a:t>
            </a:r>
          </a:p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influência dos fatores abióticos nos animais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6" y="3344738"/>
            <a:ext cx="5269893" cy="351326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637674" y="2348880"/>
            <a:ext cx="58686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Classifica como verdadeiras (V) ou falsas (F) as afirmações seguintes.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852936"/>
            <a:ext cx="5129554" cy="386280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0207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Os fatores abióticos influenciam as características morfológicas dos animais</a:t>
            </a:r>
            <a:r>
              <a:rPr lang="pt-PT" sz="2400" dirty="0" smtClean="0">
                <a:latin typeface="+mj-lt"/>
              </a:rPr>
              <a:t>, mas </a:t>
            </a:r>
            <a:r>
              <a:rPr lang="pt-PT" sz="2400" dirty="0">
                <a:latin typeface="+mj-lt"/>
              </a:rPr>
              <a:t>não têm influência nos seus comportamentos.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" t="7051" b="5709"/>
          <a:stretch/>
        </p:blipFill>
        <p:spPr>
          <a:xfrm>
            <a:off x="35496" y="980728"/>
            <a:ext cx="9071992" cy="468052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6948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 smtClean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2.</a:t>
            </a:r>
            <a:r>
              <a:rPr lang="pt-PT" sz="2400" dirty="0" smtClean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latin typeface="+mj-lt"/>
              </a:rPr>
              <a:t>As migrações podem ser motivadas pela escassez de água ou alimentos</a:t>
            </a:r>
            <a:r>
              <a:rPr lang="pt-PT" sz="2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7408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Os mamíferos das regiões frias podem apresentar pelos mais compridos </a:t>
            </a:r>
            <a:r>
              <a:rPr lang="pt-PT" sz="2400" dirty="0" smtClean="0">
                <a:latin typeface="+mj-lt"/>
              </a:rPr>
              <a:t>e espessos</a:t>
            </a:r>
            <a:r>
              <a:rPr lang="pt-PT" sz="2400" dirty="0">
                <a:latin typeface="+mj-lt"/>
              </a:rPr>
              <a:t>.</a:t>
            </a: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852936"/>
            <a:ext cx="5129554" cy="386280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7246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Plumagem </a:t>
            </a:r>
            <a:r>
              <a:rPr lang="pt-PT" sz="2400" dirty="0" smtClean="0">
                <a:latin typeface="+mj-lt"/>
              </a:rPr>
              <a:t>mais </a:t>
            </a:r>
            <a:r>
              <a:rPr lang="pt-PT" sz="2400" dirty="0">
                <a:latin typeface="+mj-lt"/>
              </a:rPr>
              <a:t>abundante e camada de gordura subcutânea </a:t>
            </a:r>
            <a:r>
              <a:rPr lang="pt-PT" sz="2400" dirty="0" smtClean="0">
                <a:latin typeface="+mj-lt"/>
              </a:rPr>
              <a:t>são características </a:t>
            </a:r>
            <a:r>
              <a:rPr lang="pt-PT" sz="2400" dirty="0">
                <a:latin typeface="+mj-lt"/>
              </a:rPr>
              <a:t>das aves das regiões frias.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8" b="12188"/>
          <a:stretch/>
        </p:blipFill>
        <p:spPr>
          <a:xfrm>
            <a:off x="4558236" y="3906054"/>
            <a:ext cx="4262236" cy="2406827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684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hibernação é um estado de imobilidade dos animais durante a </a:t>
            </a:r>
            <a:r>
              <a:rPr lang="pt-PT" sz="2400" dirty="0" smtClean="0">
                <a:latin typeface="+mj-lt"/>
              </a:rPr>
              <a:t>estação quente</a:t>
            </a:r>
            <a:r>
              <a:rPr lang="pt-PT" sz="2400" dirty="0"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43384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6. </a:t>
            </a:r>
            <a:r>
              <a:rPr lang="pt-PT" sz="2400" dirty="0">
                <a:latin typeface="+mj-lt"/>
              </a:rPr>
              <a:t>A estivação é um estado de imobilidade dos animais durante a estação quente.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0" t="14916" r="16998" b="37834"/>
          <a:stretch/>
        </p:blipFill>
        <p:spPr>
          <a:xfrm rot="680244">
            <a:off x="5658865" y="2595506"/>
            <a:ext cx="2891881" cy="2768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39244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diminuição da produção de urina é um modo de adaptação de </a:t>
            </a:r>
            <a:r>
              <a:rPr lang="pt-PT" sz="2400" dirty="0" smtClean="0">
                <a:latin typeface="+mj-lt"/>
              </a:rPr>
              <a:t>muitos animais </a:t>
            </a:r>
            <a:r>
              <a:rPr lang="pt-PT" sz="2400" dirty="0">
                <a:latin typeface="+mj-lt"/>
              </a:rPr>
              <a:t>aos ambientes húmidos.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6393">
            <a:off x="4974540" y="1651860"/>
            <a:ext cx="2940816" cy="4273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35" y="4866480"/>
            <a:ext cx="9144000" cy="198924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766885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Animais de ambientes secos podem obter água a partir das reservas </a:t>
            </a:r>
            <a:r>
              <a:rPr lang="pt-PT" sz="2400" dirty="0" smtClean="0">
                <a:latin typeface="+mj-lt"/>
              </a:rPr>
              <a:t>de gordura </a:t>
            </a:r>
            <a:r>
              <a:rPr lang="pt-PT" sz="2400" dirty="0">
                <a:latin typeface="+mj-lt"/>
              </a:rPr>
              <a:t>no corpo.</a:t>
            </a: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7" b="21251"/>
          <a:stretch/>
        </p:blipFill>
        <p:spPr>
          <a:xfrm>
            <a:off x="0" y="44625"/>
            <a:ext cx="9144000" cy="681337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21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Nos animais, a luz influencia o início das migrações.</a:t>
            </a:r>
          </a:p>
        </p:txBody>
      </p:sp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b="1" dirty="0">
                <a:solidFill>
                  <a:schemeClr val="bg1"/>
                </a:solidFill>
                <a:latin typeface="+mj-lt"/>
              </a:rPr>
              <a:t>Em ambientes sem luz não há vida</a:t>
            </a:r>
            <a:r>
              <a:rPr lang="pt-PT" sz="2400" dirty="0">
                <a:solidFill>
                  <a:schemeClr val="bg1"/>
                </a:solidFill>
                <a:latin typeface="+mj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852936"/>
            <a:ext cx="5129554" cy="386280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0207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Os fatores abióticos influenciam as características morfológicas dos animais</a:t>
            </a:r>
            <a:r>
              <a:rPr lang="pt-PT" sz="2400" dirty="0" smtClean="0">
                <a:latin typeface="+mj-lt"/>
              </a:rPr>
              <a:t>, mas </a:t>
            </a:r>
            <a:r>
              <a:rPr lang="pt-PT" sz="2400" dirty="0">
                <a:latin typeface="+mj-lt"/>
              </a:rPr>
              <a:t>não têm influência nos seus comportamentos</a:t>
            </a:r>
            <a:r>
              <a:rPr lang="pt-PT" sz="2400" dirty="0" smtClean="0">
                <a:latin typeface="+mj-lt"/>
              </a:rPr>
              <a:t>.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Falso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18198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" t="7051" b="5709"/>
          <a:stretch/>
        </p:blipFill>
        <p:spPr>
          <a:xfrm>
            <a:off x="35496" y="980728"/>
            <a:ext cx="9071992" cy="4680521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69487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 smtClean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2.</a:t>
            </a:r>
            <a:r>
              <a:rPr lang="pt-PT" sz="2400" dirty="0" smtClean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latin typeface="+mj-lt"/>
              </a:rPr>
              <a:t>As migrações podem ser motivadas pela escassez de água ou alimentos</a:t>
            </a:r>
            <a:r>
              <a:rPr lang="pt-PT" sz="2400" dirty="0" smtClean="0">
                <a:latin typeface="+mj-lt"/>
              </a:rPr>
              <a:t>. </a:t>
            </a:r>
            <a:r>
              <a:rPr lang="pt-PT" sz="2400" b="1" dirty="0">
                <a:solidFill>
                  <a:srgbClr val="C00000"/>
                </a:solidFill>
              </a:rPr>
              <a:t>Falso</a:t>
            </a:r>
          </a:p>
          <a:p>
            <a:pPr marL="354013" indent="-354013"/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54602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7408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Os mamíferos das regiões frias podem apresentar pelos mais compridos </a:t>
            </a:r>
            <a:r>
              <a:rPr lang="pt-PT" sz="2400" dirty="0" smtClean="0">
                <a:latin typeface="+mj-lt"/>
              </a:rPr>
              <a:t>e espessos</a:t>
            </a:r>
            <a:r>
              <a:rPr lang="pt-PT" sz="2400" dirty="0" smtClean="0">
                <a:latin typeface="+mj-lt"/>
              </a:rPr>
              <a:t>. </a:t>
            </a:r>
            <a:r>
              <a:rPr lang="pt-PT" sz="2400" b="1" dirty="0" smtClean="0">
                <a:solidFill>
                  <a:srgbClr val="C00000"/>
                </a:solidFill>
              </a:rPr>
              <a:t>Verdadeiro</a:t>
            </a:r>
            <a:endParaRPr lang="pt-PT" sz="2400" b="1" dirty="0">
              <a:solidFill>
                <a:srgbClr val="C00000"/>
              </a:solidFill>
            </a:endParaRPr>
          </a:p>
          <a:p>
            <a:pPr marL="263525" indent="-263525"/>
            <a:r>
              <a:rPr lang="pt-PT" sz="2400" dirty="0" smtClean="0">
                <a:latin typeface="+mj-lt"/>
              </a:rPr>
              <a:t> </a:t>
            </a:r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5074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852936"/>
            <a:ext cx="5129554" cy="3862804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7246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Plumagem </a:t>
            </a:r>
            <a:r>
              <a:rPr lang="pt-PT" sz="2400" dirty="0" smtClean="0">
                <a:latin typeface="+mj-lt"/>
              </a:rPr>
              <a:t>mais </a:t>
            </a:r>
            <a:r>
              <a:rPr lang="pt-PT" sz="2400" dirty="0">
                <a:latin typeface="+mj-lt"/>
              </a:rPr>
              <a:t>abundante e camada de gordura subcutânea </a:t>
            </a:r>
            <a:r>
              <a:rPr lang="pt-PT" sz="2400" dirty="0" smtClean="0">
                <a:latin typeface="+mj-lt"/>
              </a:rPr>
              <a:t>são características </a:t>
            </a:r>
            <a:r>
              <a:rPr lang="pt-PT" sz="2400" dirty="0">
                <a:latin typeface="+mj-lt"/>
              </a:rPr>
              <a:t>das aves das regiões frias</a:t>
            </a:r>
            <a:r>
              <a:rPr lang="pt-PT" sz="2400" dirty="0" smtClean="0">
                <a:latin typeface="+mj-lt"/>
              </a:rPr>
              <a:t>. </a:t>
            </a:r>
            <a:r>
              <a:rPr lang="pt-PT" sz="2400" b="1" dirty="0">
                <a:solidFill>
                  <a:srgbClr val="C00000"/>
                </a:solidFill>
              </a:rPr>
              <a:t>Verdadeiro</a:t>
            </a:r>
          </a:p>
          <a:p>
            <a:pPr marL="354013" indent="-354013"/>
            <a:endParaRPr lang="pt-PT" sz="2400" dirty="0">
              <a:latin typeface="+mj-lt"/>
            </a:endParaRP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36921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8" b="12188"/>
          <a:stretch/>
        </p:blipFill>
        <p:spPr>
          <a:xfrm>
            <a:off x="4558236" y="3906054"/>
            <a:ext cx="4262236" cy="2406827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hibernação é um estado de imobilidade dos animais durante a </a:t>
            </a:r>
            <a:r>
              <a:rPr lang="pt-PT" sz="2400" dirty="0" smtClean="0">
                <a:latin typeface="+mj-lt"/>
              </a:rPr>
              <a:t>estação quente</a:t>
            </a:r>
            <a:r>
              <a:rPr lang="pt-PT" sz="2400" dirty="0" smtClean="0">
                <a:latin typeface="+mj-lt"/>
              </a:rPr>
              <a:t>. </a:t>
            </a:r>
            <a:r>
              <a:rPr lang="pt-PT" sz="2400" b="1" dirty="0" smtClean="0">
                <a:solidFill>
                  <a:srgbClr val="C00000"/>
                </a:solidFill>
              </a:rPr>
              <a:t>Falso</a:t>
            </a:r>
            <a:endParaRPr lang="pt-PT" sz="2400" b="1" dirty="0">
              <a:solidFill>
                <a:srgbClr val="C00000"/>
              </a:solidFill>
            </a:endParaRPr>
          </a:p>
          <a:p>
            <a:pPr marL="354013" indent="-354013"/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604898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43384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6. </a:t>
            </a:r>
            <a:r>
              <a:rPr lang="pt-PT" sz="2400" dirty="0">
                <a:latin typeface="+mj-lt"/>
              </a:rPr>
              <a:t>A estivação é um estado de imobilidade dos animais durante a estação quente</a:t>
            </a:r>
            <a:r>
              <a:rPr lang="pt-PT" sz="2400" dirty="0" smtClean="0">
                <a:latin typeface="+mj-lt"/>
              </a:rPr>
              <a:t>. </a:t>
            </a:r>
            <a:r>
              <a:rPr lang="pt-PT" sz="2400" b="1" dirty="0">
                <a:solidFill>
                  <a:srgbClr val="C00000"/>
                </a:solidFill>
              </a:rPr>
              <a:t>Verdadeiro</a:t>
            </a:r>
          </a:p>
          <a:p>
            <a:pPr marL="354013" indent="-354013"/>
            <a:endParaRPr lang="pt-PT" sz="2400" dirty="0"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0" t="14916" r="16998" b="37834"/>
          <a:stretch/>
        </p:blipFill>
        <p:spPr>
          <a:xfrm rot="680244">
            <a:off x="5658865" y="2595506"/>
            <a:ext cx="2891881" cy="27688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944162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39244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diminuição da produção de urina é um modo de adaptação de </a:t>
            </a:r>
            <a:r>
              <a:rPr lang="pt-PT" sz="2400" dirty="0" smtClean="0">
                <a:latin typeface="+mj-lt"/>
              </a:rPr>
              <a:t>muitos animais </a:t>
            </a:r>
            <a:r>
              <a:rPr lang="pt-PT" sz="2400" dirty="0">
                <a:latin typeface="+mj-lt"/>
              </a:rPr>
              <a:t>aos ambientes húmidos</a:t>
            </a:r>
            <a:r>
              <a:rPr lang="pt-PT" sz="2400" dirty="0" smtClean="0">
                <a:latin typeface="+mj-lt"/>
              </a:rPr>
              <a:t>. </a:t>
            </a:r>
            <a:r>
              <a:rPr lang="pt-PT" sz="2400" b="1" dirty="0" smtClean="0">
                <a:solidFill>
                  <a:srgbClr val="C00000"/>
                </a:solidFill>
              </a:rPr>
              <a:t>Falso</a:t>
            </a:r>
            <a:endParaRPr lang="pt-PT" sz="2400" b="1" dirty="0">
              <a:solidFill>
                <a:srgbClr val="C00000"/>
              </a:solidFill>
            </a:endParaRPr>
          </a:p>
          <a:p>
            <a:pPr marL="263525" indent="-263525"/>
            <a:endParaRPr lang="pt-PT" sz="2400" dirty="0"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6393">
            <a:off x="4974540" y="1651860"/>
            <a:ext cx="2940816" cy="42733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31485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35" y="4866480"/>
            <a:ext cx="9144000" cy="198924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766885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Animais de ambientes secos podem obter água a partir das reservas </a:t>
            </a:r>
            <a:r>
              <a:rPr lang="pt-PT" sz="2400" dirty="0" smtClean="0">
                <a:latin typeface="+mj-lt"/>
              </a:rPr>
              <a:t>de gordura </a:t>
            </a:r>
            <a:r>
              <a:rPr lang="pt-PT" sz="2400" dirty="0">
                <a:latin typeface="+mj-lt"/>
              </a:rPr>
              <a:t>no corpo</a:t>
            </a:r>
            <a:r>
              <a:rPr lang="pt-PT" sz="2400" dirty="0" smtClean="0">
                <a:latin typeface="+mj-lt"/>
              </a:rPr>
              <a:t>. </a:t>
            </a:r>
            <a:r>
              <a:rPr lang="pt-PT" sz="2400" b="1" dirty="0">
                <a:solidFill>
                  <a:srgbClr val="C00000"/>
                </a:solidFill>
              </a:rPr>
              <a:t>Verdadeiro</a:t>
            </a:r>
          </a:p>
          <a:p>
            <a:pPr marL="263525" indent="-263525"/>
            <a:endParaRPr lang="pt-PT" sz="2400" dirty="0">
              <a:latin typeface="+mj-lt"/>
            </a:endParaRPr>
          </a:p>
          <a:p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497745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7" b="21251"/>
          <a:stretch/>
        </p:blipFill>
        <p:spPr>
          <a:xfrm>
            <a:off x="0" y="44625"/>
            <a:ext cx="9144000" cy="6813376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21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Nos animais, a luz influencia o início das migrações</a:t>
            </a:r>
            <a:r>
              <a:rPr lang="pt-PT" sz="2400" dirty="0" smtClean="0">
                <a:latin typeface="+mj-lt"/>
              </a:rPr>
              <a:t>. </a:t>
            </a:r>
            <a:r>
              <a:rPr lang="pt-PT" sz="2400" b="1" dirty="0">
                <a:solidFill>
                  <a:srgbClr val="C00000"/>
                </a:solidFill>
              </a:rPr>
              <a:t>Verdadeiro</a:t>
            </a:r>
          </a:p>
          <a:p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481394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b="1" dirty="0">
                <a:solidFill>
                  <a:schemeClr val="bg1"/>
                </a:solidFill>
                <a:latin typeface="+mj-lt"/>
              </a:rPr>
              <a:t>Em ambientes sem luz não há vida</a:t>
            </a:r>
            <a:r>
              <a:rPr lang="pt-PT" sz="2400" dirty="0" smtClean="0">
                <a:solidFill>
                  <a:schemeClr val="bg1"/>
                </a:solidFill>
                <a:latin typeface="+mj-lt"/>
              </a:rPr>
              <a:t>. </a:t>
            </a:r>
            <a:r>
              <a:rPr lang="pt-PT" sz="2400" b="1" dirty="0" smtClean="0">
                <a:solidFill>
                  <a:srgbClr val="C00000"/>
                </a:solidFill>
              </a:rPr>
              <a:t>Falso</a:t>
            </a:r>
            <a:endParaRPr lang="pt-PT" sz="2400" b="1" dirty="0">
              <a:solidFill>
                <a:srgbClr val="C00000"/>
              </a:solidFill>
            </a:endParaRPr>
          </a:p>
          <a:p>
            <a:endParaRPr lang="pt-PT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7240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2322</TotalTime>
  <Words>398</Words>
  <Application>Microsoft Office PowerPoint</Application>
  <PresentationFormat>Apresentação no Ecrã (4:3)</PresentationFormat>
  <Paragraphs>42</Paragraphs>
  <Slides>24</Slides>
  <Notes>6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164</cp:revision>
  <dcterms:created xsi:type="dcterms:W3CDTF">2011-10-19T09:30:38Z</dcterms:created>
  <dcterms:modified xsi:type="dcterms:W3CDTF">2016-07-13T10:14:00Z</dcterms:modified>
</cp:coreProperties>
</file>