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60" r:id="rId2"/>
    <p:sldId id="261" r:id="rId3"/>
    <p:sldId id="262" r:id="rId4"/>
    <p:sldId id="263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  <p:sldId id="293" r:id="rId24"/>
    <p:sldId id="283" r:id="rId25"/>
  </p:sldIdLst>
  <p:sldSz cx="9144000" cy="6858000" type="screen4x3"/>
  <p:notesSz cx="6858000" cy="9144000"/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CF4D"/>
    <a:srgbClr val="A7D9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Destaqu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Estilo Médio 2 - Destaque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34" autoAdjust="0"/>
    <p:restoredTop sz="94654" autoAdjust="0"/>
  </p:normalViewPr>
  <p:slideViewPr>
    <p:cSldViewPr>
      <p:cViewPr varScale="1">
        <p:scale>
          <a:sx n="84" d="100"/>
          <a:sy n="84" d="100"/>
        </p:scale>
        <p:origin x="1086" y="3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ABB4A27-F673-4B68-823F-F713DE4FDE99}" type="datetimeFigureOut">
              <a:rPr lang="pt-PT" smtClean="0"/>
              <a:pPr/>
              <a:t>06-05-2016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18F3EFB-23CB-44F1-8C29-35E0CD304164}" type="slidenum">
              <a:rPr lang="pt-PT" smtClean="0"/>
              <a:pPr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63925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0733416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035301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17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753139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8F3EFB-23CB-44F1-8C29-35E0CD304164}" type="slidenum">
              <a:rPr lang="pt-PT" smtClean="0"/>
              <a:pPr/>
              <a:t>23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1391495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06-05-2016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06-05-2016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06-05-2016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06-05-2016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7" name="Marcador de Posição d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06-05-2016</a:t>
            </a:fld>
            <a:endParaRPr lang="pt-PT"/>
          </a:p>
        </p:txBody>
      </p:sp>
      <p:sp>
        <p:nvSpPr>
          <p:cNvPr id="8" name="Marcador de Posição do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9" name="Marcador de Posição do Número do Diapositivo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06-05-2016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06-05-2016</a:t>
            </a:fld>
            <a:endParaRPr lang="pt-PT"/>
          </a:p>
        </p:txBody>
      </p:sp>
      <p:sp>
        <p:nvSpPr>
          <p:cNvPr id="3" name="Marcador de Posição do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06-05-2016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PT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Marcador de Posição d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06-05-2016</a:t>
            </a:fld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06-05-2016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B00984-BB83-4B19-8111-D53FC05AF172}" type="datetimeFigureOut">
              <a:rPr lang="pt-PT" smtClean="0"/>
              <a:pPr/>
              <a:t>06-05-2016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PT" smtClean="0"/>
              <a:t>Clique para editar o estilo</a:t>
            </a:r>
            <a:endParaRPr lang="pt-PT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4" name="Marcador de Posição d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B00984-BB83-4B19-8111-D53FC05AF172}" type="datetimeFigureOut">
              <a:rPr lang="pt-PT" smtClean="0"/>
              <a:pPr/>
              <a:t>06-05-2016</a:t>
            </a:fld>
            <a:endParaRPr lang="pt-PT"/>
          </a:p>
        </p:txBody>
      </p:sp>
      <p:sp>
        <p:nvSpPr>
          <p:cNvPr id="5" name="Marcador de Posição do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PT"/>
          </a:p>
        </p:txBody>
      </p:sp>
      <p:sp>
        <p:nvSpPr>
          <p:cNvPr id="6" name="Marcador de Posição do Número do Diapositivo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620A5-1F18-4172-959D-14B5CEBEDC3C}" type="slidenum">
              <a:rPr lang="pt-PT" smtClean="0"/>
              <a:pPr/>
              <a:t>‹nº›</a:t>
            </a:fld>
            <a:endParaRPr lang="pt-P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4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jpeg"/><Relationship Id="rId4" Type="http://schemas.microsoft.com/office/2007/relationships/hdphoto" Target="../media/hdphoto1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microsoft.com/office/2007/relationships/hdphoto" Target="../media/hdphoto1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microsoft.com/office/2007/relationships/hdphoto" Target="../media/hdphoto1.wdp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8.png"/><Relationship Id="rId4" Type="http://schemas.microsoft.com/office/2007/relationships/hdphoto" Target="../media/hdphoto1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4.wdp"/><Relationship Id="rId5" Type="http://schemas.openxmlformats.org/officeDocument/2006/relationships/image" Target="../media/image10.png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jpeg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5933702" y="5877272"/>
            <a:ext cx="3174802" cy="8774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Imagem 3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Retângulo 4"/>
          <p:cNvSpPr/>
          <p:nvPr/>
        </p:nvSpPr>
        <p:spPr>
          <a:xfrm>
            <a:off x="251520" y="2458121"/>
            <a:ext cx="878497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Unidade 13 </a:t>
            </a:r>
          </a:p>
          <a:p>
            <a:pPr algn="ctr"/>
            <a:r>
              <a:rPr lang="pt-PT" sz="3600" b="1" dirty="0" smtClean="0">
                <a:solidFill>
                  <a:schemeClr val="accent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Importância da biodiversidade vegetal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3900599"/>
            <a:ext cx="4355976" cy="2957402"/>
          </a:xfrm>
          <a:prstGeom prst="rect">
            <a:avLst/>
          </a:prstGeom>
        </p:spPr>
      </p:pic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800" b="1" dirty="0">
                <a:solidFill>
                  <a:schemeClr val="accent3">
                    <a:lumMod val="75000"/>
                  </a:schemeClr>
                </a:solidFill>
              </a:rPr>
              <a:t>Completa as frases com os termos </a:t>
            </a:r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adequados.</a:t>
            </a:r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566317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09278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1. </a:t>
            </a:r>
            <a:r>
              <a:rPr lang="pt-PT" sz="2400" dirty="0"/>
              <a:t>A grande variedade de </a:t>
            </a:r>
            <a:r>
              <a:rPr lang="pt-PT" sz="2400" dirty="0" smtClean="0"/>
              <a:t>seres vegetais </a:t>
            </a:r>
            <a:r>
              <a:rPr lang="pt-PT" sz="2400" dirty="0"/>
              <a:t>que existe nos diferentes ambientes tem </a:t>
            </a:r>
            <a:r>
              <a:rPr lang="pt-PT" sz="2400" dirty="0" smtClean="0"/>
              <a:t>o nome de…</a:t>
            </a:r>
            <a:endParaRPr lang="pt-PT" sz="2400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39"/>
          <a:stretch/>
        </p:blipFill>
        <p:spPr>
          <a:xfrm>
            <a:off x="2771800" y="3842751"/>
            <a:ext cx="3024336" cy="299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2503634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40968"/>
            <a:ext cx="76014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rgbClr val="231F20"/>
                </a:solidFill>
              </a:rPr>
              <a:t> </a:t>
            </a:r>
            <a:r>
              <a:rPr lang="pt-PT" sz="2400" dirty="0"/>
              <a:t>A biodiversidade vegetal varia nos diferentes ambientes, </a:t>
            </a:r>
            <a:r>
              <a:rPr lang="pt-PT" sz="2400" dirty="0" smtClean="0"/>
              <a:t>sendo __________ nas </a:t>
            </a:r>
            <a:r>
              <a:rPr lang="pt-PT" sz="2400" dirty="0"/>
              <a:t>regiões tropicais do que nas regiões de </a:t>
            </a:r>
            <a:r>
              <a:rPr lang="pt-PT" sz="2400" dirty="0" smtClean="0"/>
              <a:t>clima temperado</a:t>
            </a:r>
            <a:r>
              <a:rPr lang="pt-PT" sz="2400" dirty="0"/>
              <a:t>.</a:t>
            </a:r>
          </a:p>
        </p:txBody>
      </p:sp>
      <p:pic>
        <p:nvPicPr>
          <p:cNvPr id="9" name="Imagem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" t="10858" b="4171"/>
          <a:stretch/>
        </p:blipFill>
        <p:spPr>
          <a:xfrm>
            <a:off x="1979712" y="4463420"/>
            <a:ext cx="4429672" cy="2376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96514376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486054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3. </a:t>
            </a:r>
            <a:r>
              <a:rPr lang="pt-PT" sz="2400" dirty="0"/>
              <a:t>A floresta </a:t>
            </a:r>
            <a:r>
              <a:rPr lang="pt-PT" sz="2400" dirty="0" err="1"/>
              <a:t>laurissilva</a:t>
            </a:r>
            <a:r>
              <a:rPr lang="pt-PT" sz="2400" dirty="0"/>
              <a:t> é característica das </a:t>
            </a:r>
            <a:r>
              <a:rPr lang="pt-PT" sz="2400" dirty="0" smtClean="0"/>
              <a:t>regiões…</a:t>
            </a:r>
            <a:endParaRPr lang="pt-PT" sz="2400" dirty="0"/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7868">
            <a:off x="5242341" y="1330779"/>
            <a:ext cx="3491706" cy="34885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46257087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4. </a:t>
            </a:r>
            <a:r>
              <a:rPr lang="pt-PT" sz="2400" dirty="0"/>
              <a:t>O estorno é exemplo de uma planta xerófita existente </a:t>
            </a:r>
            <a:r>
              <a:rPr lang="pt-PT" sz="2400" dirty="0" smtClean="0"/>
              <a:t>nas…</a:t>
            </a:r>
            <a:endParaRPr lang="pt-PT" sz="2400" dirty="0"/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5441">
            <a:off x="3235620" y="3942499"/>
            <a:ext cx="3603892" cy="2412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790697039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824491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5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/>
              <a:t>O jacinto-aquático encontra-se </a:t>
            </a:r>
            <a:r>
              <a:rPr lang="pt-PT" sz="2400" dirty="0" smtClean="0"/>
              <a:t>em</a:t>
            </a:r>
            <a:r>
              <a:rPr lang="pt-PT" sz="2400" dirty="0" smtClean="0">
                <a:solidFill>
                  <a:srgbClr val="231F20"/>
                </a:solidFill>
              </a:rPr>
              <a:t>…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7837" y1="17273" x2="69502" y2="35333"/>
                        <a14:foregroundMark x1="75030" y1="17030" x2="56379" y2="34727"/>
                        <a14:foregroundMark x1="54921" y1="26303" x2="76488" y2="26909"/>
                        <a14:foregroundMark x1="56926" y1="20182" x2="74423" y2="16424"/>
                        <a14:foregroundMark x1="58080" y1="16424" x2="74119" y2="15576"/>
                        <a14:foregroundMark x1="77339" y1="26606" x2="74119" y2="15273"/>
                        <a14:foregroundMark x1="64520" y1="39697" x2="78797" y2="27212"/>
                        <a14:foregroundMark x1="60753" y1="38545" x2="49392" y2="25152"/>
                        <a14:foregroundMark x1="49635" y1="24848" x2="64824" y2="112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564904"/>
            <a:ext cx="4680748" cy="4693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8609161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757884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6. </a:t>
            </a:r>
            <a:r>
              <a:rPr lang="pt-PT" sz="2400" dirty="0" smtClean="0"/>
              <a:t>A ___________de </a:t>
            </a:r>
            <a:r>
              <a:rPr lang="pt-PT" sz="2400" dirty="0"/>
              <a:t>habitats </a:t>
            </a:r>
            <a:endParaRPr lang="pt-PT" sz="2400" dirty="0" smtClean="0"/>
          </a:p>
          <a:p>
            <a:r>
              <a:rPr lang="pt-PT" sz="2400" dirty="0" smtClean="0"/>
              <a:t>naturais </a:t>
            </a:r>
            <a:r>
              <a:rPr lang="pt-PT" sz="2400" dirty="0"/>
              <a:t>é uma das principais</a:t>
            </a:r>
          </a:p>
          <a:p>
            <a:r>
              <a:rPr lang="pt-PT" sz="2400" dirty="0" smtClean="0"/>
              <a:t>causas </a:t>
            </a:r>
            <a:r>
              <a:rPr lang="pt-PT" sz="2400" dirty="0"/>
              <a:t>da perda de biodiversidade vegetal.</a:t>
            </a:r>
          </a:p>
          <a:p>
            <a:pPr algn="ctr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1" b="89988" l="7834" r="91081">
                        <a14:foregroundMark x1="10618" y1="40352" x2="42237" y2="22330"/>
                        <a14:foregroundMark x1="42331" y1="21845" x2="59698" y2="22998"/>
                        <a14:foregroundMark x1="59462" y1="22998" x2="63473" y2="33981"/>
                        <a14:foregroundMark x1="63615" y1="33981" x2="88768" y2="413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464772"/>
            <a:ext cx="5228270" cy="406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02056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813" b="89955" l="0" r="98847">
                        <a14:foregroundMark x1="98145" y1="9215" x2="79248" y2="10347"/>
                        <a14:foregroundMark x1="97193" y1="11178" x2="67870" y2="42145"/>
                        <a14:foregroundMark x1="66366" y1="44109" x2="67669" y2="51964"/>
                        <a14:foregroundMark x1="67519" y1="51964" x2="55338" y2="62991"/>
                        <a14:foregroundMark x1="54987" y1="63520" x2="39298" y2="59592"/>
                        <a14:foregroundMark x1="38747" y1="60121" x2="23258" y2="40710"/>
                        <a14:foregroundMark x1="27920" y1="73943" x2="24010" y2="80136"/>
                        <a14:foregroundMark x1="24160" y1="81269" x2="18195" y2="81269"/>
                        <a14:foregroundMark x1="16892" y1="81269" x2="251" y2="832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73"/>
          <a:stretch/>
        </p:blipFill>
        <p:spPr>
          <a:xfrm flipH="1">
            <a:off x="2987824" y="878710"/>
            <a:ext cx="6156176" cy="3990450"/>
          </a:xfrm>
          <a:prstGeom prst="rect">
            <a:avLst/>
          </a:prstGeom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500455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7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/>
              <a:t>Uma espécie que não é originária de um determinado </a:t>
            </a:r>
            <a:r>
              <a:rPr lang="pt-PT" sz="2400" dirty="0" smtClean="0"/>
              <a:t>local, </a:t>
            </a:r>
            <a:r>
              <a:rPr lang="pt-PT" sz="2400" dirty="0"/>
              <a:t>que </a:t>
            </a:r>
            <a:r>
              <a:rPr lang="pt-PT" sz="2400" dirty="0" smtClean="0"/>
              <a:t>se desenvolve </a:t>
            </a:r>
            <a:r>
              <a:rPr lang="pt-PT" sz="2400" dirty="0"/>
              <a:t>sem </a:t>
            </a:r>
            <a:r>
              <a:rPr lang="pt-PT" sz="2400" dirty="0" smtClean="0"/>
              <a:t>controlo </a:t>
            </a:r>
            <a:r>
              <a:rPr lang="pt-PT" sz="2400" dirty="0"/>
              <a:t>e representa uma ameaça para as plantas nativas </a:t>
            </a:r>
            <a:r>
              <a:rPr lang="pt-PT" sz="2400" dirty="0" smtClean="0"/>
              <a:t>tem o </a:t>
            </a:r>
            <a:r>
              <a:rPr lang="pt-PT" sz="2400" dirty="0"/>
              <a:t>nome </a:t>
            </a:r>
            <a:r>
              <a:rPr lang="pt-PT" sz="2400" dirty="0" smtClean="0"/>
              <a:t>de…</a:t>
            </a:r>
            <a:endParaRPr lang="pt-PT" sz="2400" dirty="0"/>
          </a:p>
        </p:txBody>
      </p:sp>
    </p:spTree>
    <p:extLst>
      <p:ext uri="{BB962C8B-B14F-4D97-AF65-F5344CB8AC3E}">
        <p14:creationId xmlns:p14="http://schemas.microsoft.com/office/powerpoint/2010/main" val="65042753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53645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8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/>
              <a:t>Fazer </a:t>
            </a:r>
            <a:r>
              <a:rPr lang="pt-PT" sz="2400" dirty="0" smtClean="0"/>
              <a:t>o __________ com </a:t>
            </a:r>
            <a:r>
              <a:rPr lang="pt-PT" sz="2400" dirty="0"/>
              <a:t>plantas nativas da região é uma medida </a:t>
            </a:r>
            <a:r>
              <a:rPr lang="pt-PT" sz="2400" dirty="0" smtClean="0"/>
              <a:t>que ajuda </a:t>
            </a:r>
            <a:r>
              <a:rPr lang="pt-PT" sz="2400" dirty="0"/>
              <a:t>a promover a biodiversidade vegetal.</a:t>
            </a:r>
          </a:p>
          <a:p>
            <a:pPr algn="ctr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5" t="4143" r="10383" b="5929"/>
          <a:stretch/>
        </p:blipFill>
        <p:spPr>
          <a:xfrm>
            <a:off x="5508104" y="1183605"/>
            <a:ext cx="3456384" cy="5125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652185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9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/>
              <a:t>O azevinho é uma planta em perigo de desaparecer se não for protegida. </a:t>
            </a:r>
            <a:r>
              <a:rPr lang="pt-PT" sz="2400" dirty="0" smtClean="0"/>
              <a:t>Por isso</a:t>
            </a:r>
            <a:r>
              <a:rPr lang="pt-PT" sz="2400" dirty="0"/>
              <a:t>, encontra-se </a:t>
            </a:r>
            <a:r>
              <a:rPr lang="pt-PT" sz="2400" dirty="0" smtClean="0"/>
              <a:t>em</a:t>
            </a:r>
            <a:r>
              <a:rPr lang="pt-PT" sz="2400" dirty="0" smtClean="0">
                <a:solidFill>
                  <a:srgbClr val="231F20"/>
                </a:solidFill>
              </a:rPr>
              <a:t>…</a:t>
            </a:r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0053"/>
            <a:ext cx="3851920" cy="256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750148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6"/>
            <a:ext cx="4500500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10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/>
              <a:t>Uma das medidas que justifica a importância de proteger a </a:t>
            </a:r>
            <a:r>
              <a:rPr lang="pt-PT" sz="2400" dirty="0" smtClean="0"/>
              <a:t>biodiversidade vegetal </a:t>
            </a:r>
            <a:r>
              <a:rPr lang="pt-PT" sz="2400" dirty="0"/>
              <a:t>é: </a:t>
            </a:r>
            <a:endParaRPr lang="pt-PT" sz="2400" dirty="0" smtClean="0"/>
          </a:p>
          <a:p>
            <a:r>
              <a:rPr lang="pt-PT" sz="2400" dirty="0" smtClean="0"/>
              <a:t>as </a:t>
            </a:r>
            <a:r>
              <a:rPr lang="pt-PT" sz="2400" dirty="0"/>
              <a:t>plantas são a base </a:t>
            </a:r>
            <a:r>
              <a:rPr lang="pt-PT" sz="2400" dirty="0" smtClean="0"/>
              <a:t>da</a:t>
            </a:r>
            <a:r>
              <a:rPr lang="pt-PT" sz="2400" dirty="0" smtClean="0">
                <a:solidFill>
                  <a:srgbClr val="231F20"/>
                </a:solidFill>
              </a:rPr>
              <a:t>…</a:t>
            </a:r>
            <a:endParaRPr lang="pt-PT" sz="2400" dirty="0">
              <a:solidFill>
                <a:srgbClr val="231F20"/>
              </a:solidFill>
            </a:endParaRPr>
          </a:p>
          <a:p>
            <a:pPr algn="ctr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772816"/>
            <a:ext cx="4008679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302940"/>
      </p:ext>
    </p:extLst>
  </p:cSld>
  <p:clrMapOvr>
    <a:masterClrMapping/>
  </p:clrMapOvr>
  <p:transition spd="slow" advTm="60000">
    <p:push dir="u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tângulo 5"/>
          <p:cNvSpPr/>
          <p:nvPr/>
        </p:nvSpPr>
        <p:spPr>
          <a:xfrm>
            <a:off x="1007604" y="2348880"/>
            <a:ext cx="712879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PT" sz="2800" b="1" dirty="0" smtClean="0">
                <a:solidFill>
                  <a:schemeClr val="accent3">
                    <a:lumMod val="75000"/>
                  </a:schemeClr>
                </a:solidFill>
              </a:rPr>
              <a:t>Correção</a:t>
            </a:r>
          </a:p>
          <a:p>
            <a:pPr algn="ctr"/>
            <a:endParaRPr lang="pt-PT" sz="2800" b="1" dirty="0" smtClean="0">
              <a:solidFill>
                <a:schemeClr val="accent3">
                  <a:lumMod val="75000"/>
                </a:schemeClr>
              </a:solidFill>
            </a:endParaRPr>
          </a:p>
          <a:p>
            <a:pPr algn="ctr"/>
            <a:r>
              <a:rPr lang="pt-PT" sz="2400" dirty="0"/>
              <a:t>Cada resposta correta vale 1 ponto.</a:t>
            </a:r>
          </a:p>
          <a:p>
            <a:pPr algn="ctr"/>
            <a:endParaRPr lang="pt-PT" sz="2800" b="1" dirty="0">
              <a:solidFill>
                <a:schemeClr val="accent3">
                  <a:lumMod val="75000"/>
                </a:schemeClr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7287306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tângulo 4"/>
          <p:cNvSpPr/>
          <p:nvPr/>
        </p:nvSpPr>
        <p:spPr>
          <a:xfrm>
            <a:off x="719572" y="3044280"/>
            <a:ext cx="709278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1. </a:t>
            </a:r>
            <a:r>
              <a:rPr lang="pt-PT" sz="2400" dirty="0"/>
              <a:t>A grande variedade de </a:t>
            </a:r>
            <a:r>
              <a:rPr lang="pt-PT" sz="2400" dirty="0" smtClean="0"/>
              <a:t>seres vegetais </a:t>
            </a:r>
            <a:r>
              <a:rPr lang="pt-PT" sz="2400" dirty="0"/>
              <a:t>que existe nos diferentes ambientes tem </a:t>
            </a:r>
            <a:r>
              <a:rPr lang="pt-PT" sz="2400" dirty="0" smtClean="0"/>
              <a:t>o nome de </a:t>
            </a:r>
            <a:r>
              <a:rPr lang="pt-PT" sz="2400" b="1" dirty="0" smtClean="0">
                <a:solidFill>
                  <a:srgbClr val="C00000"/>
                </a:solidFill>
              </a:rPr>
              <a:t>biodiversidade</a:t>
            </a:r>
          </a:p>
          <a:p>
            <a:r>
              <a:rPr lang="pt-PT" sz="2400" b="1" dirty="0" smtClean="0">
                <a:solidFill>
                  <a:srgbClr val="C00000"/>
                </a:solidFill>
              </a:rPr>
              <a:t>vegetal</a:t>
            </a:r>
            <a:r>
              <a:rPr lang="pt-PT" sz="2400" dirty="0" smtClean="0">
                <a:solidFill>
                  <a:srgbClr val="C00000"/>
                </a:solidFill>
              </a:rPr>
              <a:t>.</a:t>
            </a:r>
            <a:endParaRPr lang="pt-PT" sz="2400" dirty="0">
              <a:solidFill>
                <a:srgbClr val="C00000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39"/>
          <a:stretch/>
        </p:blipFill>
        <p:spPr>
          <a:xfrm>
            <a:off x="2771800" y="3842751"/>
            <a:ext cx="3024336" cy="2991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82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788487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2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</a:t>
            </a:r>
            <a:r>
              <a:rPr lang="pt-PT" sz="2400" dirty="0" smtClean="0">
                <a:solidFill>
                  <a:srgbClr val="231F20"/>
                </a:solidFill>
              </a:rPr>
              <a:t> </a:t>
            </a:r>
            <a:r>
              <a:rPr lang="pt-PT" sz="2400" dirty="0"/>
              <a:t>A biodiversidade vegetal varia nos diferentes ambientes, </a:t>
            </a:r>
            <a:r>
              <a:rPr lang="pt-PT" sz="2400" dirty="0" smtClean="0"/>
              <a:t>sendo  </a:t>
            </a:r>
            <a:r>
              <a:rPr lang="pt-PT" sz="2400" b="1" dirty="0" smtClean="0">
                <a:solidFill>
                  <a:srgbClr val="C00000"/>
                </a:solidFill>
              </a:rPr>
              <a:t>maior </a:t>
            </a:r>
            <a:r>
              <a:rPr lang="pt-PT" sz="2400" dirty="0" smtClean="0"/>
              <a:t>nas </a:t>
            </a:r>
            <a:r>
              <a:rPr lang="pt-PT" sz="2400" dirty="0"/>
              <a:t>regiões tropicais do que nas regiões de </a:t>
            </a:r>
            <a:r>
              <a:rPr lang="pt-PT" sz="2400" dirty="0" smtClean="0"/>
              <a:t>clima temperado</a:t>
            </a:r>
            <a:r>
              <a:rPr lang="pt-PT" sz="2400" dirty="0"/>
              <a:t>.</a:t>
            </a:r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62" t="10858" b="4171"/>
          <a:stretch/>
        </p:blipFill>
        <p:spPr>
          <a:xfrm>
            <a:off x="2339752" y="4437112"/>
            <a:ext cx="4429672" cy="237626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14284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7"/>
          <p:cNvSpPr/>
          <p:nvPr/>
        </p:nvSpPr>
        <p:spPr>
          <a:xfrm>
            <a:off x="719572" y="3075057"/>
            <a:ext cx="363640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3. </a:t>
            </a:r>
            <a:r>
              <a:rPr lang="pt-PT" sz="2400" dirty="0"/>
              <a:t>A floresta </a:t>
            </a:r>
            <a:r>
              <a:rPr lang="pt-PT" sz="2400" dirty="0" err="1"/>
              <a:t>laurissilva</a:t>
            </a:r>
            <a:r>
              <a:rPr lang="pt-PT" sz="2400" dirty="0"/>
              <a:t> é característica das </a:t>
            </a:r>
            <a:r>
              <a:rPr lang="pt-PT" sz="2400" dirty="0" smtClean="0"/>
              <a:t>regiões </a:t>
            </a:r>
            <a:r>
              <a:rPr lang="pt-PT" sz="2400" b="1" dirty="0" smtClean="0">
                <a:solidFill>
                  <a:srgbClr val="C00000"/>
                </a:solidFill>
              </a:rPr>
              <a:t>da Madeira e dos Açores.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Imagem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47868">
            <a:off x="5242341" y="1330779"/>
            <a:ext cx="3491706" cy="34885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8018691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824491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dirty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4. </a:t>
            </a:r>
            <a:r>
              <a:rPr lang="pt-PT" sz="2400" dirty="0"/>
              <a:t>O estorno é exemplo de uma planta xerófita existente </a:t>
            </a:r>
            <a:r>
              <a:rPr lang="pt-PT" sz="2400" dirty="0" smtClean="0"/>
              <a:t>nas </a:t>
            </a:r>
            <a:r>
              <a:rPr lang="pt-PT" sz="2400" b="1" dirty="0" smtClean="0">
                <a:solidFill>
                  <a:srgbClr val="C00000"/>
                </a:solidFill>
              </a:rPr>
              <a:t>dunas.</a:t>
            </a:r>
            <a:endParaRPr lang="pt-PT" sz="2400" b="1" dirty="0">
              <a:solidFill>
                <a:srgbClr val="C00000"/>
              </a:solidFill>
            </a:endParaRPr>
          </a:p>
          <a:p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75441">
            <a:off x="3235620" y="3942499"/>
            <a:ext cx="3603892" cy="24125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920047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3075057"/>
            <a:ext cx="511256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54013" indent="-354013"/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5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/>
              <a:t>O jacinto-aquático encontra-se </a:t>
            </a:r>
            <a:r>
              <a:rPr lang="pt-PT" sz="2400" dirty="0" smtClean="0"/>
              <a:t>em </a:t>
            </a:r>
            <a:r>
              <a:rPr lang="pt-PT" sz="2400" b="1" dirty="0" smtClean="0">
                <a:solidFill>
                  <a:srgbClr val="C00000"/>
                </a:solidFill>
              </a:rPr>
              <a:t>ambientes aquáticos.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>
                        <a14:foregroundMark x1="57837" y1="17273" x2="69502" y2="35333"/>
                        <a14:foregroundMark x1="75030" y1="17030" x2="56379" y2="34727"/>
                        <a14:foregroundMark x1="54921" y1="26303" x2="76488" y2="26909"/>
                        <a14:foregroundMark x1="56926" y1="20182" x2="74423" y2="16424"/>
                        <a14:foregroundMark x1="58080" y1="16424" x2="74119" y2="15576"/>
                        <a14:foregroundMark x1="77339" y1="26606" x2="74119" y2="15273"/>
                        <a14:foregroundMark x1="64520" y1="39697" x2="78797" y2="27212"/>
                        <a14:foregroundMark x1="60753" y1="38545" x2="49392" y2="25152"/>
                        <a14:foregroundMark x1="49635" y1="24848" x2="64824" y2="1121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5856" y="2420888"/>
            <a:ext cx="4824375" cy="48374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469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449542" y="3228945"/>
            <a:ext cx="448249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 6. </a:t>
            </a:r>
            <a:r>
              <a:rPr lang="pt-PT" sz="2400" dirty="0" smtClean="0"/>
              <a:t>A </a:t>
            </a:r>
            <a:r>
              <a:rPr lang="pt-PT" sz="2400" b="1" dirty="0" smtClean="0">
                <a:solidFill>
                  <a:srgbClr val="C00000"/>
                </a:solidFill>
              </a:rPr>
              <a:t>destruição e fragmentação </a:t>
            </a:r>
            <a:r>
              <a:rPr lang="pt-PT" sz="2400" dirty="0" smtClean="0"/>
              <a:t>de</a:t>
            </a:r>
            <a:r>
              <a:rPr lang="pt-PT" sz="2400" b="1" dirty="0" smtClean="0">
                <a:solidFill>
                  <a:srgbClr val="C00000"/>
                </a:solidFill>
              </a:rPr>
              <a:t> </a:t>
            </a:r>
            <a:r>
              <a:rPr lang="pt-PT" sz="2400" dirty="0" smtClean="0"/>
              <a:t>habitats  naturais </a:t>
            </a:r>
            <a:r>
              <a:rPr lang="pt-PT" sz="2400" dirty="0"/>
              <a:t>é uma das </a:t>
            </a:r>
            <a:r>
              <a:rPr lang="pt-PT" sz="2400" dirty="0" smtClean="0"/>
              <a:t>principais causas </a:t>
            </a:r>
            <a:r>
              <a:rPr lang="pt-PT" sz="2400" dirty="0"/>
              <a:t>da perda de biodiversidade vegetal.</a:t>
            </a:r>
          </a:p>
          <a:p>
            <a:pPr algn="ctr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91" b="89988" l="7834" r="91081">
                        <a14:foregroundMark x1="10618" y1="40352" x2="42237" y2="22330"/>
                        <a14:foregroundMark x1="42331" y1="21845" x2="59698" y2="22998"/>
                        <a14:foregroundMark x1="59462" y1="22998" x2="63473" y2="33981"/>
                        <a14:foregroundMark x1="63615" y1="33981" x2="88768" y2="413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976" y="1464772"/>
            <a:ext cx="5228270" cy="4065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77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075057"/>
            <a:ext cx="49325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7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/>
              <a:t>Uma espécie que não é originária de um determinado </a:t>
            </a:r>
            <a:r>
              <a:rPr lang="pt-PT" sz="2400" dirty="0" smtClean="0"/>
              <a:t>local, </a:t>
            </a:r>
            <a:r>
              <a:rPr lang="pt-PT" sz="2400" dirty="0"/>
              <a:t>que </a:t>
            </a:r>
            <a:r>
              <a:rPr lang="pt-PT" sz="2400" dirty="0" smtClean="0"/>
              <a:t>se desenvolve </a:t>
            </a:r>
            <a:r>
              <a:rPr lang="pt-PT" sz="2400" dirty="0"/>
              <a:t>sem controlo e representa uma ameaça para as plantas nativas </a:t>
            </a:r>
            <a:r>
              <a:rPr lang="pt-PT" sz="2400" dirty="0" smtClean="0"/>
              <a:t>tem o </a:t>
            </a:r>
            <a:r>
              <a:rPr lang="pt-PT" sz="2400" dirty="0"/>
              <a:t>nome </a:t>
            </a:r>
            <a:r>
              <a:rPr lang="pt-PT" sz="2400" dirty="0" smtClean="0"/>
              <a:t>de </a:t>
            </a:r>
            <a:r>
              <a:rPr lang="pt-PT" sz="2400" b="1" dirty="0" smtClean="0">
                <a:solidFill>
                  <a:srgbClr val="C00000"/>
                </a:solidFill>
              </a:rPr>
              <a:t>espécie não indígena ou invasora.</a:t>
            </a:r>
            <a:endParaRPr lang="pt-PT" sz="2400" b="1" dirty="0">
              <a:solidFill>
                <a:srgbClr val="C0000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813" b="89955" l="0" r="98847">
                        <a14:foregroundMark x1="98145" y1="9215" x2="79248" y2="10347"/>
                        <a14:foregroundMark x1="97193" y1="11178" x2="67870" y2="42145"/>
                        <a14:foregroundMark x1="66366" y1="44109" x2="67669" y2="51964"/>
                        <a14:foregroundMark x1="67519" y1="51964" x2="55338" y2="62991"/>
                        <a14:foregroundMark x1="54987" y1="63520" x2="39298" y2="59592"/>
                        <a14:foregroundMark x1="38747" y1="60121" x2="23258" y2="40710"/>
                        <a14:foregroundMark x1="27920" y1="73943" x2="24010" y2="80136"/>
                        <a14:foregroundMark x1="24160" y1="81269" x2="18195" y2="81269"/>
                        <a14:foregroundMark x1="16892" y1="81269" x2="251" y2="8323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773"/>
          <a:stretch/>
        </p:blipFill>
        <p:spPr>
          <a:xfrm flipH="1">
            <a:off x="2987824" y="878710"/>
            <a:ext cx="6156176" cy="399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6488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1" y="3140968"/>
            <a:ext cx="5364597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8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/>
              <a:t>Fazer </a:t>
            </a:r>
            <a:r>
              <a:rPr lang="pt-PT" sz="2400" dirty="0" smtClean="0"/>
              <a:t>o </a:t>
            </a:r>
            <a:r>
              <a:rPr lang="pt-PT" sz="2400" b="1" dirty="0" smtClean="0">
                <a:solidFill>
                  <a:srgbClr val="C00000"/>
                </a:solidFill>
              </a:rPr>
              <a:t>reflorestamento</a:t>
            </a:r>
            <a:r>
              <a:rPr lang="pt-PT" sz="2400" dirty="0" smtClean="0"/>
              <a:t> com </a:t>
            </a:r>
            <a:r>
              <a:rPr lang="pt-PT" sz="2400" dirty="0"/>
              <a:t>plantas nativas da região é uma medida </a:t>
            </a:r>
            <a:r>
              <a:rPr lang="pt-PT" sz="2400" dirty="0" smtClean="0"/>
              <a:t>que ajuda </a:t>
            </a:r>
            <a:r>
              <a:rPr lang="pt-PT" sz="2400" dirty="0"/>
              <a:t>a promover a biodiversidade vegetal.</a:t>
            </a:r>
          </a:p>
          <a:p>
            <a:pPr algn="ctr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745" t="4143" r="12006"/>
          <a:stretch/>
        </p:blipFill>
        <p:spPr>
          <a:xfrm>
            <a:off x="5724128" y="1183605"/>
            <a:ext cx="3384376" cy="5463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499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39024" y="3028890"/>
            <a:ext cx="824491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9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/>
              <a:t>O azevinho é uma planta em perigo de desaparecer se não for protegida. </a:t>
            </a:r>
            <a:r>
              <a:rPr lang="pt-PT" sz="2400" dirty="0" smtClean="0"/>
              <a:t>Por isso</a:t>
            </a:r>
            <a:r>
              <a:rPr lang="pt-PT" sz="2400" dirty="0"/>
              <a:t>, encontra-se </a:t>
            </a:r>
            <a:r>
              <a:rPr lang="pt-PT" sz="2400" dirty="0" smtClean="0"/>
              <a:t>em</a:t>
            </a:r>
            <a:r>
              <a:rPr lang="pt-PT" sz="2400" dirty="0" smtClean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rgbClr val="C00000"/>
                </a:solidFill>
              </a:rPr>
              <a:t>vias de extinção</a:t>
            </a:r>
            <a:r>
              <a:rPr lang="pt-PT" sz="2400" dirty="0" smtClean="0">
                <a:solidFill>
                  <a:srgbClr val="C00000"/>
                </a:solidFill>
              </a:rPr>
              <a:t>.</a:t>
            </a:r>
            <a:endParaRPr lang="pt-PT" sz="2400" dirty="0">
              <a:solidFill>
                <a:srgbClr val="C0000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90053"/>
            <a:ext cx="3851920" cy="2567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09652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85549" y="632065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719572" y="3133416"/>
            <a:ext cx="45005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>
                <a:solidFill>
                  <a:schemeClr val="accent3">
                    <a:lumMod val="75000"/>
                  </a:schemeClr>
                </a:solidFill>
              </a:rPr>
              <a:t>10</a:t>
            </a:r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. </a:t>
            </a:r>
            <a:r>
              <a:rPr lang="pt-PT" sz="2400" dirty="0"/>
              <a:t>Uma das medidas que justifica a importância de proteger a </a:t>
            </a:r>
            <a:r>
              <a:rPr lang="pt-PT" sz="2400" dirty="0" smtClean="0"/>
              <a:t>biodiversidade vegetal </a:t>
            </a:r>
            <a:r>
              <a:rPr lang="pt-PT" sz="2400" dirty="0"/>
              <a:t>é: as plantas são a base </a:t>
            </a:r>
            <a:r>
              <a:rPr lang="pt-PT" sz="2400" dirty="0" smtClean="0"/>
              <a:t>da</a:t>
            </a:r>
            <a:r>
              <a:rPr lang="pt-PT" sz="2400" dirty="0" smtClean="0">
                <a:solidFill>
                  <a:srgbClr val="231F20"/>
                </a:solidFill>
              </a:rPr>
              <a:t> </a:t>
            </a:r>
            <a:r>
              <a:rPr lang="pt-PT" sz="2400" b="1" dirty="0" smtClean="0">
                <a:solidFill>
                  <a:srgbClr val="C00000"/>
                </a:solidFill>
              </a:rPr>
              <a:t>alimentação animal.</a:t>
            </a:r>
            <a:endParaRPr lang="pt-PT" sz="2400" b="1" dirty="0">
              <a:solidFill>
                <a:srgbClr val="C00000"/>
              </a:solidFill>
            </a:endParaRPr>
          </a:p>
          <a:p>
            <a:pPr algn="ctr"/>
            <a:endParaRPr lang="pt-PT" sz="2400" dirty="0">
              <a:solidFill>
                <a:srgbClr val="231F20"/>
              </a:solidFill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056" y="1772816"/>
            <a:ext cx="4008679" cy="4005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0459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60000"/>
    </mc:Choice>
    <mc:Fallback xmlns="">
      <p:transition advTm="60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K:\Comercial\Logos\Santillana_cmyk_coated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6" t="10838" r="5509" b="23892"/>
          <a:stretch/>
        </p:blipFill>
        <p:spPr bwMode="auto">
          <a:xfrm>
            <a:off x="7199784" y="6320613"/>
            <a:ext cx="1944216" cy="537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m 6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959" b="89627" l="6202" r="9170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12576" y="-531441"/>
            <a:ext cx="10570468" cy="197107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Retângulo 7"/>
          <p:cNvSpPr/>
          <p:nvPr/>
        </p:nvSpPr>
        <p:spPr>
          <a:xfrm>
            <a:off x="611560" y="1988840"/>
            <a:ext cx="4860540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PT" sz="2400" b="1" dirty="0" smtClean="0">
                <a:solidFill>
                  <a:schemeClr val="accent3">
                    <a:lumMod val="75000"/>
                  </a:schemeClr>
                </a:solidFill>
              </a:rPr>
              <a:t>Quantos pontos conseguiste?</a:t>
            </a:r>
          </a:p>
          <a:p>
            <a:endParaRPr lang="pt-PT" sz="2000" dirty="0" smtClean="0"/>
          </a:p>
          <a:p>
            <a:r>
              <a:rPr lang="pt-PT" sz="2000" dirty="0" smtClean="0"/>
              <a:t>Verifica a tua classificação.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1-2 </a:t>
            </a:r>
            <a:r>
              <a:rPr lang="pt-PT" sz="2000" dirty="0"/>
              <a:t>Fraco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3-4 </a:t>
            </a:r>
            <a:r>
              <a:rPr lang="pt-PT" sz="2000" dirty="0"/>
              <a:t>Não 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5-6 </a:t>
            </a:r>
            <a:r>
              <a:rPr lang="pt-PT" sz="2000" dirty="0"/>
              <a:t>Satisfaz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7-8 </a:t>
            </a:r>
            <a:r>
              <a:rPr lang="pt-PT" sz="2000" dirty="0"/>
              <a:t>Bom </a:t>
            </a:r>
            <a:endParaRPr lang="pt-PT" sz="2000" dirty="0" smtClean="0"/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pt-PT" sz="2000" dirty="0" smtClean="0"/>
              <a:t>9-10 </a:t>
            </a:r>
            <a:r>
              <a:rPr lang="pt-PT" sz="2000" dirty="0"/>
              <a:t>Muito Bom</a:t>
            </a:r>
            <a:endParaRPr lang="pt-PT" sz="2000" dirty="0">
              <a:solidFill>
                <a:srgbClr val="231F2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373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Civic</Template>
  <TotalTime>1955</TotalTime>
  <Words>449</Words>
  <Application>Microsoft Office PowerPoint</Application>
  <PresentationFormat>Apresentação no Ecrã (4:3)</PresentationFormat>
  <Paragraphs>42</Paragraphs>
  <Slides>24</Slides>
  <Notes>4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24</vt:i4>
      </vt:variant>
    </vt:vector>
  </HeadingPairs>
  <TitlesOfParts>
    <vt:vector size="28" baseType="lpstr">
      <vt:lpstr>Arial</vt:lpstr>
      <vt:lpstr>Calibri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Santillana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Diapositivo 1</dc:title>
  <dc:creator>Carla Cruz</dc:creator>
  <cp:lastModifiedBy>Ana Cristina Duarte</cp:lastModifiedBy>
  <cp:revision>159</cp:revision>
  <dcterms:created xsi:type="dcterms:W3CDTF">2011-10-19T09:30:38Z</dcterms:created>
  <dcterms:modified xsi:type="dcterms:W3CDTF">2016-05-06T09:34:41Z</dcterms:modified>
</cp:coreProperties>
</file>