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5584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2568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6000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6" t="4432" r="10802" b="8444"/>
          <a:stretch/>
        </p:blipFill>
        <p:spPr>
          <a:xfrm flipH="1">
            <a:off x="35496" y="1196752"/>
            <a:ext cx="3312368" cy="5661248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959695" y="2409137"/>
            <a:ext cx="59480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14</a:t>
            </a:r>
          </a:p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microscopia na descoberta do mundo «invisível»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547664" y="278092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Responde a cada questão com a expressão correta.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4860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Qual </a:t>
            </a:r>
            <a:r>
              <a:rPr lang="pt-PT" sz="2400" dirty="0" smtClean="0">
                <a:latin typeface="+mj-lt"/>
              </a:rPr>
              <a:t>foi </a:t>
            </a:r>
            <a:r>
              <a:rPr lang="pt-PT" sz="2400" dirty="0">
                <a:latin typeface="+mj-lt"/>
              </a:rPr>
              <a:t>o instrumento que permitiu a descoberta da célula?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8" b="50000"/>
          <a:stretch/>
        </p:blipFill>
        <p:spPr>
          <a:xfrm>
            <a:off x="5292080" y="3212976"/>
            <a:ext cx="3024336" cy="2747667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51485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Qual foi o cientista que observou um finíssimo corte de cortiça e verificou </a:t>
            </a:r>
            <a:r>
              <a:rPr lang="pt-PT" sz="2400" dirty="0" smtClean="0">
                <a:latin typeface="+mj-lt"/>
              </a:rPr>
              <a:t>que era </a:t>
            </a:r>
            <a:r>
              <a:rPr lang="pt-PT" sz="2400" dirty="0">
                <a:latin typeface="+mj-lt"/>
              </a:rPr>
              <a:t>formado por numerosos compartimentos </a:t>
            </a:r>
            <a:r>
              <a:rPr lang="pt-PT" sz="2400" dirty="0" smtClean="0">
                <a:latin typeface="+mj-lt"/>
              </a:rPr>
              <a:t>unidos, </a:t>
            </a:r>
            <a:r>
              <a:rPr lang="pt-PT" sz="2400" dirty="0">
                <a:latin typeface="+mj-lt"/>
              </a:rPr>
              <a:t>a que deu o nome </a:t>
            </a:r>
            <a:r>
              <a:rPr lang="pt-PT" sz="2400" dirty="0" smtClean="0">
                <a:latin typeface="+mj-lt"/>
              </a:rPr>
              <a:t>de células</a:t>
            </a:r>
            <a:r>
              <a:rPr lang="pt-PT" sz="2400" dirty="0">
                <a:latin typeface="+mj-lt"/>
              </a:rPr>
              <a:t>? </a:t>
            </a:r>
          </a:p>
          <a:p>
            <a:pPr marL="354013" indent="-354013"/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1387" r="2661" b="23144"/>
          <a:stretch/>
        </p:blipFill>
        <p:spPr>
          <a:xfrm>
            <a:off x="6109670" y="3034165"/>
            <a:ext cx="2415126" cy="2415127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"/>
          <a:stretch/>
        </p:blipFill>
        <p:spPr>
          <a:xfrm flipH="1">
            <a:off x="113546" y="1397516"/>
            <a:ext cx="3666365" cy="5460484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051720" y="3029379"/>
            <a:ext cx="5796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O revólver e o tubo ótico são constituintes de que parte do microscópio?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6012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Qual é o constituinte que regula a entrada da luz no microscópio?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1" t="58400" r="51576"/>
          <a:stretch/>
        </p:blipFill>
        <p:spPr>
          <a:xfrm>
            <a:off x="5248239" y="3490555"/>
            <a:ext cx="2956190" cy="2602741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4885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Qual é a peça que permite as grandes deslocações da platina?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3"/>
          <a:stretch/>
        </p:blipFill>
        <p:spPr>
          <a:xfrm>
            <a:off x="5467403" y="2708920"/>
            <a:ext cx="3162398" cy="3186302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504798"/>
            <a:ext cx="5004048" cy="333603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57786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Quando se faz uma preparação, como se deve colocar a lamela?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Onde se coloca a preparação para ser observada?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504798"/>
            <a:ext cx="5004048" cy="333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51338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Quais são as características da imagem dada pelo microscópio ótico?</a:t>
            </a: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t="8001" r="8001" b="8001"/>
          <a:stretch/>
        </p:blipFill>
        <p:spPr>
          <a:xfrm>
            <a:off x="5853401" y="2780928"/>
            <a:ext cx="2664296" cy="2631404"/>
          </a:xfrm>
          <a:prstGeom prst="ellipse">
            <a:avLst/>
          </a:prstGeom>
          <a:ln w="381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r="10116"/>
          <a:stretch/>
        </p:blipFill>
        <p:spPr>
          <a:xfrm>
            <a:off x="5682942" y="980728"/>
            <a:ext cx="3259230" cy="5949281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913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Calcula o poder de ampliação de um microscópio quando se utiliza uma </a:t>
            </a:r>
            <a:r>
              <a:rPr lang="pt-PT" sz="2400" dirty="0" smtClean="0">
                <a:latin typeface="+mj-lt"/>
              </a:rPr>
              <a:t>ocular 10X </a:t>
            </a:r>
            <a:r>
              <a:rPr lang="pt-PT" sz="2400" dirty="0">
                <a:latin typeface="+mj-lt"/>
              </a:rPr>
              <a:t>e uma objetiva 50X.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6156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Qual é a grande diferença entre o microscópio ótico e o microscópio eletrónico?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542">
            <a:off x="5665982" y="1588359"/>
            <a:ext cx="3039133" cy="4567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6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48605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</a:rPr>
              <a:t>1.</a:t>
            </a:r>
            <a:r>
              <a:rPr lang="pt-PT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2400" dirty="0" smtClean="0">
                <a:latin typeface="+mj-lt"/>
              </a:rPr>
              <a:t>Qual foi </a:t>
            </a:r>
            <a:r>
              <a:rPr lang="pt-PT" sz="2400" dirty="0">
                <a:latin typeface="+mj-lt"/>
              </a:rPr>
              <a:t>o instrumento que permitiu a descoberta da célula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Microscópio</a:t>
            </a:r>
            <a:endParaRPr lang="pt-PT" sz="2400" dirty="0"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8" b="50000"/>
          <a:stretch/>
        </p:blipFill>
        <p:spPr>
          <a:xfrm>
            <a:off x="5292080" y="3212976"/>
            <a:ext cx="3024336" cy="2747667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340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51485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Qual foi o cientista que observou um finíssimo corte de cortiça e verificou </a:t>
            </a:r>
            <a:r>
              <a:rPr lang="pt-PT" sz="2400" dirty="0" smtClean="0">
                <a:latin typeface="+mj-lt"/>
              </a:rPr>
              <a:t>que era </a:t>
            </a:r>
            <a:r>
              <a:rPr lang="pt-PT" sz="2400" dirty="0">
                <a:latin typeface="+mj-lt"/>
              </a:rPr>
              <a:t>formado por numerosos compartimentos </a:t>
            </a:r>
            <a:r>
              <a:rPr lang="pt-PT" sz="2400" dirty="0" smtClean="0">
                <a:latin typeface="+mj-lt"/>
              </a:rPr>
              <a:t>unidos, </a:t>
            </a:r>
            <a:r>
              <a:rPr lang="pt-PT" sz="2400" dirty="0">
                <a:latin typeface="+mj-lt"/>
              </a:rPr>
              <a:t>a que deu o nome </a:t>
            </a:r>
            <a:r>
              <a:rPr lang="pt-PT" sz="2400" dirty="0" smtClean="0">
                <a:latin typeface="+mj-lt"/>
              </a:rPr>
              <a:t>de células</a:t>
            </a:r>
            <a:r>
              <a:rPr lang="pt-PT" sz="2400" dirty="0">
                <a:latin typeface="+mj-lt"/>
              </a:rPr>
              <a:t>? </a:t>
            </a:r>
            <a:endParaRPr lang="pt-PT" sz="2400" dirty="0" smtClean="0">
              <a:latin typeface="+mj-lt"/>
            </a:endParaRP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</a:rPr>
              <a:t>Robert </a:t>
            </a:r>
            <a:r>
              <a:rPr lang="pt-PT" sz="2400" b="1" dirty="0" err="1" smtClean="0">
                <a:solidFill>
                  <a:srgbClr val="C00000"/>
                </a:solidFill>
              </a:rPr>
              <a:t>Hooke</a:t>
            </a:r>
            <a:endParaRPr lang="pt-PT" sz="2400" b="1" dirty="0" smtClean="0">
              <a:solidFill>
                <a:srgbClr val="C00000"/>
              </a:solidFill>
              <a:latin typeface="+mj-lt"/>
            </a:endParaRPr>
          </a:p>
          <a:p>
            <a:pPr marL="354013" indent="-354013"/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 t="11387" r="2661" b="23144"/>
          <a:stretch/>
        </p:blipFill>
        <p:spPr>
          <a:xfrm>
            <a:off x="6109670" y="3034165"/>
            <a:ext cx="2415126" cy="2415127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2359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"/>
          <a:stretch/>
        </p:blipFill>
        <p:spPr>
          <a:xfrm flipH="1">
            <a:off x="3448" y="1435753"/>
            <a:ext cx="3666365" cy="5460484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051720" y="3029379"/>
            <a:ext cx="57966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O revólver e o tubo ótico são constituintes de que parte do microscópio</a:t>
            </a:r>
            <a:r>
              <a:rPr lang="pt-PT" sz="2400" dirty="0" smtClean="0">
                <a:latin typeface="+mj-lt"/>
              </a:rPr>
              <a:t>? </a:t>
            </a:r>
          </a:p>
          <a:p>
            <a:pPr marL="354013" indent="-90488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Mecânica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82433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6012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Qual é o constituinte que regula a entrada da luz no microscópio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Diafragma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1" t="58400" r="51576"/>
          <a:stretch/>
        </p:blipFill>
        <p:spPr>
          <a:xfrm>
            <a:off x="5248239" y="3490555"/>
            <a:ext cx="2956190" cy="2602741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23853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48855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Qual é a peça que permite as grandes deslocações da platina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</a:rPr>
              <a:t>Parafuso macrométrico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3"/>
          <a:stretch/>
        </p:blipFill>
        <p:spPr>
          <a:xfrm>
            <a:off x="5467403" y="2708920"/>
            <a:ext cx="3162398" cy="3186302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99581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693368"/>
            <a:ext cx="5004048" cy="333603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57786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Quando se faz uma preparação, como se deve colocar a lamela</a:t>
            </a:r>
            <a:r>
              <a:rPr lang="pt-PT" sz="2400" dirty="0" smtClean="0">
                <a:latin typeface="+mj-lt"/>
              </a:rPr>
              <a:t>?</a:t>
            </a:r>
          </a:p>
          <a:p>
            <a:pPr indent="354013"/>
            <a:r>
              <a:rPr lang="pt-PT" sz="2400" b="1" dirty="0" smtClean="0">
                <a:solidFill>
                  <a:srgbClr val="C00000"/>
                </a:solidFill>
              </a:rPr>
              <a:t>Obliquamente à gota de água.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157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504798"/>
            <a:ext cx="5004048" cy="333603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Onde se coloca a preparação para ser observada</a:t>
            </a:r>
            <a:r>
              <a:rPr lang="pt-PT" sz="2400" dirty="0" smtClean="0">
                <a:latin typeface="+mj-lt"/>
              </a:rPr>
              <a:t>?</a:t>
            </a:r>
          </a:p>
          <a:p>
            <a:pPr indent="354013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Na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p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latina 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0438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51338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Quais são as características da imagem dada pelo microscópio ótico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263525" indent="-263525"/>
            <a:r>
              <a:rPr lang="pt-PT" sz="2400" dirty="0">
                <a:latin typeface="+mj-lt"/>
              </a:rPr>
              <a:t>	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Ampliada e invertida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t="8001" r="8001" b="8001"/>
          <a:stretch/>
        </p:blipFill>
        <p:spPr>
          <a:xfrm>
            <a:off x="5853401" y="2780928"/>
            <a:ext cx="2664296" cy="2631404"/>
          </a:xfrm>
          <a:prstGeom prst="ellipse">
            <a:avLst/>
          </a:prstGeom>
          <a:ln w="381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1749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r="10116"/>
          <a:stretch/>
        </p:blipFill>
        <p:spPr>
          <a:xfrm>
            <a:off x="5682942" y="980728"/>
            <a:ext cx="3259230" cy="5949281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9130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Calcula o poder de ampliação de um microscópio quando se utiliza uma </a:t>
            </a:r>
            <a:r>
              <a:rPr lang="pt-PT" sz="2400" dirty="0" smtClean="0">
                <a:latin typeface="+mj-lt"/>
              </a:rPr>
              <a:t>ocular 10X </a:t>
            </a:r>
            <a:r>
              <a:rPr lang="pt-PT" sz="2400" dirty="0">
                <a:latin typeface="+mj-lt"/>
              </a:rPr>
              <a:t>e uma objetiva 50X</a:t>
            </a:r>
            <a:r>
              <a:rPr lang="pt-PT" sz="2400" dirty="0" smtClean="0">
                <a:latin typeface="+mj-lt"/>
              </a:rPr>
              <a:t>.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500X 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0275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57966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Qual é a grande diferença entre o microscópio ótico e o microscópio eletrónico</a:t>
            </a:r>
            <a:r>
              <a:rPr lang="pt-PT" sz="2400" dirty="0" smtClean="0">
                <a:latin typeface="+mj-lt"/>
              </a:rPr>
              <a:t>?</a:t>
            </a:r>
          </a:p>
          <a:p>
            <a:pPr indent="446088"/>
            <a:r>
              <a:rPr lang="pt-PT" sz="2400" b="1" dirty="0" smtClean="0">
                <a:solidFill>
                  <a:srgbClr val="C00000"/>
                </a:solidFill>
              </a:rPr>
              <a:t>O poder de ampliação (ou a resolução)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542">
            <a:off x="6323844" y="1958679"/>
            <a:ext cx="2607948" cy="3919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274491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2371</TotalTime>
  <Words>416</Words>
  <Application>Microsoft Office PowerPoint</Application>
  <PresentationFormat>Apresentação no Ecrã (4:3)</PresentationFormat>
  <Paragraphs>48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171</cp:revision>
  <dcterms:created xsi:type="dcterms:W3CDTF">2011-10-19T09:30:38Z</dcterms:created>
  <dcterms:modified xsi:type="dcterms:W3CDTF">2016-07-13T16:13:03Z</dcterms:modified>
</cp:coreProperties>
</file>