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60" r:id="rId2"/>
    <p:sldId id="261" r:id="rId3"/>
    <p:sldId id="262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84" r:id="rId15"/>
    <p:sldId id="285" r:id="rId16"/>
    <p:sldId id="286" r:id="rId17"/>
    <p:sldId id="287" r:id="rId18"/>
    <p:sldId id="288" r:id="rId19"/>
    <p:sldId id="289" r:id="rId20"/>
    <p:sldId id="290" r:id="rId21"/>
    <p:sldId id="291" r:id="rId22"/>
    <p:sldId id="292" r:id="rId23"/>
    <p:sldId id="293" r:id="rId24"/>
    <p:sldId id="283" r:id="rId25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1CF4D"/>
    <a:srgbClr val="A7D9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Estilo Médio 2 - Destaqu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Estilo Médio 2 - Destaque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34" autoAdjust="0"/>
    <p:restoredTop sz="94654" autoAdjust="0"/>
  </p:normalViewPr>
  <p:slideViewPr>
    <p:cSldViewPr>
      <p:cViewPr varScale="1">
        <p:scale>
          <a:sx n="84" d="100"/>
          <a:sy n="84" d="100"/>
        </p:scale>
        <p:origin x="1086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57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BB4A27-F673-4B68-823F-F713DE4FDE99}" type="datetimeFigureOut">
              <a:rPr lang="pt-PT" smtClean="0"/>
              <a:pPr/>
              <a:t>13-07-2016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8F3EFB-23CB-44F1-8C29-35E0CD304164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363925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F3EFB-23CB-44F1-8C29-35E0CD304164}" type="slidenum">
              <a:rPr lang="pt-PT" smtClean="0"/>
              <a:pPr/>
              <a:t>6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733416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F3EFB-23CB-44F1-8C29-35E0CD304164}" type="slidenum">
              <a:rPr lang="pt-PT" smtClean="0"/>
              <a:pPr/>
              <a:t>12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353019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F3EFB-23CB-44F1-8C29-35E0CD304164}" type="slidenum">
              <a:rPr lang="pt-PT" smtClean="0"/>
              <a:pPr/>
              <a:t>17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393117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F3EFB-23CB-44F1-8C29-35E0CD304164}" type="slidenum">
              <a:rPr lang="pt-PT" smtClean="0"/>
              <a:pPr/>
              <a:t>23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057965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13-07-2016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  <p:transition spd="slow" advTm="60000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13-07-2016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  <p:transition spd="slow" advTm="60000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13-07-2016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  <p:transition spd="slow" advTm="60000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13-07-2016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  <p:transition spd="slow" advTm="60000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13-07-2016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  <p:transition spd="slow" advTm="60000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13-07-2016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  <p:transition spd="slow" advTm="60000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13-07-2016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  <p:transition spd="slow" advTm="60000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13-07-2016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  <p:transition spd="slow" advTm="60000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13-07-2016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  <p:transition spd="slow" advTm="60000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13-07-2016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  <p:transition spd="slow" advTm="60000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13-07-2016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  <p:transition spd="slow" advTm="60000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B00984-BB83-4B19-8111-D53FC05AF172}" type="datetimeFigureOut">
              <a:rPr lang="pt-PT" smtClean="0"/>
              <a:pPr/>
              <a:t>13-07-2016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 advTm="60000">
    <p:push dir="u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microsoft.com/office/2007/relationships/hdphoto" Target="../media/hdphoto1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microsoft.com/office/2007/relationships/hdphoto" Target="../media/hdphoto1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microsoft.com/office/2007/relationships/hdphoto" Target="../media/hdphoto1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microsoft.com/office/2007/relationships/hdphoto" Target="../media/hdphoto1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1329" y="3508787"/>
            <a:ext cx="5612671" cy="3349213"/>
          </a:xfrm>
          <a:prstGeom prst="rect">
            <a:avLst/>
          </a:prstGeom>
        </p:spPr>
      </p:pic>
      <p:pic>
        <p:nvPicPr>
          <p:cNvPr id="1026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5933702" y="5877272"/>
            <a:ext cx="3174802" cy="877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2339752" y="2492896"/>
            <a:ext cx="460851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36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Unidade 15</a:t>
            </a:r>
          </a:p>
          <a:p>
            <a:pPr algn="ctr"/>
            <a:r>
              <a:rPr lang="pt-PT" sz="36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célula: </a:t>
            </a:r>
          </a:p>
          <a:p>
            <a:pPr algn="ctr"/>
            <a:r>
              <a:rPr lang="pt-PT" sz="36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unidade básica da vida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434" b="89434" l="5697" r="9091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4584" y="-747464"/>
            <a:ext cx="10873208" cy="221639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tângulo 5"/>
          <p:cNvSpPr/>
          <p:nvPr/>
        </p:nvSpPr>
        <p:spPr>
          <a:xfrm>
            <a:off x="1547664" y="2780928"/>
            <a:ext cx="68407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Responde a cada questão com a expressão correta.</a:t>
            </a: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434" b="89434" l="5697" r="9091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4584" y="-747464"/>
            <a:ext cx="10873208" cy="221639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5663174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927"/>
          <a:stretch/>
        </p:blipFill>
        <p:spPr>
          <a:xfrm>
            <a:off x="36512" y="2492896"/>
            <a:ext cx="9144000" cy="4608512"/>
          </a:xfrm>
          <a:prstGeom prst="rect">
            <a:avLst/>
          </a:prstGeom>
        </p:spPr>
      </p:pic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719572" y="3044280"/>
            <a:ext cx="60126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3525" indent="-263525"/>
            <a:r>
              <a:rPr lang="pt-PT" sz="2400" b="1" dirty="0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1. </a:t>
            </a:r>
            <a:r>
              <a:rPr lang="pt-PT" sz="2400" dirty="0">
                <a:latin typeface="+mj-lt"/>
              </a:rPr>
              <a:t>Como se chama a unidade básica da constituição dos seres vivos?</a:t>
            </a:r>
          </a:p>
          <a:p>
            <a:endParaRPr lang="pt-PT" sz="2400" dirty="0">
              <a:latin typeface="+mj-lt"/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434" b="89434" l="5697" r="9091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4584" y="-747464"/>
            <a:ext cx="10873208" cy="221639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42503634"/>
      </p:ext>
    </p:extLst>
  </p:cSld>
  <p:clrMapOvr>
    <a:masterClrMapping/>
  </p:clrMapOvr>
  <p:transition spd="slow" advTm="60000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719572" y="3140968"/>
            <a:ext cx="471652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4013" indent="-354013"/>
            <a:r>
              <a:rPr lang="pt-PT" sz="2400" dirty="0">
                <a:solidFill>
                  <a:srgbClr val="231F20"/>
                </a:solidFill>
                <a:latin typeface="+mj-lt"/>
              </a:rPr>
              <a:t> </a:t>
            </a:r>
            <a:r>
              <a:rPr lang="pt-PT" sz="24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2</a:t>
            </a:r>
            <a:r>
              <a:rPr lang="pt-PT" sz="2400" b="1" dirty="0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.</a:t>
            </a:r>
            <a:r>
              <a:rPr lang="pt-PT" sz="2400" dirty="0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 </a:t>
            </a:r>
            <a:r>
              <a:rPr lang="pt-PT" sz="2400" dirty="0">
                <a:latin typeface="+mj-lt"/>
              </a:rPr>
              <a:t>Quais são as características das células vegetais que as tornam diferentes </a:t>
            </a:r>
            <a:r>
              <a:rPr lang="pt-PT" sz="2400" dirty="0" smtClean="0">
                <a:latin typeface="+mj-lt"/>
              </a:rPr>
              <a:t>das células </a:t>
            </a:r>
            <a:r>
              <a:rPr lang="pt-PT" sz="2400" dirty="0">
                <a:latin typeface="+mj-lt"/>
              </a:rPr>
              <a:t>animais? </a:t>
            </a: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434" b="89434" l="5697" r="9091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4584" y="-747464"/>
            <a:ext cx="10873208" cy="221639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75" r="6688"/>
          <a:stretch/>
        </p:blipFill>
        <p:spPr>
          <a:xfrm>
            <a:off x="5220072" y="2276872"/>
            <a:ext cx="3312368" cy="3299011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896514376"/>
      </p:ext>
    </p:extLst>
  </p:cSld>
  <p:clrMapOvr>
    <a:masterClrMapping/>
  </p:clrMapOvr>
  <p:transition spd="slow" advTm="60000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/>
          <p:cNvSpPr/>
          <p:nvPr/>
        </p:nvSpPr>
        <p:spPr>
          <a:xfrm>
            <a:off x="719572" y="3075057"/>
            <a:ext cx="478853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3525" indent="-263525"/>
            <a:r>
              <a:rPr lang="pt-PT" sz="2400" b="1" dirty="0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3.</a:t>
            </a:r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  <a:latin typeface="+mj-lt"/>
              </a:rPr>
              <a:t> </a:t>
            </a:r>
            <a:r>
              <a:rPr lang="pt-PT" sz="2400" dirty="0">
                <a:latin typeface="+mj-lt"/>
              </a:rPr>
              <a:t>Qual é o constituinte da célula que controla o seu funcionamento?</a:t>
            </a:r>
          </a:p>
          <a:p>
            <a:endParaRPr lang="pt-PT" sz="2400" dirty="0">
              <a:latin typeface="+mj-lt"/>
            </a:endParaRPr>
          </a:p>
        </p:txBody>
      </p:sp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434" b="89434" l="5697" r="9091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4584" y="-747464"/>
            <a:ext cx="10873208" cy="221639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2348880"/>
            <a:ext cx="3777701" cy="332226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62570871"/>
      </p:ext>
    </p:extLst>
  </p:cSld>
  <p:clrMapOvr>
    <a:masterClrMapping/>
  </p:clrMapOvr>
  <p:transition spd="slow" advTm="60000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719572" y="3075057"/>
            <a:ext cx="50765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 </a:t>
            </a:r>
            <a:r>
              <a:rPr lang="pt-PT" sz="2400" b="1" dirty="0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4. </a:t>
            </a:r>
            <a:r>
              <a:rPr lang="pt-PT" sz="2400" dirty="0">
                <a:latin typeface="+mj-lt"/>
              </a:rPr>
              <a:t>Que nome tem o conteúdo celular?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434" b="89434" l="5697" r="9091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4584" y="-747464"/>
            <a:ext cx="10873208" cy="221639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2420888"/>
            <a:ext cx="4428371" cy="3321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697039"/>
      </p:ext>
    </p:extLst>
  </p:cSld>
  <p:clrMapOvr>
    <a:masterClrMapping/>
  </p:clrMapOvr>
  <p:transition spd="slow" advTm="60000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611560" y="3075057"/>
            <a:ext cx="460851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4013" indent="-354013"/>
            <a:r>
              <a:rPr lang="pt-PT" sz="24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 5</a:t>
            </a:r>
            <a:r>
              <a:rPr lang="pt-PT" sz="2400" b="1" dirty="0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. </a:t>
            </a:r>
            <a:r>
              <a:rPr lang="pt-PT" sz="2400" dirty="0" smtClean="0">
                <a:latin typeface="+mj-lt"/>
              </a:rPr>
              <a:t>Como </a:t>
            </a:r>
            <a:r>
              <a:rPr lang="pt-PT" sz="2400" dirty="0">
                <a:latin typeface="+mj-lt"/>
              </a:rPr>
              <a:t>são formados os seres unicelulares? </a:t>
            </a: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434" b="89434" l="5697" r="9091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4584" y="-747464"/>
            <a:ext cx="10873208" cy="221639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2420888"/>
            <a:ext cx="2630485" cy="2630485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58609161"/>
      </p:ext>
    </p:extLst>
  </p:cSld>
  <p:clrMapOvr>
    <a:masterClrMapping/>
  </p:clrMapOvr>
  <p:transition spd="slow" advTm="60000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92" b="14853"/>
          <a:stretch/>
        </p:blipFill>
        <p:spPr>
          <a:xfrm>
            <a:off x="2136462" y="4149080"/>
            <a:ext cx="5714685" cy="2683748"/>
          </a:xfrm>
          <a:prstGeom prst="rect">
            <a:avLst/>
          </a:prstGeom>
        </p:spPr>
      </p:pic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683568" y="3228945"/>
            <a:ext cx="784887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4013" indent="-354013"/>
            <a:r>
              <a:rPr lang="pt-PT" sz="24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 6.</a:t>
            </a:r>
            <a:r>
              <a:rPr lang="pt-PT" sz="2400" b="1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 </a:t>
            </a:r>
            <a:r>
              <a:rPr lang="pt-PT" sz="2400" dirty="0" smtClean="0">
                <a:latin typeface="+mj-lt"/>
              </a:rPr>
              <a:t>No grupo </a:t>
            </a:r>
            <a:r>
              <a:rPr lang="pt-PT" sz="2400" dirty="0">
                <a:latin typeface="+mj-lt"/>
              </a:rPr>
              <a:t>de seres </a:t>
            </a:r>
            <a:r>
              <a:rPr lang="pt-PT" sz="2400" dirty="0" smtClean="0">
                <a:latin typeface="+mj-lt"/>
              </a:rPr>
              <a:t>vivos, piolho</a:t>
            </a:r>
            <a:r>
              <a:rPr lang="pt-PT" sz="2400" dirty="0">
                <a:latin typeface="+mj-lt"/>
              </a:rPr>
              <a:t>, formiga, paramécia, </a:t>
            </a:r>
            <a:r>
              <a:rPr lang="pt-PT" sz="2400" dirty="0" smtClean="0">
                <a:latin typeface="+mj-lt"/>
              </a:rPr>
              <a:t>mosquito, qual </a:t>
            </a:r>
            <a:r>
              <a:rPr lang="pt-PT" sz="2400" dirty="0">
                <a:latin typeface="+mj-lt"/>
              </a:rPr>
              <a:t>é o intruso? </a:t>
            </a: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434" b="89434" l="5697" r="9091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4584" y="-747464"/>
            <a:ext cx="10873208" cy="221639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6020560"/>
      </p:ext>
    </p:extLst>
  </p:cSld>
  <p:clrMapOvr>
    <a:masterClrMapping/>
  </p:clrMapOvr>
  <p:transition spd="slow" advTm="60000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719572" y="3075057"/>
            <a:ext cx="82449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7</a:t>
            </a:r>
            <a:r>
              <a:rPr lang="pt-PT" sz="2400" b="1" dirty="0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. </a:t>
            </a:r>
            <a:r>
              <a:rPr lang="pt-PT" sz="2400" dirty="0">
                <a:latin typeface="+mj-lt"/>
              </a:rPr>
              <a:t>Por que razão a abelha é um ser pluricelular? </a:t>
            </a: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434" b="89434" l="5697" r="9091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4584" y="-747464"/>
            <a:ext cx="10873208" cy="221639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4275891"/>
            <a:ext cx="3888432" cy="2547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427530"/>
      </p:ext>
    </p:extLst>
  </p:cSld>
  <p:clrMapOvr>
    <a:masterClrMapping/>
  </p:clrMapOvr>
  <p:transition spd="slow" advTm="60000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719571" y="3140968"/>
            <a:ext cx="738082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3525" indent="-263525"/>
            <a:r>
              <a:rPr lang="pt-PT" sz="24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8</a:t>
            </a:r>
            <a:r>
              <a:rPr lang="pt-PT" sz="2400" b="1" dirty="0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. </a:t>
            </a:r>
            <a:r>
              <a:rPr lang="pt-PT" sz="2400" dirty="0">
                <a:latin typeface="+mj-lt"/>
              </a:rPr>
              <a:t>Na </a:t>
            </a:r>
            <a:r>
              <a:rPr lang="pt-PT" sz="2400" dirty="0" smtClean="0">
                <a:latin typeface="+mj-lt"/>
              </a:rPr>
              <a:t>sequência, célula</a:t>
            </a:r>
            <a:r>
              <a:rPr lang="pt-PT" sz="2400" dirty="0">
                <a:latin typeface="+mj-lt"/>
              </a:rPr>
              <a:t>, tecidos, sistemas e </a:t>
            </a:r>
            <a:r>
              <a:rPr lang="pt-PT" sz="2400" dirty="0" smtClean="0">
                <a:latin typeface="+mj-lt"/>
              </a:rPr>
              <a:t>organismo, </a:t>
            </a:r>
            <a:r>
              <a:rPr lang="pt-PT" sz="2400" dirty="0">
                <a:latin typeface="+mj-lt"/>
              </a:rPr>
              <a:t>qual é o nível </a:t>
            </a:r>
            <a:r>
              <a:rPr lang="pt-PT" sz="2400" dirty="0" smtClean="0">
                <a:latin typeface="+mj-lt"/>
              </a:rPr>
              <a:t>de organização </a:t>
            </a:r>
            <a:r>
              <a:rPr lang="pt-PT" sz="2400" dirty="0">
                <a:latin typeface="+mj-lt"/>
              </a:rPr>
              <a:t>dos seres vivos que falta? </a:t>
            </a:r>
          </a:p>
          <a:p>
            <a:pPr algn="ctr"/>
            <a:endParaRPr lang="pt-PT" sz="2400" dirty="0">
              <a:solidFill>
                <a:srgbClr val="231F20"/>
              </a:solidFill>
              <a:latin typeface="+mj-lt"/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434" b="89434" l="5697" r="9091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4584" y="-747464"/>
            <a:ext cx="10873208" cy="221639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65652185"/>
      </p:ext>
    </p:extLst>
  </p:cSld>
  <p:clrMapOvr>
    <a:masterClrMapping/>
  </p:clrMapOvr>
  <p:transition spd="slow" advTm="60000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739024" y="3028890"/>
            <a:ext cx="772140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3525" indent="-263525"/>
            <a:r>
              <a:rPr lang="pt-PT" sz="24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9</a:t>
            </a:r>
            <a:r>
              <a:rPr lang="pt-PT" sz="2400" b="1" dirty="0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. </a:t>
            </a:r>
            <a:r>
              <a:rPr lang="pt-PT" sz="2400" dirty="0">
                <a:latin typeface="+mj-lt"/>
              </a:rPr>
              <a:t>Que nome se dá a um conjunto de células semelhantes associadas e com </a:t>
            </a:r>
            <a:r>
              <a:rPr lang="pt-PT" sz="2400" dirty="0" smtClean="0">
                <a:latin typeface="+mj-lt"/>
              </a:rPr>
              <a:t>a mesma </a:t>
            </a:r>
            <a:r>
              <a:rPr lang="pt-PT" sz="2400" dirty="0">
                <a:latin typeface="+mj-lt"/>
              </a:rPr>
              <a:t>função? </a:t>
            </a: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434" b="89434" l="5697" r="9091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4584" y="-747464"/>
            <a:ext cx="10873208" cy="221639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Imagem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45" t="20187" r="1045" b="27917"/>
          <a:stretch/>
        </p:blipFill>
        <p:spPr>
          <a:xfrm>
            <a:off x="-2135" y="3966369"/>
            <a:ext cx="9131900" cy="3351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2750148"/>
      </p:ext>
    </p:extLst>
  </p:cSld>
  <p:clrMapOvr>
    <a:masterClrMapping/>
  </p:clrMapOvr>
  <p:transition spd="slow" advTm="60000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719572" y="3133417"/>
            <a:ext cx="82449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10</a:t>
            </a:r>
            <a:r>
              <a:rPr lang="pt-PT" sz="2400" b="1" dirty="0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. </a:t>
            </a:r>
            <a:r>
              <a:rPr lang="pt-PT" sz="2400" dirty="0">
                <a:latin typeface="+mj-lt"/>
              </a:rPr>
              <a:t>Como é formado um sistema?</a:t>
            </a: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434" b="89434" l="5697" r="9091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4584" y="-747464"/>
            <a:ext cx="10873208" cy="221639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643"/>
          <a:stretch/>
        </p:blipFill>
        <p:spPr>
          <a:xfrm>
            <a:off x="0" y="3990129"/>
            <a:ext cx="9144000" cy="2247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302940"/>
      </p:ext>
    </p:extLst>
  </p:cSld>
  <p:clrMapOvr>
    <a:masterClrMapping/>
  </p:clrMapOvr>
  <p:transition spd="slow" advTm="60000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tângulo 5"/>
          <p:cNvSpPr/>
          <p:nvPr/>
        </p:nvSpPr>
        <p:spPr>
          <a:xfrm>
            <a:off x="1007604" y="2348880"/>
            <a:ext cx="712879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2800" b="1" dirty="0" smtClean="0">
                <a:solidFill>
                  <a:schemeClr val="accent6">
                    <a:lumMod val="75000"/>
                  </a:schemeClr>
                </a:solidFill>
              </a:rPr>
              <a:t>Correção</a:t>
            </a:r>
          </a:p>
          <a:p>
            <a:pPr algn="ctr"/>
            <a:endParaRPr lang="pt-PT" sz="2800" b="1" dirty="0" smtClean="0">
              <a:solidFill>
                <a:schemeClr val="accent3">
                  <a:lumMod val="75000"/>
                </a:schemeClr>
              </a:solidFill>
            </a:endParaRPr>
          </a:p>
          <a:p>
            <a:pPr algn="ctr"/>
            <a:r>
              <a:rPr lang="pt-PT" sz="2400" dirty="0"/>
              <a:t>Cada resposta correta vale 1 ponto.</a:t>
            </a:r>
          </a:p>
          <a:p>
            <a:pPr algn="ctr"/>
            <a:endParaRPr lang="pt-PT" sz="28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434" b="89434" l="5697" r="9091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4584" y="-747464"/>
            <a:ext cx="10873208" cy="221639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72873062"/>
      </p:ext>
    </p:extLst>
  </p:cSld>
  <p:clrMapOvr>
    <a:masterClrMapping/>
  </p:clrMapOvr>
  <p:transition spd="slow" advTm="60000"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927"/>
          <a:stretch/>
        </p:blipFill>
        <p:spPr>
          <a:xfrm>
            <a:off x="36512" y="2492896"/>
            <a:ext cx="9144000" cy="4608512"/>
          </a:xfrm>
          <a:prstGeom prst="rect">
            <a:avLst/>
          </a:prstGeom>
        </p:spPr>
      </p:pic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719572" y="3044280"/>
            <a:ext cx="601266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3525" indent="-263525"/>
            <a:r>
              <a:rPr lang="pt-PT" sz="2400" b="1" dirty="0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1. </a:t>
            </a:r>
            <a:r>
              <a:rPr lang="pt-PT" sz="2400" dirty="0" smtClean="0">
                <a:latin typeface="+mj-lt"/>
              </a:rPr>
              <a:t>Como </a:t>
            </a:r>
            <a:r>
              <a:rPr lang="pt-PT" sz="2400" dirty="0">
                <a:latin typeface="+mj-lt"/>
              </a:rPr>
              <a:t>se chama a unidade básica da constituição dos seres vivos</a:t>
            </a:r>
            <a:r>
              <a:rPr lang="pt-PT" sz="2400" dirty="0" smtClean="0">
                <a:latin typeface="+mj-lt"/>
              </a:rPr>
              <a:t>?</a:t>
            </a:r>
          </a:p>
          <a:p>
            <a:pPr marL="263525"/>
            <a:r>
              <a:rPr lang="pt-PT" sz="2400" b="1" dirty="0" smtClean="0">
                <a:solidFill>
                  <a:srgbClr val="C00000"/>
                </a:solidFill>
                <a:latin typeface="+mj-lt"/>
              </a:rPr>
              <a:t>Célula</a:t>
            </a:r>
            <a:endParaRPr lang="pt-PT" sz="2400" b="1" dirty="0">
              <a:solidFill>
                <a:srgbClr val="C00000"/>
              </a:solidFill>
              <a:latin typeface="+mj-lt"/>
            </a:endParaRPr>
          </a:p>
          <a:p>
            <a:endParaRPr lang="pt-PT" sz="2400" dirty="0">
              <a:latin typeface="+mj-lt"/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434" b="89434" l="5697" r="9091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4584" y="-747464"/>
            <a:ext cx="10873208" cy="221639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7791043"/>
      </p:ext>
    </p:extLst>
  </p:cSld>
  <p:clrMapOvr>
    <a:masterClrMapping/>
  </p:clrMapOvr>
  <p:transition spd="slow" advTm="60000">
    <p:push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719572" y="3140968"/>
            <a:ext cx="45005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4013" indent="-354013"/>
            <a:r>
              <a:rPr lang="pt-PT" sz="2400" dirty="0">
                <a:solidFill>
                  <a:srgbClr val="231F20"/>
                </a:solidFill>
                <a:latin typeface="+mj-lt"/>
              </a:rPr>
              <a:t> </a:t>
            </a:r>
            <a:r>
              <a:rPr lang="pt-PT" sz="24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2</a:t>
            </a:r>
            <a:r>
              <a:rPr lang="pt-PT" sz="2400" b="1" dirty="0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.</a:t>
            </a:r>
            <a:r>
              <a:rPr lang="pt-PT" sz="2400" dirty="0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 </a:t>
            </a:r>
            <a:r>
              <a:rPr lang="pt-PT" sz="2400" dirty="0">
                <a:latin typeface="+mj-lt"/>
              </a:rPr>
              <a:t>Quais são as características das células vegetais que as tornam diferentes </a:t>
            </a:r>
            <a:r>
              <a:rPr lang="pt-PT" sz="2400" dirty="0" smtClean="0">
                <a:latin typeface="+mj-lt"/>
              </a:rPr>
              <a:t>das células </a:t>
            </a:r>
            <a:r>
              <a:rPr lang="pt-PT" sz="2400" dirty="0">
                <a:latin typeface="+mj-lt"/>
              </a:rPr>
              <a:t>animais</a:t>
            </a:r>
            <a:r>
              <a:rPr lang="pt-PT" sz="2400" dirty="0" smtClean="0">
                <a:latin typeface="+mj-lt"/>
              </a:rPr>
              <a:t>?</a:t>
            </a:r>
          </a:p>
          <a:p>
            <a:pPr marL="354013"/>
            <a:r>
              <a:rPr lang="pt-PT" sz="2400" b="1" dirty="0" smtClean="0">
                <a:solidFill>
                  <a:srgbClr val="C00000"/>
                </a:solidFill>
              </a:rPr>
              <a:t>A presença da parede celular e dos cloroplastos.</a:t>
            </a:r>
            <a:r>
              <a:rPr lang="pt-PT" sz="2400" b="1" dirty="0" smtClean="0">
                <a:solidFill>
                  <a:srgbClr val="C00000"/>
                </a:solidFill>
                <a:latin typeface="+mj-lt"/>
              </a:rPr>
              <a:t> </a:t>
            </a:r>
            <a:endParaRPr lang="pt-PT" sz="2400" b="1" dirty="0">
              <a:solidFill>
                <a:srgbClr val="C00000"/>
              </a:solidFill>
              <a:latin typeface="+mj-lt"/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434" b="89434" l="5697" r="9091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4584" y="-747464"/>
            <a:ext cx="10873208" cy="221639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75" r="6688"/>
          <a:stretch/>
        </p:blipFill>
        <p:spPr>
          <a:xfrm>
            <a:off x="5220072" y="2276872"/>
            <a:ext cx="3312368" cy="3299011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71511745"/>
      </p:ext>
    </p:extLst>
  </p:cSld>
  <p:clrMapOvr>
    <a:masterClrMapping/>
  </p:clrMapOvr>
  <p:transition spd="slow" advTm="60000">
    <p:push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/>
          <p:cNvSpPr/>
          <p:nvPr/>
        </p:nvSpPr>
        <p:spPr>
          <a:xfrm>
            <a:off x="719572" y="3075057"/>
            <a:ext cx="478853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3525" indent="-263525"/>
            <a:r>
              <a:rPr lang="pt-PT" sz="2400" b="1" dirty="0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3.</a:t>
            </a:r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  <a:latin typeface="+mj-lt"/>
              </a:rPr>
              <a:t> </a:t>
            </a:r>
            <a:r>
              <a:rPr lang="pt-PT" sz="2400" dirty="0">
                <a:latin typeface="+mj-lt"/>
              </a:rPr>
              <a:t>Qual é o constituinte da célula que controla o seu funcionamento</a:t>
            </a:r>
            <a:r>
              <a:rPr lang="pt-PT" sz="2400" dirty="0" smtClean="0">
                <a:latin typeface="+mj-lt"/>
              </a:rPr>
              <a:t>?</a:t>
            </a:r>
          </a:p>
          <a:p>
            <a:pPr marL="263525"/>
            <a:r>
              <a:rPr lang="pt-PT" sz="2400" b="1" dirty="0" smtClean="0">
                <a:solidFill>
                  <a:srgbClr val="C00000"/>
                </a:solidFill>
                <a:latin typeface="+mj-lt"/>
              </a:rPr>
              <a:t>Núcleo</a:t>
            </a:r>
            <a:endParaRPr lang="pt-PT" sz="2400" b="1" dirty="0">
              <a:solidFill>
                <a:srgbClr val="C00000"/>
              </a:solidFill>
              <a:latin typeface="+mj-lt"/>
            </a:endParaRPr>
          </a:p>
          <a:p>
            <a:endParaRPr lang="pt-PT" sz="2400" dirty="0">
              <a:latin typeface="+mj-lt"/>
            </a:endParaRPr>
          </a:p>
        </p:txBody>
      </p:sp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434" b="89434" l="5697" r="9091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4584" y="-747464"/>
            <a:ext cx="10873208" cy="221639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2348880"/>
            <a:ext cx="3777701" cy="332226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82919749"/>
      </p:ext>
    </p:extLst>
  </p:cSld>
  <p:clrMapOvr>
    <a:masterClrMapping/>
  </p:clrMapOvr>
  <p:transition spd="slow" advTm="60000">
    <p:push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719572" y="3075057"/>
            <a:ext cx="507656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 </a:t>
            </a:r>
            <a:r>
              <a:rPr lang="pt-PT" sz="2400" b="1" dirty="0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4. </a:t>
            </a:r>
            <a:r>
              <a:rPr lang="pt-PT" sz="2400" dirty="0">
                <a:latin typeface="+mj-lt"/>
              </a:rPr>
              <a:t>Que nome tem o conteúdo celular</a:t>
            </a:r>
            <a:r>
              <a:rPr lang="pt-PT" sz="2400" dirty="0" smtClean="0">
                <a:latin typeface="+mj-lt"/>
              </a:rPr>
              <a:t>?</a:t>
            </a:r>
          </a:p>
          <a:p>
            <a:pPr indent="354013"/>
            <a:r>
              <a:rPr lang="pt-PT" sz="2400" b="1" dirty="0" smtClean="0">
                <a:solidFill>
                  <a:srgbClr val="C00000"/>
                </a:solidFill>
                <a:latin typeface="+mj-lt"/>
              </a:rPr>
              <a:t>Citoplasma</a:t>
            </a:r>
            <a:endParaRPr lang="pt-PT" sz="2400" b="1" dirty="0">
              <a:solidFill>
                <a:srgbClr val="C00000"/>
              </a:solidFill>
              <a:latin typeface="+mj-lt"/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434" b="89434" l="5697" r="9091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4584" y="-747464"/>
            <a:ext cx="10873208" cy="221639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2420888"/>
            <a:ext cx="4428371" cy="3321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5490666"/>
      </p:ext>
    </p:extLst>
  </p:cSld>
  <p:clrMapOvr>
    <a:masterClrMapping/>
  </p:clrMapOvr>
  <p:transition spd="slow" advTm="60000">
    <p:push dir="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611560" y="3075057"/>
            <a:ext cx="460851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4013" indent="-354013"/>
            <a:r>
              <a:rPr lang="pt-PT" sz="24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 5</a:t>
            </a:r>
            <a:r>
              <a:rPr lang="pt-PT" sz="2400" b="1" dirty="0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. </a:t>
            </a:r>
            <a:r>
              <a:rPr lang="pt-PT" sz="2400" dirty="0" smtClean="0">
                <a:latin typeface="+mj-lt"/>
              </a:rPr>
              <a:t>Como </a:t>
            </a:r>
            <a:r>
              <a:rPr lang="pt-PT" sz="2400" dirty="0">
                <a:latin typeface="+mj-lt"/>
              </a:rPr>
              <a:t>são formados os seres unicelulares</a:t>
            </a:r>
            <a:r>
              <a:rPr lang="pt-PT" sz="2400" dirty="0" smtClean="0">
                <a:latin typeface="+mj-lt"/>
              </a:rPr>
              <a:t>?</a:t>
            </a:r>
          </a:p>
          <a:p>
            <a:pPr marL="354013"/>
            <a:r>
              <a:rPr lang="pt-PT" sz="2400" b="1" dirty="0" smtClean="0">
                <a:solidFill>
                  <a:srgbClr val="C00000"/>
                </a:solidFill>
                <a:latin typeface="+mj-lt"/>
              </a:rPr>
              <a:t>Por uma única célula </a:t>
            </a:r>
            <a:endParaRPr lang="pt-PT" sz="2400" b="1" dirty="0">
              <a:solidFill>
                <a:srgbClr val="C00000"/>
              </a:solidFill>
              <a:latin typeface="+mj-lt"/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434" b="89434" l="5697" r="9091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4584" y="-747464"/>
            <a:ext cx="10873208" cy="221639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2420888"/>
            <a:ext cx="2630485" cy="2630485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59289039"/>
      </p:ext>
    </p:extLst>
  </p:cSld>
  <p:clrMapOvr>
    <a:masterClrMapping/>
  </p:clrMapOvr>
  <p:transition spd="slow" advTm="60000">
    <p:push dir="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92" b="14853"/>
          <a:stretch/>
        </p:blipFill>
        <p:spPr>
          <a:xfrm>
            <a:off x="2136462" y="4149080"/>
            <a:ext cx="5714685" cy="2683748"/>
          </a:xfrm>
          <a:prstGeom prst="rect">
            <a:avLst/>
          </a:prstGeom>
        </p:spPr>
      </p:pic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683568" y="3228945"/>
            <a:ext cx="78488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4013" indent="-354013"/>
            <a:r>
              <a:rPr lang="pt-PT" sz="24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 6.</a:t>
            </a:r>
            <a:r>
              <a:rPr lang="pt-PT" sz="2400" b="1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 </a:t>
            </a:r>
            <a:r>
              <a:rPr lang="pt-PT" sz="2400" dirty="0" smtClean="0">
                <a:latin typeface="+mj-lt"/>
              </a:rPr>
              <a:t>No grupo </a:t>
            </a:r>
            <a:r>
              <a:rPr lang="pt-PT" sz="2400" dirty="0">
                <a:latin typeface="+mj-lt"/>
              </a:rPr>
              <a:t>de seres </a:t>
            </a:r>
            <a:r>
              <a:rPr lang="pt-PT" sz="2400" dirty="0" smtClean="0">
                <a:latin typeface="+mj-lt"/>
              </a:rPr>
              <a:t>vivos, piolho</a:t>
            </a:r>
            <a:r>
              <a:rPr lang="pt-PT" sz="2400" dirty="0">
                <a:latin typeface="+mj-lt"/>
              </a:rPr>
              <a:t>, formiga, paramécia, </a:t>
            </a:r>
            <a:r>
              <a:rPr lang="pt-PT" sz="2400" dirty="0" smtClean="0">
                <a:latin typeface="+mj-lt"/>
              </a:rPr>
              <a:t>mosquito, qual </a:t>
            </a:r>
            <a:r>
              <a:rPr lang="pt-PT" sz="2400" dirty="0">
                <a:latin typeface="+mj-lt"/>
              </a:rPr>
              <a:t>é o intruso? </a:t>
            </a:r>
            <a:endParaRPr lang="pt-PT" sz="2400" dirty="0" smtClean="0">
              <a:latin typeface="+mj-lt"/>
            </a:endParaRPr>
          </a:p>
          <a:p>
            <a:pPr marL="354013" indent="-354013"/>
            <a:r>
              <a:rPr lang="pt-PT" sz="2400" dirty="0">
                <a:latin typeface="+mj-lt"/>
              </a:rPr>
              <a:t>	</a:t>
            </a:r>
            <a:r>
              <a:rPr lang="pt-PT" sz="2400" b="1" dirty="0" smtClean="0">
                <a:solidFill>
                  <a:srgbClr val="C00000"/>
                </a:solidFill>
                <a:latin typeface="+mj-lt"/>
              </a:rPr>
              <a:t>Paramécia</a:t>
            </a:r>
            <a:endParaRPr lang="pt-PT" sz="2400" b="1" dirty="0">
              <a:solidFill>
                <a:srgbClr val="C00000"/>
              </a:solidFill>
              <a:latin typeface="+mj-lt"/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434" b="89434" l="5697" r="9091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4584" y="-747464"/>
            <a:ext cx="10873208" cy="221639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12773188"/>
      </p:ext>
    </p:extLst>
  </p:cSld>
  <p:clrMapOvr>
    <a:masterClrMapping/>
  </p:clrMapOvr>
  <p:transition spd="slow" advTm="60000">
    <p:push dir="u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719572" y="3075057"/>
            <a:ext cx="824491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7</a:t>
            </a:r>
            <a:r>
              <a:rPr lang="pt-PT" sz="2400" b="1" dirty="0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. </a:t>
            </a:r>
            <a:r>
              <a:rPr lang="pt-PT" sz="2400" dirty="0">
                <a:latin typeface="+mj-lt"/>
              </a:rPr>
              <a:t>Por que razão a abelha é um ser pluricelular</a:t>
            </a:r>
            <a:r>
              <a:rPr lang="pt-PT" sz="2400" dirty="0" smtClean="0">
                <a:latin typeface="+mj-lt"/>
              </a:rPr>
              <a:t>?</a:t>
            </a:r>
          </a:p>
          <a:p>
            <a:pPr indent="263525"/>
            <a:r>
              <a:rPr lang="pt-PT" sz="2400" b="1" dirty="0" smtClean="0">
                <a:solidFill>
                  <a:srgbClr val="C00000"/>
                </a:solidFill>
                <a:latin typeface="+mj-lt"/>
              </a:rPr>
              <a:t>É formada por várias células.</a:t>
            </a:r>
            <a:endParaRPr lang="pt-PT" sz="2400" b="1" dirty="0">
              <a:solidFill>
                <a:srgbClr val="C00000"/>
              </a:solidFill>
              <a:latin typeface="+mj-lt"/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434" b="89434" l="5697" r="9091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4584" y="-747464"/>
            <a:ext cx="10873208" cy="221639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4149080"/>
            <a:ext cx="3888432" cy="2547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8810422"/>
      </p:ext>
    </p:extLst>
  </p:cSld>
  <p:clrMapOvr>
    <a:masterClrMapping/>
  </p:clrMapOvr>
  <p:transition spd="slow" advTm="60000">
    <p:push dir="u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719571" y="3140968"/>
            <a:ext cx="738082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3525" indent="-263525"/>
            <a:r>
              <a:rPr lang="pt-PT" sz="24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8</a:t>
            </a:r>
            <a:r>
              <a:rPr lang="pt-PT" sz="2400" b="1" dirty="0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. </a:t>
            </a:r>
            <a:r>
              <a:rPr lang="pt-PT" sz="2400" dirty="0">
                <a:latin typeface="+mj-lt"/>
              </a:rPr>
              <a:t>Na </a:t>
            </a:r>
            <a:r>
              <a:rPr lang="pt-PT" sz="2400" dirty="0" smtClean="0">
                <a:latin typeface="+mj-lt"/>
              </a:rPr>
              <a:t>sequência, células, </a:t>
            </a:r>
            <a:r>
              <a:rPr lang="pt-PT" sz="2400" dirty="0">
                <a:latin typeface="+mj-lt"/>
              </a:rPr>
              <a:t>tecidos, sistemas e </a:t>
            </a:r>
            <a:r>
              <a:rPr lang="pt-PT" sz="2400" dirty="0" smtClean="0">
                <a:latin typeface="+mj-lt"/>
              </a:rPr>
              <a:t>organismo, </a:t>
            </a:r>
            <a:r>
              <a:rPr lang="pt-PT" sz="2400" dirty="0">
                <a:latin typeface="+mj-lt"/>
              </a:rPr>
              <a:t>qual é o nível </a:t>
            </a:r>
            <a:r>
              <a:rPr lang="pt-PT" sz="2400" dirty="0" smtClean="0">
                <a:latin typeface="+mj-lt"/>
              </a:rPr>
              <a:t>de organização </a:t>
            </a:r>
            <a:r>
              <a:rPr lang="pt-PT" sz="2400" dirty="0">
                <a:latin typeface="+mj-lt"/>
              </a:rPr>
              <a:t>dos seres vivos que falta? </a:t>
            </a:r>
            <a:endParaRPr lang="pt-PT" sz="2400" dirty="0" smtClean="0">
              <a:latin typeface="+mj-lt"/>
            </a:endParaRPr>
          </a:p>
          <a:p>
            <a:pPr marL="263525"/>
            <a:r>
              <a:rPr lang="pt-PT" sz="2400" b="1" dirty="0" smtClean="0">
                <a:solidFill>
                  <a:srgbClr val="C00000"/>
                </a:solidFill>
                <a:latin typeface="+mj-lt"/>
              </a:rPr>
              <a:t>Órgãos</a:t>
            </a:r>
            <a:endParaRPr lang="pt-PT" sz="2400" b="1" dirty="0">
              <a:solidFill>
                <a:srgbClr val="C00000"/>
              </a:solidFill>
              <a:latin typeface="+mj-lt"/>
            </a:endParaRPr>
          </a:p>
          <a:p>
            <a:pPr algn="ctr"/>
            <a:endParaRPr lang="pt-PT" sz="2400" dirty="0">
              <a:solidFill>
                <a:srgbClr val="231F20"/>
              </a:solidFill>
              <a:latin typeface="+mj-lt"/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434" b="89434" l="5697" r="9091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4584" y="-747464"/>
            <a:ext cx="10873208" cy="221639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729927793"/>
      </p:ext>
    </p:extLst>
  </p:cSld>
  <p:clrMapOvr>
    <a:masterClrMapping/>
  </p:clrMapOvr>
  <p:transition spd="slow" advTm="60000">
    <p:push dir="u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45" t="20187" r="1045" b="27917"/>
          <a:stretch/>
        </p:blipFill>
        <p:spPr>
          <a:xfrm>
            <a:off x="-2135" y="4077072"/>
            <a:ext cx="9131900" cy="3351063"/>
          </a:xfrm>
          <a:prstGeom prst="rect">
            <a:avLst/>
          </a:prstGeom>
        </p:spPr>
      </p:pic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739024" y="3028890"/>
            <a:ext cx="772140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3525" indent="-263525"/>
            <a:r>
              <a:rPr lang="pt-PT" sz="24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9</a:t>
            </a:r>
            <a:r>
              <a:rPr lang="pt-PT" sz="2400" b="1" dirty="0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. </a:t>
            </a:r>
            <a:r>
              <a:rPr lang="pt-PT" sz="2400" dirty="0">
                <a:latin typeface="+mj-lt"/>
              </a:rPr>
              <a:t>Que nome se dá a um conjunto de células semelhantes associadas e com </a:t>
            </a:r>
            <a:r>
              <a:rPr lang="pt-PT" sz="2400" dirty="0" smtClean="0">
                <a:latin typeface="+mj-lt"/>
              </a:rPr>
              <a:t>a mesma </a:t>
            </a:r>
            <a:r>
              <a:rPr lang="pt-PT" sz="2400" dirty="0">
                <a:latin typeface="+mj-lt"/>
              </a:rPr>
              <a:t>função? </a:t>
            </a:r>
            <a:endParaRPr lang="pt-PT" sz="2400" dirty="0" smtClean="0">
              <a:latin typeface="+mj-lt"/>
            </a:endParaRPr>
          </a:p>
          <a:p>
            <a:pPr marL="263525"/>
            <a:r>
              <a:rPr lang="pt-PT" sz="2400" b="1" dirty="0" smtClean="0">
                <a:solidFill>
                  <a:srgbClr val="C00000"/>
                </a:solidFill>
                <a:latin typeface="+mj-lt"/>
              </a:rPr>
              <a:t>Tecido</a:t>
            </a:r>
            <a:endParaRPr lang="pt-PT" sz="2400" b="1" dirty="0">
              <a:solidFill>
                <a:srgbClr val="C00000"/>
              </a:solidFill>
              <a:latin typeface="+mj-lt"/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434" b="89434" l="5697" r="9091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4584" y="-747464"/>
            <a:ext cx="10873208" cy="221639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23571399"/>
      </p:ext>
    </p:extLst>
  </p:cSld>
  <p:clrMapOvr>
    <a:masterClrMapping/>
  </p:clrMapOvr>
  <p:transition spd="slow" advTm="60000">
    <p:push dir="u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719572" y="3133417"/>
            <a:ext cx="824491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10</a:t>
            </a:r>
            <a:r>
              <a:rPr lang="pt-PT" sz="2400" b="1" dirty="0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. </a:t>
            </a:r>
            <a:r>
              <a:rPr lang="pt-PT" sz="2400" dirty="0">
                <a:latin typeface="+mj-lt"/>
              </a:rPr>
              <a:t>Como é formado um sistema</a:t>
            </a:r>
            <a:r>
              <a:rPr lang="pt-PT" sz="2400" dirty="0" smtClean="0">
                <a:latin typeface="+mj-lt"/>
              </a:rPr>
              <a:t>? </a:t>
            </a:r>
          </a:p>
          <a:p>
            <a:pPr indent="446088"/>
            <a:r>
              <a:rPr lang="pt-PT" sz="2400" b="1" dirty="0" smtClean="0">
                <a:solidFill>
                  <a:srgbClr val="C00000"/>
                </a:solidFill>
                <a:latin typeface="+mj-lt"/>
              </a:rPr>
              <a:t>Por um conjunto de órgãos.</a:t>
            </a:r>
            <a:endParaRPr lang="pt-PT" sz="2400" b="1" dirty="0">
              <a:solidFill>
                <a:srgbClr val="C00000"/>
              </a:solidFill>
              <a:latin typeface="+mj-lt"/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434" b="89434" l="5697" r="9091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4584" y="-747464"/>
            <a:ext cx="10873208" cy="221639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643"/>
          <a:stretch/>
        </p:blipFill>
        <p:spPr>
          <a:xfrm>
            <a:off x="0" y="3990129"/>
            <a:ext cx="9144000" cy="2247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848859"/>
      </p:ext>
    </p:extLst>
  </p:cSld>
  <p:clrMapOvr>
    <a:masterClrMapping/>
  </p:clrMapOvr>
  <p:transition spd="slow" advTm="60000">
    <p:push dir="u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99784" y="632061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611560" y="1988840"/>
            <a:ext cx="4860540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 smtClean="0">
                <a:solidFill>
                  <a:schemeClr val="accent6">
                    <a:lumMod val="75000"/>
                  </a:schemeClr>
                </a:solidFill>
              </a:rPr>
              <a:t>Quantos pontos conseguiste?</a:t>
            </a:r>
          </a:p>
          <a:p>
            <a:endParaRPr lang="pt-PT" sz="2000" dirty="0" smtClean="0"/>
          </a:p>
          <a:p>
            <a:r>
              <a:rPr lang="pt-PT" sz="2000" dirty="0" smtClean="0"/>
              <a:t>Verifica a tua classificação.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t-PT" sz="2000" dirty="0" smtClean="0"/>
              <a:t>1-2 </a:t>
            </a:r>
            <a:r>
              <a:rPr lang="pt-PT" sz="2000" dirty="0"/>
              <a:t>Fraco </a:t>
            </a:r>
            <a:endParaRPr lang="pt-PT" sz="2000" dirty="0" smtClean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t-PT" sz="2000" dirty="0" smtClean="0"/>
              <a:t>3-4 </a:t>
            </a:r>
            <a:r>
              <a:rPr lang="pt-PT" sz="2000" dirty="0"/>
              <a:t>Não satisfaz </a:t>
            </a:r>
            <a:endParaRPr lang="pt-PT" sz="2000" dirty="0" smtClean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t-PT" sz="2000" dirty="0" smtClean="0"/>
              <a:t>5-6 </a:t>
            </a:r>
            <a:r>
              <a:rPr lang="pt-PT" sz="2000" dirty="0"/>
              <a:t>Satisfaz </a:t>
            </a:r>
            <a:endParaRPr lang="pt-PT" sz="2000" dirty="0" smtClean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t-PT" sz="2000" dirty="0" smtClean="0"/>
              <a:t>7-8 </a:t>
            </a:r>
            <a:r>
              <a:rPr lang="pt-PT" sz="2000" dirty="0"/>
              <a:t>Bom </a:t>
            </a:r>
            <a:endParaRPr lang="pt-PT" sz="2000" dirty="0" smtClean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t-PT" sz="2000" dirty="0" smtClean="0"/>
              <a:t>9-10 </a:t>
            </a:r>
            <a:r>
              <a:rPr lang="pt-PT" sz="2000" dirty="0"/>
              <a:t>Muito Bom</a:t>
            </a:r>
            <a:endParaRPr lang="pt-PT" sz="2000" dirty="0">
              <a:solidFill>
                <a:srgbClr val="231F20"/>
              </a:solidFill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434" b="89434" l="5697" r="9091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4584" y="-747464"/>
            <a:ext cx="10873208" cy="221639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883733652"/>
      </p:ext>
    </p:extLst>
  </p:cSld>
  <p:clrMapOvr>
    <a:masterClrMapping/>
  </p:clrMapOvr>
  <p:transition spd="slow" advTm="60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2548</TotalTime>
  <Words>385</Words>
  <Application>Microsoft Office PowerPoint</Application>
  <PresentationFormat>Apresentação no Ecrã (4:3)</PresentationFormat>
  <Paragraphs>49</Paragraphs>
  <Slides>24</Slides>
  <Notes>4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24</vt:i4>
      </vt:variant>
    </vt:vector>
  </HeadingPairs>
  <TitlesOfParts>
    <vt:vector size="28" baseType="lpstr">
      <vt:lpstr>Arial</vt:lpstr>
      <vt:lpstr>Calibri</vt:lpstr>
      <vt:lpstr>Wingdings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Santillana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Diapositivo 1</dc:title>
  <dc:creator>Carla Cruz</dc:creator>
  <cp:lastModifiedBy>Ana Cristina Duarte</cp:lastModifiedBy>
  <cp:revision>177</cp:revision>
  <dcterms:created xsi:type="dcterms:W3CDTF">2011-10-19T09:30:38Z</dcterms:created>
  <dcterms:modified xsi:type="dcterms:W3CDTF">2016-07-13T16:13:35Z</dcterms:modified>
</cp:coreProperties>
</file>