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62802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1312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slow" advTm="60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60000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2330010"/>
            <a:ext cx="32593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16</a:t>
            </a:r>
          </a:p>
          <a:p>
            <a:pPr algn="ctr"/>
            <a:r>
              <a:rPr lang="pt-PT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Classificação dos seres vivos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6379">
            <a:off x="3984374" y="1525810"/>
            <a:ext cx="4725475" cy="3937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547664" y="2780928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Completa as frases com os termos adequados.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52925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A um grupo de seres vivos semelhantes que podem reproduzir-se entre si</a:t>
            </a:r>
            <a:r>
              <a:rPr lang="pt-PT" sz="2400" dirty="0" smtClean="0">
                <a:latin typeface="+mj-lt"/>
              </a:rPr>
              <a:t>, produzindo </a:t>
            </a:r>
            <a:r>
              <a:rPr lang="pt-PT" sz="2400" dirty="0">
                <a:latin typeface="+mj-lt"/>
              </a:rPr>
              <a:t>descendência fértil, dá-se o nome </a:t>
            </a:r>
            <a:r>
              <a:rPr lang="pt-PT" sz="2400" dirty="0" smtClean="0">
                <a:latin typeface="+mj-lt"/>
              </a:rPr>
              <a:t>de…</a:t>
            </a:r>
            <a:endParaRPr lang="pt-PT" sz="2400" dirty="0">
              <a:latin typeface="+mj-lt"/>
            </a:endParaRPr>
          </a:p>
          <a:p>
            <a:endParaRPr lang="pt-PT" sz="2400" dirty="0"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7486">
            <a:off x="5964188" y="2683575"/>
            <a:ext cx="2660400" cy="266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74528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Nos primeiros tempos, os seres vivos eram classificados de acordo com </a:t>
            </a:r>
            <a:r>
              <a:rPr lang="pt-PT" sz="2400" dirty="0" smtClean="0">
                <a:latin typeface="+mj-lt"/>
              </a:rPr>
              <a:t>as necessidades </a:t>
            </a:r>
            <a:r>
              <a:rPr lang="pt-PT" sz="2400" dirty="0">
                <a:latin typeface="+mj-lt"/>
              </a:rPr>
              <a:t>do ser humano. Eram as </a:t>
            </a:r>
            <a:r>
              <a:rPr lang="pt-PT" sz="2400" dirty="0" smtClean="0">
                <a:latin typeface="+mj-lt"/>
              </a:rPr>
              <a:t>classificações…</a:t>
            </a:r>
            <a:endParaRPr lang="pt-PT" sz="2400" dirty="0"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3933056"/>
            <a:ext cx="1781944" cy="26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73088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O sistema mais antigo de classificação dos seres vivos deve-se </a:t>
            </a:r>
            <a:r>
              <a:rPr lang="pt-PT" sz="2400" dirty="0" smtClean="0">
                <a:latin typeface="+mj-lt"/>
              </a:rPr>
              <a:t>a…</a:t>
            </a:r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73808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As categorias de classificação foram introduzidas </a:t>
            </a:r>
            <a:r>
              <a:rPr lang="pt-PT" sz="2400" dirty="0" smtClean="0">
                <a:latin typeface="+mj-lt"/>
              </a:rPr>
              <a:t>por…</a:t>
            </a:r>
            <a:endParaRPr lang="pt-PT" sz="2400" dirty="0"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734" y="3645024"/>
            <a:ext cx="4464496" cy="281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língua usada para dar nome a essas categorias foi </a:t>
            </a:r>
            <a:r>
              <a:rPr lang="pt-PT" sz="2400" dirty="0" smtClean="0">
                <a:latin typeface="+mj-lt"/>
              </a:rPr>
              <a:t>o…</a:t>
            </a:r>
            <a:endParaRPr lang="pt-PT" sz="2400" dirty="0"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5936">
            <a:off x="1437112" y="5464962"/>
            <a:ext cx="1419446" cy="141944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78175">
            <a:off x="-110121" y="2862678"/>
            <a:ext cx="1419446" cy="141944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95092">
            <a:off x="583855" y="3671268"/>
            <a:ext cx="1432550" cy="143255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52617">
            <a:off x="764976" y="4754937"/>
            <a:ext cx="1419446" cy="141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49865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As categorias taxonómicas de classificação dos seres vivos </a:t>
            </a:r>
            <a:r>
              <a:rPr lang="pt-PT" sz="2400" dirty="0" smtClean="0">
                <a:latin typeface="+mj-lt"/>
              </a:rPr>
              <a:t>são…</a:t>
            </a:r>
            <a:endParaRPr lang="pt-PT" sz="2400" dirty="0"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6006">
            <a:off x="5148064" y="2852936"/>
            <a:ext cx="3519889" cy="2345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7165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categoria que inclui menor número de seres vivos </a:t>
            </a:r>
            <a:r>
              <a:rPr lang="pt-PT" sz="2400" dirty="0" smtClean="0">
                <a:latin typeface="+mj-lt"/>
              </a:rPr>
              <a:t>é…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1225">
            <a:off x="5122964" y="2513745"/>
            <a:ext cx="3755395" cy="2493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0" r="62600" b="53150"/>
          <a:stretch/>
        </p:blipFill>
        <p:spPr>
          <a:xfrm>
            <a:off x="536438" y="3668742"/>
            <a:ext cx="2883434" cy="3076119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81009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categoria que inclui maior variedade de seres vivos </a:t>
            </a:r>
            <a:r>
              <a:rPr lang="pt-PT" sz="2400" dirty="0" smtClean="0">
                <a:latin typeface="+mj-lt"/>
              </a:rPr>
              <a:t>é...</a:t>
            </a:r>
            <a:endParaRPr lang="pt-PT" sz="2400" dirty="0"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0031" y="388598"/>
            <a:ext cx="4248049" cy="283203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21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Uma família é um grupo </a:t>
            </a:r>
            <a:r>
              <a:rPr lang="pt-PT" sz="2400" dirty="0" smtClean="0">
                <a:latin typeface="+mj-lt"/>
              </a:rPr>
              <a:t>de…</a:t>
            </a:r>
            <a:endParaRPr lang="pt-PT" sz="2400" dirty="0"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35" y="1052736"/>
            <a:ext cx="4684290" cy="468429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 morcego pertence ao filo </a:t>
            </a:r>
            <a:r>
              <a:rPr lang="pt-PT" sz="2400" dirty="0" smtClean="0">
                <a:latin typeface="+mj-lt"/>
              </a:rPr>
              <a:t>dos…</a:t>
            </a:r>
            <a:endParaRPr lang="pt-PT" sz="2400" dirty="0"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6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52925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A um grupo de seres vivos semelhantes que podem reproduzir-se entre si</a:t>
            </a:r>
            <a:r>
              <a:rPr lang="pt-PT" sz="2400" dirty="0" smtClean="0">
                <a:latin typeface="+mj-lt"/>
              </a:rPr>
              <a:t>, produzindo </a:t>
            </a:r>
            <a:r>
              <a:rPr lang="pt-PT" sz="2400" dirty="0">
                <a:latin typeface="+mj-lt"/>
              </a:rPr>
              <a:t>descendência fértil, dá-se o nome </a:t>
            </a:r>
            <a:r>
              <a:rPr lang="pt-PT" sz="2400" dirty="0" smtClean="0">
                <a:latin typeface="+mj-lt"/>
              </a:rPr>
              <a:t>de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espécie.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  <a:p>
            <a:endParaRPr lang="pt-PT" sz="2400" dirty="0"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7486">
            <a:off x="5964188" y="2683575"/>
            <a:ext cx="2660400" cy="266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1806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74528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2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r>
              <a:rPr lang="pt-PT" sz="24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Nos primeiros tempos, os seres vivos eram classificados de acordo com </a:t>
            </a:r>
            <a:r>
              <a:rPr lang="pt-PT" sz="2400" dirty="0" smtClean="0">
                <a:latin typeface="+mj-lt"/>
              </a:rPr>
              <a:t>as necessidades </a:t>
            </a:r>
            <a:r>
              <a:rPr lang="pt-PT" sz="2400" dirty="0">
                <a:latin typeface="+mj-lt"/>
              </a:rPr>
              <a:t>do ser humano. Eram as </a:t>
            </a:r>
            <a:r>
              <a:rPr lang="pt-PT" sz="2400" dirty="0" smtClean="0">
                <a:latin typeface="+mj-lt"/>
              </a:rPr>
              <a:t>classificações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práticas</a:t>
            </a:r>
            <a:r>
              <a:rPr lang="pt-PT" sz="2400" dirty="0" smtClean="0">
                <a:solidFill>
                  <a:srgbClr val="C00000"/>
                </a:solidFill>
                <a:latin typeface="+mj-lt"/>
              </a:rPr>
              <a:t>.</a:t>
            </a:r>
            <a:endParaRPr lang="pt-PT" sz="24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164486"/>
            <a:ext cx="1781944" cy="267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32054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73088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3.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O sistema mais antigo de classificação dos seres vivos deve-se </a:t>
            </a:r>
            <a:r>
              <a:rPr lang="pt-PT" sz="2400" dirty="0" smtClean="0">
                <a:latin typeface="+mj-lt"/>
              </a:rPr>
              <a:t>a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Aristóteles.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85585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028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As categorias de classificação foram introduzidas </a:t>
            </a:r>
            <a:r>
              <a:rPr lang="pt-PT" sz="2400" dirty="0" smtClean="0">
                <a:latin typeface="+mj-lt"/>
              </a:rPr>
              <a:t>por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Lineu.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734" y="3645024"/>
            <a:ext cx="4464496" cy="2819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7127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língua usada para dar nome a essas categorias foi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o latim</a:t>
            </a:r>
            <a:r>
              <a:rPr lang="pt-PT" sz="2400" dirty="0" smtClean="0">
                <a:latin typeface="+mj-lt"/>
              </a:rPr>
              <a:t>.</a:t>
            </a:r>
            <a:endParaRPr lang="pt-PT" sz="2400" dirty="0"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5936">
            <a:off x="1437112" y="5464962"/>
            <a:ext cx="1419446" cy="1419446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78175">
            <a:off x="-110121" y="2862678"/>
            <a:ext cx="1419446" cy="141944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95092">
            <a:off x="583855" y="3671268"/>
            <a:ext cx="1432550" cy="143255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52617">
            <a:off x="764976" y="4754937"/>
            <a:ext cx="1419446" cy="141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13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52025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6.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pt-PT" sz="2400" dirty="0">
                <a:latin typeface="+mj-lt"/>
              </a:rPr>
              <a:t>As categorias taxonómicas de classificação dos seres vivos </a:t>
            </a:r>
            <a:r>
              <a:rPr lang="pt-PT" sz="2400" dirty="0" smtClean="0">
                <a:latin typeface="+mj-lt"/>
              </a:rPr>
              <a:t>são </a:t>
            </a:r>
            <a:r>
              <a:rPr lang="pt-PT" sz="2400" b="1" dirty="0">
                <a:solidFill>
                  <a:srgbClr val="C00000"/>
                </a:solidFill>
              </a:rPr>
              <a:t>domínio, reino, filo/divisão, </a:t>
            </a:r>
            <a:endParaRPr lang="pt-PT" sz="2400" b="1" dirty="0" smtClean="0">
              <a:solidFill>
                <a:srgbClr val="C00000"/>
              </a:solidFill>
            </a:endParaRPr>
          </a:p>
          <a:p>
            <a:pPr marL="354013"/>
            <a:r>
              <a:rPr lang="pt-PT" sz="2400" b="1" dirty="0" smtClean="0">
                <a:solidFill>
                  <a:srgbClr val="C00000"/>
                </a:solidFill>
              </a:rPr>
              <a:t>classe</a:t>
            </a:r>
            <a:r>
              <a:rPr lang="pt-PT" sz="2400" b="1" dirty="0">
                <a:solidFill>
                  <a:srgbClr val="C00000"/>
                </a:solidFill>
              </a:rPr>
              <a:t>, ordem, família, género e  espécie.</a:t>
            </a:r>
            <a:endParaRPr lang="pt-PT" sz="2400" b="1" dirty="0">
              <a:solidFill>
                <a:srgbClr val="C00000"/>
              </a:solidFill>
            </a:endParaRPr>
          </a:p>
          <a:p>
            <a:pPr marL="354013" indent="-354013"/>
            <a:endParaRPr lang="pt-PT" sz="2400" dirty="0"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6006">
            <a:off x="5335607" y="2707059"/>
            <a:ext cx="3519889" cy="2345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99912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7165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categoria que inclui menor número de seres vivos </a:t>
            </a:r>
            <a:r>
              <a:rPr lang="pt-PT" sz="2400" dirty="0" smtClean="0">
                <a:latin typeface="+mj-lt"/>
              </a:rPr>
              <a:t>é a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espécie.</a:t>
            </a:r>
            <a:endParaRPr lang="pt-PT" sz="2400" b="1" dirty="0" smtClean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1225">
            <a:off x="5221864" y="2593860"/>
            <a:ext cx="3648884" cy="24227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62182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0" r="62600" b="53150"/>
          <a:stretch/>
        </p:blipFill>
        <p:spPr>
          <a:xfrm>
            <a:off x="536438" y="3668742"/>
            <a:ext cx="2883434" cy="3076119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71647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categoria que inclui maior variedade de seres vivos </a:t>
            </a:r>
            <a:r>
              <a:rPr lang="pt-PT" sz="2400" dirty="0" smtClean="0">
                <a:latin typeface="+mj-lt"/>
              </a:rPr>
              <a:t>é o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domínio.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8861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60031" y="388598"/>
            <a:ext cx="4248049" cy="2832032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214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Uma família é um grupo </a:t>
            </a:r>
            <a:r>
              <a:rPr lang="pt-PT" sz="2400" dirty="0" smtClean="0">
                <a:latin typeface="+mj-lt"/>
              </a:rPr>
              <a:t>de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géneros.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53726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735" y="1052736"/>
            <a:ext cx="4684290" cy="468429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133417"/>
            <a:ext cx="52925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 morcego pertence ao filo </a:t>
            </a:r>
            <a:r>
              <a:rPr lang="pt-PT" sz="2400" dirty="0" smtClean="0">
                <a:latin typeface="+mj-lt"/>
              </a:rPr>
              <a:t>dos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cordados.</a:t>
            </a:r>
            <a:endParaRPr lang="pt-PT" sz="2400" b="1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080801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6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34" b="89434" l="5697" r="90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873208" cy="2216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2681</TotalTime>
  <Words>365</Words>
  <Application>Microsoft Office PowerPoint</Application>
  <PresentationFormat>Apresentação no Ecrã (4:3)</PresentationFormat>
  <Paragraphs>39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185</cp:revision>
  <dcterms:created xsi:type="dcterms:W3CDTF">2011-10-19T09:30:38Z</dcterms:created>
  <dcterms:modified xsi:type="dcterms:W3CDTF">2016-07-13T16:12:18Z</dcterms:modified>
</cp:coreProperties>
</file>