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5528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0709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13-07-2016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539552" y="2458121"/>
            <a:ext cx="799288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7</a:t>
            </a: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características dos organismos e a sua relação com os ambientes onde vivem</a:t>
            </a:r>
          </a:p>
          <a:p>
            <a:pPr algn="ctr"/>
            <a:endParaRPr lang="pt-PT" sz="36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Locomoção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9080"/>
            <a:ext cx="3491880" cy="23279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Completa as frases com os termos 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adequados.</a:t>
            </a:r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latin typeface="+mj-lt"/>
              </a:rPr>
              <a:t>As </a:t>
            </a:r>
            <a:r>
              <a:rPr lang="pt-PT" sz="2400" dirty="0" smtClean="0">
                <a:latin typeface="+mj-lt"/>
              </a:rPr>
              <a:t>______________ são </a:t>
            </a:r>
            <a:r>
              <a:rPr lang="pt-PT" sz="2400" dirty="0">
                <a:latin typeface="+mj-lt"/>
              </a:rPr>
              <a:t>as zonas de contacto entre os ossos, onde estes </a:t>
            </a:r>
            <a:r>
              <a:rPr lang="pt-PT" sz="2400" dirty="0" smtClean="0">
                <a:latin typeface="+mj-lt"/>
              </a:rPr>
              <a:t>se encaixam </a:t>
            </a:r>
            <a:r>
              <a:rPr lang="pt-PT" sz="2400" dirty="0">
                <a:latin typeface="+mj-lt"/>
              </a:rPr>
              <a:t>uns nos outros.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6044"/>
            <a:ext cx="9144000" cy="316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20759"/>
            <a:ext cx="7524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dirty="0"/>
              <a:t>Nos invertebrados com exosqueleto, o movimento resulta </a:t>
            </a:r>
            <a:r>
              <a:rPr lang="pt-PT" sz="2400" dirty="0" smtClean="0"/>
              <a:t>da </a:t>
            </a:r>
            <a:r>
              <a:rPr lang="pt-PT" sz="2400" dirty="0"/>
              <a:t>ligação entre </a:t>
            </a:r>
            <a:r>
              <a:rPr lang="pt-PT" sz="2400" dirty="0" smtClean="0"/>
              <a:t>os ______________ e </a:t>
            </a:r>
            <a:r>
              <a:rPr lang="pt-PT" sz="2400" dirty="0"/>
              <a:t>as peças do exosqueleto.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1652">
            <a:off x="2077516" y="3454796"/>
            <a:ext cx="3499393" cy="34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30051"/>
            <a:ext cx="6660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A locomoção dos peixes e da maioria dos </a:t>
            </a:r>
            <a:r>
              <a:rPr lang="pt-PT" sz="2400" dirty="0" smtClean="0">
                <a:latin typeface="+mj-lt"/>
              </a:rPr>
              <a:t>animais aquáticos </a:t>
            </a:r>
            <a:r>
              <a:rPr lang="pt-PT" sz="2400" dirty="0">
                <a:latin typeface="+mj-lt"/>
              </a:rPr>
              <a:t>é </a:t>
            </a:r>
            <a:r>
              <a:rPr lang="pt-PT" sz="2400" dirty="0" smtClean="0">
                <a:latin typeface="+mj-lt"/>
              </a:rPr>
              <a:t>a ________________ .</a:t>
            </a:r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085" y="3914036"/>
            <a:ext cx="4072371" cy="271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2996952"/>
            <a:ext cx="65887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As aves aquáticas, como a gaivota, apresentam os dedos dos </a:t>
            </a:r>
            <a:r>
              <a:rPr lang="pt-PT" sz="2400" dirty="0" smtClean="0">
                <a:latin typeface="+mj-lt"/>
              </a:rPr>
              <a:t>membros posteriores </a:t>
            </a:r>
            <a:r>
              <a:rPr lang="pt-PT" sz="2400" dirty="0">
                <a:latin typeface="+mj-lt"/>
              </a:rPr>
              <a:t>ligados por </a:t>
            </a:r>
            <a:r>
              <a:rPr lang="pt-PT" sz="2400" dirty="0" smtClean="0">
                <a:latin typeface="+mj-lt"/>
              </a:rPr>
              <a:t>uma _________________ </a:t>
            </a:r>
            <a:r>
              <a:rPr lang="pt-PT" sz="2400" dirty="0">
                <a:latin typeface="+mj-lt"/>
              </a:rPr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0688"/>
            <a:ext cx="5743415" cy="360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2996952"/>
            <a:ext cx="54726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No solo, a velocidade a que um animal se </a:t>
            </a:r>
            <a:r>
              <a:rPr lang="pt-PT" sz="2400" dirty="0" smtClean="0">
                <a:latin typeface="+mj-lt"/>
              </a:rPr>
              <a:t>desloca é tanto _________ quanto </a:t>
            </a:r>
            <a:r>
              <a:rPr lang="pt-PT" sz="2400" dirty="0">
                <a:latin typeface="+mj-lt"/>
              </a:rPr>
              <a:t>menor for a superfície dos membros assente no solo.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089438"/>
            <a:ext cx="4662189" cy="405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020759"/>
            <a:ext cx="5850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/>
              <a:t>O cão ou o gato apoiam no solo apenas </a:t>
            </a:r>
            <a:r>
              <a:rPr lang="pt-PT" sz="2400" dirty="0" smtClean="0"/>
              <a:t>os ___________ </a:t>
            </a:r>
            <a:r>
              <a:rPr lang="pt-PT" sz="2400" dirty="0"/>
              <a:t>, o que </a:t>
            </a:r>
            <a:r>
              <a:rPr lang="pt-PT" sz="2400" dirty="0" smtClean="0"/>
              <a:t>lhes permite </a:t>
            </a:r>
            <a:r>
              <a:rPr lang="pt-PT" sz="2400" dirty="0"/>
              <a:t>uma locomoção mais rápida do que a marcha</a:t>
            </a:r>
            <a:r>
              <a:rPr lang="pt-PT" sz="2400" dirty="0" smtClean="0"/>
              <a:t>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6" r="20244"/>
          <a:stretch/>
        </p:blipFill>
        <p:spPr>
          <a:xfrm>
            <a:off x="4788024" y="2212554"/>
            <a:ext cx="4027117" cy="397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30051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Os animais que saltam têm </a:t>
            </a:r>
            <a:r>
              <a:rPr lang="pt-PT" sz="2400" dirty="0" smtClean="0">
                <a:latin typeface="+mj-lt"/>
              </a:rPr>
              <a:t>os _____________ </a:t>
            </a:r>
            <a:r>
              <a:rPr lang="pt-PT" sz="2400" dirty="0">
                <a:latin typeface="+mj-lt"/>
              </a:rPr>
              <a:t>desenvolvidos e dobrados em «Z</a:t>
            </a:r>
            <a:r>
              <a:rPr lang="pt-PT" sz="2400" dirty="0" smtClean="0">
                <a:latin typeface="+mj-lt"/>
              </a:rPr>
              <a:t>».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989172"/>
            <a:ext cx="6696744" cy="446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60846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</a:t>
            </a:r>
            <a:r>
              <a:rPr lang="pt-PT" sz="2400" dirty="0" smtClean="0">
                <a:latin typeface="+mj-lt"/>
              </a:rPr>
              <a:t>_____________ é </a:t>
            </a:r>
            <a:r>
              <a:rPr lang="pt-PT" sz="2400" dirty="0">
                <a:latin typeface="+mj-lt"/>
              </a:rPr>
              <a:t>a forma de locomoção dos animais que rastejam.</a:t>
            </a: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109871"/>
            <a:ext cx="3578536" cy="238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7214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Os _______________  </a:t>
            </a:r>
            <a:r>
              <a:rPr lang="pt-PT" sz="2400" dirty="0">
                <a:latin typeface="+mj-lt"/>
              </a:rPr>
              <a:t>são estruturas ligadas aos ossos ocos </a:t>
            </a:r>
            <a:r>
              <a:rPr lang="pt-PT" sz="2400" dirty="0" smtClean="0">
                <a:latin typeface="+mj-lt"/>
              </a:rPr>
              <a:t>e aos </a:t>
            </a:r>
            <a:r>
              <a:rPr lang="pt-PT" sz="2400" dirty="0">
                <a:latin typeface="+mj-lt"/>
              </a:rPr>
              <a:t>pulmões, que constituem uma reserva de ar que auxilia o voo.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5730"/>
            <a:ext cx="6204675" cy="412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68960"/>
            <a:ext cx="47165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A __________________ </a:t>
            </a:r>
            <a:r>
              <a:rPr lang="pt-PT" sz="2400" dirty="0">
                <a:latin typeface="+mj-lt"/>
              </a:rPr>
              <a:t>é uma prega de pele muito elástica </a:t>
            </a:r>
            <a:r>
              <a:rPr lang="pt-PT" sz="2400" dirty="0" smtClean="0">
                <a:latin typeface="+mj-lt"/>
              </a:rPr>
              <a:t>que liga </a:t>
            </a:r>
            <a:r>
              <a:rPr lang="pt-PT" sz="2400" dirty="0">
                <a:latin typeface="+mj-lt"/>
              </a:rPr>
              <a:t>os dedos do morcego.</a:t>
            </a: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86200" y="836712"/>
            <a:ext cx="5257800" cy="338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7048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>
                <a:latin typeface="+mj-lt"/>
              </a:rPr>
              <a:t>As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articulações</a:t>
            </a:r>
            <a:r>
              <a:rPr lang="pt-PT" sz="2400" dirty="0" smtClean="0">
                <a:latin typeface="+mj-lt"/>
              </a:rPr>
              <a:t> são </a:t>
            </a:r>
            <a:r>
              <a:rPr lang="pt-PT" sz="2400" dirty="0">
                <a:latin typeface="+mj-lt"/>
              </a:rPr>
              <a:t>as zonas de contacto entre os ossos, onde estes </a:t>
            </a:r>
            <a:r>
              <a:rPr lang="pt-PT" sz="2400" dirty="0" smtClean="0">
                <a:latin typeface="+mj-lt"/>
              </a:rPr>
              <a:t>se encaixam </a:t>
            </a:r>
            <a:r>
              <a:rPr lang="pt-PT" sz="2400" dirty="0">
                <a:latin typeface="+mj-lt"/>
              </a:rPr>
              <a:t>uns nos outros.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6044"/>
            <a:ext cx="9144000" cy="316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7902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20759"/>
            <a:ext cx="7524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dirty="0"/>
              <a:t>Nos invertebrados com exosqueleto, o movimento resulta </a:t>
            </a:r>
            <a:r>
              <a:rPr lang="pt-PT" sz="2400" dirty="0" smtClean="0"/>
              <a:t>da </a:t>
            </a:r>
            <a:r>
              <a:rPr lang="pt-PT" sz="2400" dirty="0"/>
              <a:t>ligação entre </a:t>
            </a:r>
            <a:r>
              <a:rPr lang="pt-PT" sz="2400" dirty="0" smtClean="0"/>
              <a:t>os </a:t>
            </a:r>
            <a:r>
              <a:rPr lang="pt-PT" sz="2400" b="1" dirty="0" smtClean="0">
                <a:solidFill>
                  <a:srgbClr val="C00000"/>
                </a:solidFill>
              </a:rPr>
              <a:t>músculos</a:t>
            </a:r>
            <a:r>
              <a:rPr lang="pt-PT" sz="2400" dirty="0" smtClean="0"/>
              <a:t> e </a:t>
            </a:r>
            <a:r>
              <a:rPr lang="pt-PT" sz="2400" dirty="0"/>
              <a:t>as peças do exosqueleto.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1652">
            <a:off x="2077516" y="3454796"/>
            <a:ext cx="3499393" cy="34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152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30051"/>
            <a:ext cx="6660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>
                <a:latin typeface="+mj-lt"/>
              </a:rPr>
              <a:t>A locomoção dos peixes e da maioria dos </a:t>
            </a:r>
            <a:r>
              <a:rPr lang="pt-PT" sz="2400" dirty="0" smtClean="0">
                <a:latin typeface="+mj-lt"/>
              </a:rPr>
              <a:t>animais aquáticos </a:t>
            </a:r>
            <a:r>
              <a:rPr lang="pt-PT" sz="2400" dirty="0">
                <a:latin typeface="+mj-lt"/>
              </a:rPr>
              <a:t>é </a:t>
            </a:r>
            <a:r>
              <a:rPr lang="pt-PT" sz="2400" dirty="0" smtClean="0">
                <a:latin typeface="+mj-lt"/>
              </a:rPr>
              <a:t>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natação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latin typeface="+mj-lt"/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085" y="3914036"/>
            <a:ext cx="4072371" cy="271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519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2996952"/>
            <a:ext cx="646597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>
                <a:latin typeface="+mj-lt"/>
              </a:rPr>
              <a:t>As aves aquáticas, como a gaivota, apresentam os dedos dos </a:t>
            </a:r>
            <a:r>
              <a:rPr lang="pt-PT" sz="2400" dirty="0" smtClean="0">
                <a:latin typeface="+mj-lt"/>
              </a:rPr>
              <a:t>membros posteriores </a:t>
            </a:r>
            <a:r>
              <a:rPr lang="pt-PT" sz="2400" dirty="0">
                <a:latin typeface="+mj-lt"/>
              </a:rPr>
              <a:t>ligados por </a:t>
            </a:r>
            <a:r>
              <a:rPr lang="pt-PT" sz="2400" dirty="0" smtClean="0">
                <a:latin typeface="+mj-lt"/>
              </a:rPr>
              <a:t>uma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membrana interdigital</a:t>
            </a:r>
            <a:r>
              <a:rPr lang="pt-PT" sz="2400" dirty="0" smtClean="0">
                <a:latin typeface="+mj-lt"/>
              </a:rPr>
              <a:t>.</a:t>
            </a:r>
            <a:endParaRPr lang="pt-PT" sz="2400" dirty="0">
              <a:latin typeface="+mj-lt"/>
            </a:endParaRP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620688"/>
            <a:ext cx="5743415" cy="3607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1204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2996952"/>
            <a:ext cx="54726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No solo, a velocidade a que um animal se </a:t>
            </a:r>
            <a:r>
              <a:rPr lang="pt-PT" sz="2400" dirty="0" smtClean="0">
                <a:latin typeface="+mj-lt"/>
              </a:rPr>
              <a:t>desloca é tanto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maior </a:t>
            </a:r>
            <a:r>
              <a:rPr lang="pt-PT" sz="2400" dirty="0" smtClean="0">
                <a:latin typeface="+mj-lt"/>
              </a:rPr>
              <a:t>quanto </a:t>
            </a:r>
            <a:r>
              <a:rPr lang="pt-PT" sz="2400" dirty="0">
                <a:latin typeface="+mj-lt"/>
              </a:rPr>
              <a:t>menor for a superfície dos membros assente no solo.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089438"/>
            <a:ext cx="4662189" cy="405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6984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020759"/>
            <a:ext cx="5850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/>
              <a:t>O cão ou o gato apoiam no solo apenas </a:t>
            </a:r>
            <a:r>
              <a:rPr lang="pt-PT" sz="2400" dirty="0" smtClean="0"/>
              <a:t>os </a:t>
            </a:r>
            <a:r>
              <a:rPr lang="pt-PT" sz="2400" b="1" dirty="0" smtClean="0">
                <a:solidFill>
                  <a:srgbClr val="C00000"/>
                </a:solidFill>
              </a:rPr>
              <a:t>dedos</a:t>
            </a:r>
            <a:r>
              <a:rPr lang="pt-PT" sz="2400" dirty="0" smtClean="0"/>
              <a:t>, </a:t>
            </a:r>
            <a:r>
              <a:rPr lang="pt-PT" sz="2400" dirty="0"/>
              <a:t>o que </a:t>
            </a:r>
            <a:r>
              <a:rPr lang="pt-PT" sz="2400" dirty="0" smtClean="0"/>
              <a:t>lhes permite </a:t>
            </a:r>
            <a:r>
              <a:rPr lang="pt-PT" sz="2400" dirty="0"/>
              <a:t>uma locomoção mais rápida do que a marcha</a:t>
            </a:r>
            <a:r>
              <a:rPr lang="pt-PT" sz="2400" dirty="0" smtClean="0"/>
              <a:t>.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6" r="20244"/>
          <a:stretch/>
        </p:blipFill>
        <p:spPr>
          <a:xfrm>
            <a:off x="4788024" y="2212554"/>
            <a:ext cx="4027117" cy="397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0960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30051"/>
            <a:ext cx="6948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Os animais que saltam têm </a:t>
            </a:r>
            <a:r>
              <a:rPr lang="pt-PT" sz="2400" dirty="0" smtClean="0">
                <a:latin typeface="+mj-lt"/>
              </a:rPr>
              <a:t>os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membros posteriores</a:t>
            </a:r>
            <a:r>
              <a:rPr lang="pt-PT" sz="2400" dirty="0" smtClean="0">
                <a:latin typeface="+mj-lt"/>
              </a:rPr>
              <a:t> </a:t>
            </a:r>
            <a:r>
              <a:rPr lang="pt-PT" sz="2400" dirty="0">
                <a:latin typeface="+mj-lt"/>
              </a:rPr>
              <a:t>desenvolvidos e dobrados em «Z</a:t>
            </a:r>
            <a:r>
              <a:rPr lang="pt-PT" sz="2400" dirty="0" smtClean="0">
                <a:latin typeface="+mj-lt"/>
              </a:rPr>
              <a:t>». 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2989172"/>
            <a:ext cx="6696744" cy="446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76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52205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>
                <a:latin typeface="+mj-lt"/>
              </a:rPr>
              <a:t>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reptação</a:t>
            </a:r>
            <a:r>
              <a:rPr lang="pt-PT" sz="2400" dirty="0" smtClean="0">
                <a:latin typeface="+mj-lt"/>
              </a:rPr>
              <a:t> é </a:t>
            </a:r>
            <a:r>
              <a:rPr lang="pt-PT" sz="2400" dirty="0">
                <a:latin typeface="+mj-lt"/>
              </a:rPr>
              <a:t>a forma de locomoção dos animais que rastejam.</a:t>
            </a: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109871"/>
            <a:ext cx="3578536" cy="238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637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72893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3525" indent="-26352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Os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sacos aéreos</a:t>
            </a:r>
            <a:r>
              <a:rPr lang="pt-PT" sz="2400" dirty="0" smtClean="0">
                <a:latin typeface="+mj-lt"/>
              </a:rPr>
              <a:t> </a:t>
            </a:r>
            <a:r>
              <a:rPr lang="pt-PT" sz="2400" dirty="0">
                <a:latin typeface="+mj-lt"/>
              </a:rPr>
              <a:t>são estruturas ligadas aos ossos ocos </a:t>
            </a:r>
            <a:r>
              <a:rPr lang="pt-PT" sz="2400" dirty="0" smtClean="0">
                <a:latin typeface="+mj-lt"/>
              </a:rPr>
              <a:t>e aos </a:t>
            </a:r>
            <a:r>
              <a:rPr lang="pt-PT" sz="2400" dirty="0">
                <a:latin typeface="+mj-lt"/>
              </a:rPr>
              <a:t>pulmões, que constituem uma reserva de ar que auxilia o voo.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5730"/>
            <a:ext cx="6204675" cy="412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961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68960"/>
            <a:ext cx="47165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. </a:t>
            </a:r>
            <a:r>
              <a:rPr lang="pt-PT" sz="2400" dirty="0" smtClean="0">
                <a:latin typeface="+mj-lt"/>
              </a:rPr>
              <a:t>A </a:t>
            </a:r>
            <a:r>
              <a:rPr lang="pt-PT" sz="2400" b="1" dirty="0" smtClean="0">
                <a:solidFill>
                  <a:srgbClr val="C00000"/>
                </a:solidFill>
                <a:latin typeface="+mj-lt"/>
              </a:rPr>
              <a:t>membrana alar </a:t>
            </a:r>
            <a:r>
              <a:rPr lang="pt-PT" sz="2400" dirty="0">
                <a:latin typeface="+mj-lt"/>
              </a:rPr>
              <a:t>é uma prega de pele muito elástica </a:t>
            </a:r>
            <a:r>
              <a:rPr lang="pt-PT" sz="2400" dirty="0" smtClean="0">
                <a:latin typeface="+mj-lt"/>
              </a:rPr>
              <a:t>que liga </a:t>
            </a:r>
            <a:r>
              <a:rPr lang="pt-PT" sz="2400" dirty="0">
                <a:latin typeface="+mj-lt"/>
              </a:rPr>
              <a:t>os dedos do morcego.</a:t>
            </a:r>
          </a:p>
          <a:p>
            <a:pPr algn="ctr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86200" y="836712"/>
            <a:ext cx="5257800" cy="338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651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1763</TotalTime>
  <Words>481</Words>
  <Application>Microsoft Office PowerPoint</Application>
  <PresentationFormat>Apresentação no Ecrã (4:3)</PresentationFormat>
  <Paragraphs>40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155</cp:revision>
  <dcterms:created xsi:type="dcterms:W3CDTF">2011-10-19T09:30:38Z</dcterms:created>
  <dcterms:modified xsi:type="dcterms:W3CDTF">2016-07-13T09:41:53Z</dcterms:modified>
</cp:coreProperties>
</file>