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1" r:id="rId2"/>
    <p:sldId id="262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3" r:id="rId11"/>
    <p:sldId id="284" r:id="rId12"/>
    <p:sldId id="285" r:id="rId13"/>
    <p:sldId id="287" r:id="rId14"/>
    <p:sldId id="288" r:id="rId15"/>
    <p:sldId id="289" r:id="rId16"/>
    <p:sldId id="290" r:id="rId17"/>
    <p:sldId id="292" r:id="rId18"/>
  </p:sldIdLst>
  <p:sldSz cx="9144000" cy="6858000" type="screen4x3"/>
  <p:notesSz cx="6858000" cy="9144000"/>
  <p:custDataLst>
    <p:tags r:id="rId2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lia Gago" initials="MG" lastIdx="22" clrIdx="0">
    <p:extLst/>
  </p:cmAuthor>
  <p:cmAuthor id="2" name="Paula Marinho" initials="PM" lastIdx="6" clrIdx="1"/>
  <p:cmAuthor id="3" name="Cristina Henrique" initials="CH" lastIdx="17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832"/>
    <a:srgbClr val="000000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462" autoAdjust="0"/>
  </p:normalViewPr>
  <p:slideViewPr>
    <p:cSldViewPr>
      <p:cViewPr>
        <p:scale>
          <a:sx n="100" d="100"/>
          <a:sy n="100" d="100"/>
        </p:scale>
        <p:origin x="-186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19/07/2016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568952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i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 uma vez… 5 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5.º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39752" y="-30832"/>
            <a:ext cx="5544616" cy="1470025"/>
          </a:xfrm>
        </p:spPr>
        <p:txBody>
          <a:bodyPr/>
          <a:lstStyle/>
          <a:p>
            <a:pPr algn="l"/>
            <a:r>
              <a:rPr lang="en-US" sz="6000" dirty="0" smtClean="0"/>
              <a:t>Era </a:t>
            </a:r>
            <a:r>
              <a:rPr lang="en-US" sz="6000" dirty="0" err="1" smtClean="0"/>
              <a:t>uma</a:t>
            </a:r>
            <a:r>
              <a:rPr lang="en-US" sz="6000" dirty="0" smtClean="0"/>
              <a:t> </a:t>
            </a:r>
            <a:r>
              <a:rPr lang="en-US" sz="6000" dirty="0" err="1" smtClean="0"/>
              <a:t>vez</a:t>
            </a:r>
            <a:r>
              <a:rPr lang="en-US" sz="6000" dirty="0" smtClean="0"/>
              <a:t>…</a:t>
            </a:r>
            <a:endParaRPr lang="en-US" sz="6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35696" y="1628800"/>
            <a:ext cx="5544616" cy="1752600"/>
          </a:xfrm>
        </p:spPr>
        <p:txBody>
          <a:bodyPr>
            <a:noAutofit/>
          </a:bodyPr>
          <a:lstStyle/>
          <a:p>
            <a:r>
              <a:rPr lang="pt-PT" sz="4000" b="1" dirty="0">
                <a:solidFill>
                  <a:srgbClr val="00B0F0"/>
                </a:solidFill>
              </a:rPr>
              <a:t>Portugal </a:t>
            </a:r>
            <a:endParaRPr lang="pt-PT" sz="4000" b="1" dirty="0" smtClean="0">
              <a:solidFill>
                <a:srgbClr val="00B0F0"/>
              </a:solidFill>
            </a:endParaRPr>
          </a:p>
          <a:p>
            <a:r>
              <a:rPr lang="pt-PT" sz="4000" b="1" dirty="0" smtClean="0">
                <a:solidFill>
                  <a:srgbClr val="00B0F0"/>
                </a:solidFill>
              </a:rPr>
              <a:t>nos </a:t>
            </a:r>
            <a:r>
              <a:rPr lang="pt-PT" sz="4000" b="1" dirty="0">
                <a:solidFill>
                  <a:srgbClr val="00B0F0"/>
                </a:solidFill>
              </a:rPr>
              <a:t>séculos XV e XVI</a:t>
            </a:r>
            <a:endParaRPr lang="en-US" sz="4000" b="1" dirty="0" smtClean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9" t="14542" r="5075" b="9181"/>
          <a:stretch/>
        </p:blipFill>
        <p:spPr bwMode="auto">
          <a:xfrm>
            <a:off x="755576" y="3260151"/>
            <a:ext cx="2130633" cy="304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833" y="3260150"/>
            <a:ext cx="2220591" cy="304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5" r="7928"/>
          <a:stretch/>
        </p:blipFill>
        <p:spPr bwMode="auto">
          <a:xfrm>
            <a:off x="3647553" y="3260151"/>
            <a:ext cx="1745481" cy="304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0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44624"/>
            <a:ext cx="5040560" cy="1109985"/>
          </a:xfrm>
        </p:spPr>
        <p:txBody>
          <a:bodyPr/>
          <a:lstStyle/>
          <a:p>
            <a:r>
              <a:rPr lang="en-US" sz="2800" dirty="0" smtClean="0">
                <a:solidFill>
                  <a:srgbClr val="00B0F0"/>
                </a:solidFill>
              </a:rPr>
              <a:t>o </a:t>
            </a:r>
            <a:r>
              <a:rPr lang="en-US" sz="2800" dirty="0" err="1" smtClean="0">
                <a:solidFill>
                  <a:srgbClr val="00B0F0"/>
                </a:solidFill>
              </a:rPr>
              <a:t>mundo</a:t>
            </a:r>
            <a:r>
              <a:rPr lang="en-US" sz="2800" dirty="0" smtClean="0">
                <a:solidFill>
                  <a:srgbClr val="00B0F0"/>
                </a:solidFill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</a:rPr>
              <a:t>conhecido</a:t>
            </a:r>
            <a:r>
              <a:rPr lang="en-US" sz="2800" dirty="0" smtClean="0">
                <a:solidFill>
                  <a:srgbClr val="00B0F0"/>
                </a:solidFill>
              </a:rPr>
              <a:t> dos </a:t>
            </a:r>
            <a:r>
              <a:rPr lang="en-US" sz="2800" dirty="0" err="1" smtClean="0">
                <a:solidFill>
                  <a:srgbClr val="00B0F0"/>
                </a:solidFill>
              </a:rPr>
              <a:t>Europeus</a:t>
            </a:r>
            <a:r>
              <a:rPr lang="en-US" sz="2800" dirty="0" smtClean="0">
                <a:solidFill>
                  <a:srgbClr val="00B0F0"/>
                </a:solidFill>
              </a:rPr>
              <a:t>…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6201" y="1340768"/>
            <a:ext cx="5074272" cy="2664296"/>
          </a:xfrm>
        </p:spPr>
        <p:txBody>
          <a:bodyPr>
            <a:noAutofit/>
          </a:bodyPr>
          <a:lstStyle/>
          <a:p>
            <a:pPr marL="285750" indent="-285750" algn="just"/>
            <a:r>
              <a:rPr lang="pt-PT" sz="1600" dirty="0" smtClean="0">
                <a:solidFill>
                  <a:schemeClr val="tx1"/>
                </a:solidFill>
              </a:rPr>
              <a:t>No início do século XV, conhecia-se: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a Europa;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o norte de África até ao cabo Bojador;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na Ásia – a Índia, a China e o Japão</a:t>
            </a:r>
            <a:r>
              <a:rPr lang="pt-PT" sz="1600" dirty="0" smtClean="0">
                <a:solidFill>
                  <a:schemeClr val="tx1"/>
                </a:solidFill>
                <a:latin typeface="+mn-lt"/>
                <a:cs typeface="+mn-cs"/>
              </a:rPr>
              <a:t>.</a:t>
            </a:r>
            <a:endParaRPr lang="pt-PT" sz="1600" dirty="0" smtClean="0">
              <a:solidFill>
                <a:srgbClr val="00B0F0"/>
              </a:solidFill>
            </a:endParaRPr>
          </a:p>
          <a:p>
            <a:pPr marL="285750" indent="-285750" algn="just"/>
            <a:r>
              <a:rPr lang="pt-PT" sz="1600" dirty="0" smtClean="0">
                <a:solidFill>
                  <a:schemeClr val="tx1"/>
                </a:solidFill>
              </a:rPr>
              <a:t>Não se conhecia: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a América;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a Oceânia;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a  Antártida;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a ligação entre os oceanos Atlântico e Índico.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4082454"/>
            <a:ext cx="9137104" cy="4266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400" dirty="0" smtClean="0">
                <a:solidFill>
                  <a:schemeClr val="tx1"/>
                </a:solidFill>
              </a:rPr>
              <a:t>O desconhecido era explicado através de…</a:t>
            </a:r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4797152"/>
            <a:ext cx="316835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lendas, que imaginavam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monstros;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homens estranhos…</a:t>
            </a:r>
          </a:p>
          <a:p>
            <a:endParaRPr lang="pt-PT" dirty="0" smtClean="0"/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e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um mar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tenebroso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…</a:t>
            </a:r>
          </a:p>
        </p:txBody>
      </p:sp>
      <p:pic>
        <p:nvPicPr>
          <p:cNvPr id="12" name="Picture 11" descr="mapa slide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29639"/>
            <a:ext cx="3247281" cy="2335047"/>
          </a:xfrm>
          <a:prstGeom prst="rect">
            <a:avLst/>
          </a:prstGeom>
        </p:spPr>
      </p:pic>
      <p:pic>
        <p:nvPicPr>
          <p:cNvPr id="13" name="Picture 12" descr="slide 2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4725144"/>
            <a:ext cx="2376264" cy="1786246"/>
          </a:xfrm>
          <a:prstGeom prst="rect">
            <a:avLst/>
          </a:prstGeom>
        </p:spPr>
      </p:pic>
      <p:pic>
        <p:nvPicPr>
          <p:cNvPr id="14" name="Picture 13" descr="slide 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725144"/>
            <a:ext cx="2768962" cy="1796655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-99392"/>
            <a:ext cx="5112568" cy="1470025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Portugal, muito interessado na Expansão marítima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323528" y="4365104"/>
            <a:ext cx="8483820" cy="1800200"/>
          </a:xfrm>
        </p:spPr>
        <p:txBody>
          <a:bodyPr>
            <a:no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O clero desejava espalhar a fé cristã e converter os povos;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A nobreza queria conquistar mais terras, rendas e cargos. Principalmente, os filhos segundos porque, com a Lei Mental, só o filho mais velho é que podia herdar a riqueza da família;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A burguesia procurava novos produtos, riquezas e mercados;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O povo esperava melhorar as suas condições de vida.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3528" y="1484784"/>
            <a:ext cx="8483820" cy="2529795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pt-PT" sz="1400" b="1" dirty="0" smtClean="0"/>
              <a:t>Interesses dos Portugueses na Expansão marítima</a:t>
            </a:r>
          </a:p>
          <a:p>
            <a:pPr algn="just">
              <a:lnSpc>
                <a:spcPct val="114000"/>
              </a:lnSpc>
            </a:pPr>
            <a:r>
              <a:rPr lang="pt-PT" sz="1200" dirty="0" smtClean="0"/>
              <a:t>Forte e grande era a vontade dos dirigentes e os interesses dos diversos grupos sociais (…). A vontade do infante D. Henrique, o interesse da Coroa, a procura de honra e proveitos [terras, rendas e cargos] da nobreza, os interesses comerciais da burguesia, o desejo do povo de melhores dias. A burguesia teria interesses no comércio e na pirataria [para chegar] ao ouro e aos escravos e dominar as rotas por onde as mercadorias circulavam. O povo, a arraia-miúda, queria sempre novas aventuras que lhe melhorassem o magro rendimento ou lhe resolvessem a falta de alimentos.</a:t>
            </a:r>
          </a:p>
          <a:p>
            <a:pPr algn="r">
              <a:lnSpc>
                <a:spcPct val="150000"/>
              </a:lnSpc>
            </a:pPr>
            <a:r>
              <a:rPr lang="pt-PT" sz="1000" dirty="0"/>
              <a:t>Maria Helena da Cruz Coelho, </a:t>
            </a:r>
            <a:r>
              <a:rPr lang="pt-PT" sz="1000" i="1" dirty="0"/>
              <a:t>Revista Portuguesa de História</a:t>
            </a:r>
            <a:r>
              <a:rPr lang="pt-PT" sz="1000" dirty="0"/>
              <a:t>, 1996 (adaptado)</a:t>
            </a:r>
          </a:p>
          <a:p>
            <a:pPr algn="just">
              <a:lnSpc>
                <a:spcPct val="114000"/>
              </a:lnSpc>
            </a:pPr>
            <a:endParaRPr lang="pt-PT" sz="1200" dirty="0" smtClean="0"/>
          </a:p>
          <a:p>
            <a:pPr algn="just">
              <a:lnSpc>
                <a:spcPct val="114000"/>
              </a:lnSpc>
            </a:pPr>
            <a:r>
              <a:rPr lang="pt-PT" sz="1200" dirty="0" smtClean="0"/>
              <a:t>E porque ele [infante D. Henrique] tinha o desejo de expandir a Santa Fé do nosso senhor Jesus Cristo e trazer todas as almas para as salvar.</a:t>
            </a:r>
            <a:endParaRPr lang="pt-PT" sz="1200" baseline="30000" dirty="0" smtClean="0"/>
          </a:p>
          <a:p>
            <a:pPr algn="r">
              <a:lnSpc>
                <a:spcPct val="150000"/>
              </a:lnSpc>
            </a:pPr>
            <a:r>
              <a:rPr lang="pt-PT" sz="1000" dirty="0" smtClean="0"/>
              <a:t>Gomes Eanes de Zurara, </a:t>
            </a:r>
            <a:r>
              <a:rPr lang="pt-PT" sz="1000" i="1" dirty="0" smtClean="0"/>
              <a:t>Crónica do descobrimento e conquista da Guiné</a:t>
            </a:r>
            <a:r>
              <a:rPr lang="pt-PT" sz="1000" dirty="0" smtClean="0"/>
              <a:t>, séc. </a:t>
            </a:r>
            <a:r>
              <a:rPr lang="pt-PT" sz="1000" dirty="0"/>
              <a:t>XV (adaptado</a:t>
            </a:r>
            <a:r>
              <a:rPr lang="pt-PT" sz="1000" dirty="0" smtClean="0"/>
              <a:t>)</a:t>
            </a:r>
            <a:endParaRPr lang="pt-PT" sz="1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116632"/>
            <a:ext cx="5040560" cy="1051941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um reino com </a:t>
            </a:r>
            <a:r>
              <a:rPr lang="pt-PT" sz="2800" dirty="0" smtClean="0">
                <a:solidFill>
                  <a:srgbClr val="00B0F0"/>
                </a:solidFill>
              </a:rPr>
              <a:t>condições </a:t>
            </a:r>
            <a:r>
              <a:rPr lang="pt-PT" sz="2800" dirty="0">
                <a:solidFill>
                  <a:srgbClr val="00B0F0"/>
                </a:solidFill>
              </a:rPr>
              <a:t>para se lançar na </a:t>
            </a:r>
            <a:r>
              <a:rPr lang="pt-PT" sz="2800" dirty="0" smtClean="0">
                <a:solidFill>
                  <a:srgbClr val="00B0F0"/>
                </a:solidFill>
              </a:rPr>
              <a:t>Expansão.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7" name="Picture 6" descr="slide 4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56556" y="3429000"/>
            <a:ext cx="2431868" cy="2508071"/>
          </a:xfrm>
          <a:prstGeom prst="rect">
            <a:avLst/>
          </a:prstGeom>
        </p:spPr>
      </p:pic>
      <p:pic>
        <p:nvPicPr>
          <p:cNvPr id="9" name="Picture 8" descr="slide 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3" y="3429000"/>
            <a:ext cx="2260239" cy="250807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068960"/>
            <a:ext cx="2160240" cy="309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23528" y="1844824"/>
            <a:ext cx="8483820" cy="989758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400" b="1" dirty="0" smtClean="0"/>
              <a:t>Os conhecimentos de navegação dos Portugueses</a:t>
            </a:r>
          </a:p>
          <a:p>
            <a:pPr algn="just">
              <a:lnSpc>
                <a:spcPct val="114000"/>
              </a:lnSpc>
            </a:pPr>
            <a:r>
              <a:rPr lang="pt-PT" sz="1200" dirty="0" smtClean="0"/>
              <a:t>Os Descobrimentos não se fizeram ao acaso; os nossos navegadores partiam ensinados e equipados com instrumentos, regras de astronomia, (…) cartas de marear com rumos ou direções.</a:t>
            </a:r>
            <a:endParaRPr lang="pt-PT" sz="1200" baseline="30000" dirty="0" smtClean="0"/>
          </a:p>
          <a:p>
            <a:pPr algn="r">
              <a:lnSpc>
                <a:spcPct val="150000"/>
              </a:lnSpc>
            </a:pPr>
            <a:r>
              <a:rPr lang="pt-PT" sz="1000" dirty="0" smtClean="0"/>
              <a:t>Pedro Nunes, </a:t>
            </a:r>
            <a:r>
              <a:rPr lang="pt-PT" sz="1000" i="1" dirty="0" smtClean="0"/>
              <a:t>Tratado de defensão da carta de marear</a:t>
            </a:r>
            <a:r>
              <a:rPr lang="pt-PT" sz="1000" dirty="0" smtClean="0"/>
              <a:t>, séc. XVI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9592" y="6165304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>
                <a:solidFill>
                  <a:schemeClr val="tx1">
                    <a:lumMod val="50000"/>
                  </a:schemeClr>
                </a:solidFill>
              </a:rPr>
              <a:t>Costa e portos portugueses nos séculos XV e XVI.</a:t>
            </a:r>
            <a:endParaRPr lang="pt-PT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47862" y="5949280"/>
            <a:ext cx="2260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>
                <a:solidFill>
                  <a:schemeClr val="tx1">
                    <a:lumMod val="50000"/>
                  </a:schemeClr>
                </a:solidFill>
              </a:rPr>
              <a:t>Utilização do astrolábio.</a:t>
            </a:r>
            <a:endParaRPr lang="pt-PT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56556" y="5949280"/>
            <a:ext cx="24318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>
                <a:solidFill>
                  <a:schemeClr val="tx1">
                    <a:lumMod val="50000"/>
                  </a:schemeClr>
                </a:solidFill>
              </a:rPr>
              <a:t>Utilização do quadrante.</a:t>
            </a:r>
            <a:endParaRPr lang="pt-PT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5724128" y="4599605"/>
            <a:ext cx="3419872" cy="225839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116632"/>
            <a:ext cx="5003020" cy="1051941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as condições que permitiram</a:t>
            </a:r>
            <a:br>
              <a:rPr lang="pt-PT" sz="2800" dirty="0">
                <a:solidFill>
                  <a:srgbClr val="00B0F0"/>
                </a:solidFill>
              </a:rPr>
            </a:br>
            <a:r>
              <a:rPr lang="pt-PT" sz="2800" dirty="0">
                <a:solidFill>
                  <a:srgbClr val="00B0F0"/>
                </a:solidFill>
              </a:rPr>
              <a:t>a Expansão marítima.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5536" y="1988840"/>
            <a:ext cx="8280920" cy="363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sz="1600" dirty="0" smtClean="0"/>
              <a:t>Portugal tinha, no século XV, um conjunto de </a:t>
            </a:r>
            <a:r>
              <a:rPr lang="pt-PT" sz="1600" b="1" dirty="0" smtClean="0"/>
              <a:t>condições especiais</a:t>
            </a:r>
            <a:r>
              <a:rPr lang="pt-PT" sz="1600" dirty="0" smtClean="0"/>
              <a:t> que podem explicar o facto de ter sido </a:t>
            </a:r>
            <a:r>
              <a:rPr lang="pt-PT" sz="1600" b="1" dirty="0" smtClean="0"/>
              <a:t>pioneiro na Expansão marítima</a:t>
            </a:r>
            <a:r>
              <a:rPr lang="pt-PT" sz="1600" dirty="0" smtClean="0"/>
              <a:t>, tais como:</a:t>
            </a:r>
          </a:p>
          <a:p>
            <a:pPr marL="269875" lvl="1" indent="-269875">
              <a:lnSpc>
                <a:spcPct val="120000"/>
              </a:lnSpc>
              <a:buFont typeface="Arial" pitchFamily="34" charset="0"/>
              <a:buChar char="•"/>
            </a:pPr>
            <a:r>
              <a:rPr lang="pt-PT" sz="1600" b="1" dirty="0" smtClean="0"/>
              <a:t>condições geográficas</a:t>
            </a:r>
            <a:r>
              <a:rPr lang="pt-PT" sz="1600" dirty="0" smtClean="0"/>
              <a:t>, visto que Portugal se situa no extremo sudoeste da Europa, é banhado pelo oceano Atlântico e possui uma extensa costa marítima com bons portos;</a:t>
            </a:r>
          </a:p>
          <a:p>
            <a:pPr marL="269875" lvl="1" indent="-269875">
              <a:lnSpc>
                <a:spcPct val="120000"/>
              </a:lnSpc>
              <a:buFont typeface="Arial" pitchFamily="34" charset="0"/>
              <a:buChar char="•"/>
            </a:pPr>
            <a:r>
              <a:rPr lang="pt-PT" sz="1600" b="1" dirty="0" smtClean="0"/>
              <a:t>condições históricas</a:t>
            </a:r>
            <a:r>
              <a:rPr lang="pt-PT" sz="1600" dirty="0" smtClean="0"/>
              <a:t>, porque os Portugueses sempre estiveram muito ligados ao mar e desenvolveram atividades como a pesca, a salicultura e o comércio;</a:t>
            </a:r>
          </a:p>
          <a:p>
            <a:pPr marL="269875" lvl="1" indent="-269875">
              <a:lnSpc>
                <a:spcPct val="120000"/>
              </a:lnSpc>
              <a:buFont typeface="Arial" pitchFamily="34" charset="0"/>
              <a:buChar char="•"/>
            </a:pPr>
            <a:r>
              <a:rPr lang="pt-PT" sz="1600" b="1" dirty="0" smtClean="0"/>
              <a:t>condições políticas</a:t>
            </a:r>
            <a:r>
              <a:rPr lang="pt-PT" sz="1600" dirty="0" smtClean="0"/>
              <a:t>, porque Portugal vivia em paz;</a:t>
            </a:r>
          </a:p>
          <a:p>
            <a:pPr marL="269875" lvl="1" indent="-269875">
              <a:lnSpc>
                <a:spcPct val="120000"/>
              </a:lnSpc>
              <a:buFont typeface="Arial" pitchFamily="34" charset="0"/>
              <a:buChar char="•"/>
            </a:pPr>
            <a:r>
              <a:rPr lang="pt-PT" sz="1600" b="1" dirty="0" smtClean="0"/>
              <a:t>condições sociais</a:t>
            </a:r>
            <a:r>
              <a:rPr lang="pt-PT" sz="1600" dirty="0" smtClean="0"/>
              <a:t>, com o apoio de todas as ordens sociais;</a:t>
            </a:r>
          </a:p>
          <a:p>
            <a:pPr marL="269875" lvl="1" indent="-269875">
              <a:lnSpc>
                <a:spcPct val="120000"/>
              </a:lnSpc>
              <a:buFont typeface="Arial" pitchFamily="34" charset="0"/>
              <a:buChar char="•"/>
            </a:pPr>
            <a:r>
              <a:rPr lang="pt-PT" sz="1600" b="1" dirty="0" smtClean="0"/>
              <a:t>condições técnicas e científicas</a:t>
            </a:r>
            <a:r>
              <a:rPr lang="pt-PT" sz="1600" dirty="0" smtClean="0"/>
              <a:t>, pois os Portugueses conheciam </a:t>
            </a:r>
          </a:p>
          <a:p>
            <a:pPr marL="266700" lvl="1">
              <a:lnSpc>
                <a:spcPct val="120000"/>
              </a:lnSpc>
            </a:pPr>
            <a:r>
              <a:rPr lang="pt-PT" sz="1600" dirty="0" smtClean="0"/>
              <a:t>e aperfeiçoaram instrumentos náuticos e tinham experiência de </a:t>
            </a:r>
          </a:p>
          <a:p>
            <a:pPr marL="266700" lvl="1">
              <a:lnSpc>
                <a:spcPct val="120000"/>
              </a:lnSpc>
            </a:pPr>
            <a:r>
              <a:rPr lang="pt-PT" sz="1600" dirty="0" smtClean="0"/>
              <a:t>navegação.</a:t>
            </a:r>
            <a:endParaRPr lang="pt-PT" sz="16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69380" y="44624"/>
            <a:ext cx="5003020" cy="720080"/>
          </a:xfrm>
        </p:spPr>
        <p:txBody>
          <a:bodyPr/>
          <a:lstStyle/>
          <a:p>
            <a:r>
              <a:rPr lang="en-US" sz="3000" dirty="0" smtClean="0">
                <a:solidFill>
                  <a:srgbClr val="00B0F0"/>
                </a:solidFill>
              </a:rPr>
              <a:t>a </a:t>
            </a:r>
            <a:r>
              <a:rPr lang="en-US" sz="3000" dirty="0" err="1" smtClean="0">
                <a:solidFill>
                  <a:srgbClr val="00B0F0"/>
                </a:solidFill>
              </a:rPr>
              <a:t>caravela</a:t>
            </a:r>
            <a:r>
              <a:rPr lang="en-US" sz="3000" dirty="0" smtClean="0">
                <a:solidFill>
                  <a:srgbClr val="00B0F0"/>
                </a:solidFill>
              </a:rPr>
              <a:t> </a:t>
            </a:r>
            <a:r>
              <a:rPr lang="en-US" sz="3000" dirty="0" err="1" smtClean="0">
                <a:solidFill>
                  <a:srgbClr val="00B0F0"/>
                </a:solidFill>
              </a:rPr>
              <a:t>portuguesa</a:t>
            </a:r>
            <a:r>
              <a:rPr lang="en-US" sz="3000" dirty="0" smtClean="0">
                <a:solidFill>
                  <a:srgbClr val="00B0F0"/>
                </a:solidFill>
              </a:rPr>
              <a:t>.</a:t>
            </a:r>
            <a:endParaRPr lang="en-US" sz="3000" dirty="0">
              <a:solidFill>
                <a:srgbClr val="00B0F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58"/>
          <a:stretch/>
        </p:blipFill>
        <p:spPr>
          <a:xfrm>
            <a:off x="251520" y="1853435"/>
            <a:ext cx="5320639" cy="4257219"/>
          </a:xfrm>
          <a:prstGeom prst="rect">
            <a:avLst/>
          </a:prstGeom>
        </p:spPr>
      </p:pic>
      <p:pic>
        <p:nvPicPr>
          <p:cNvPr id="9" name="Picture 8" descr="slide 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2996952"/>
            <a:ext cx="3635896" cy="13185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64088" y="4293096"/>
            <a:ext cx="3563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A </a:t>
            </a:r>
            <a:r>
              <a:rPr lang="pt-PT" sz="1600" b="1" dirty="0" smtClean="0"/>
              <a:t>caravela</a:t>
            </a:r>
            <a:r>
              <a:rPr lang="pt-PT" sz="1600" dirty="0" smtClean="0"/>
              <a:t> era fácil de manobrar e permitia navegar com ventos contrários </a:t>
            </a:r>
            <a:r>
              <a:rPr lang="pt-PT" sz="1600" dirty="0" smtClean="0">
                <a:latin typeface="Calibri"/>
              </a:rPr>
              <a:t>‒</a:t>
            </a:r>
            <a:r>
              <a:rPr lang="pt-PT" sz="1600" dirty="0" smtClean="0"/>
              <a:t> </a:t>
            </a:r>
            <a:r>
              <a:rPr lang="pt-PT" sz="1600" b="1" dirty="0" smtClean="0"/>
              <a:t>bolinar</a:t>
            </a:r>
            <a:r>
              <a:rPr lang="pt-PT" sz="1600" dirty="0" smtClean="0"/>
              <a:t>.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264432" y="6110654"/>
            <a:ext cx="5328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>
                <a:solidFill>
                  <a:schemeClr val="tx1">
                    <a:lumMod val="50000"/>
                  </a:schemeClr>
                </a:solidFill>
              </a:rPr>
              <a:t>Reconstituição de uma caravela.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116633"/>
            <a:ext cx="5040560" cy="1008111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Ceuta e as razões por que </a:t>
            </a:r>
            <a:r>
              <a:rPr lang="pt-PT" sz="2800" dirty="0" smtClean="0">
                <a:solidFill>
                  <a:srgbClr val="00B0F0"/>
                </a:solidFill>
              </a:rPr>
              <a:t/>
            </a:r>
            <a:br>
              <a:rPr lang="pt-PT" sz="2800" dirty="0" smtClean="0">
                <a:solidFill>
                  <a:srgbClr val="00B0F0"/>
                </a:solidFill>
              </a:rPr>
            </a:br>
            <a:r>
              <a:rPr lang="pt-PT" sz="2800" dirty="0" smtClean="0">
                <a:solidFill>
                  <a:srgbClr val="00B0F0"/>
                </a:solidFill>
              </a:rPr>
              <a:t>D</a:t>
            </a:r>
            <a:r>
              <a:rPr lang="pt-PT" sz="2800" dirty="0">
                <a:solidFill>
                  <a:srgbClr val="00B0F0"/>
                </a:solidFill>
              </a:rPr>
              <a:t>. João I queria conquistá-la.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10" name="Picture 9" descr="slide 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62878" y="1892140"/>
            <a:ext cx="5418245" cy="31210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07704" y="5039598"/>
            <a:ext cx="5328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 smtClean="0">
                <a:solidFill>
                  <a:schemeClr val="tx1">
                    <a:lumMod val="50000"/>
                  </a:schemeClr>
                </a:solidFill>
              </a:rPr>
              <a:t>Ceuta e as rotas do ouro e das especiarias.</a:t>
            </a:r>
            <a:endParaRPr lang="pt-PT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2083" y="5264040"/>
            <a:ext cx="744433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dirty="0" smtClean="0"/>
              <a:t>Será que o mapa demonstra que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PT" b="1" dirty="0" smtClean="0"/>
              <a:t>Ceuta era um importante centro de comércio?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PT" b="1" dirty="0" smtClean="0"/>
              <a:t>Ceuta era um ponto estratégico a ser dominado?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-27384"/>
            <a:ext cx="5112568" cy="855167"/>
          </a:xfrm>
        </p:spPr>
        <p:txBody>
          <a:bodyPr/>
          <a:lstStyle/>
          <a:p>
            <a:r>
              <a:rPr lang="en-US" sz="2800" dirty="0" smtClean="0">
                <a:solidFill>
                  <a:srgbClr val="00B0F0"/>
                </a:solidFill>
              </a:rPr>
              <a:t>Ceuta: </a:t>
            </a:r>
            <a:r>
              <a:rPr lang="en-US" sz="2800" dirty="0" err="1" smtClean="0">
                <a:solidFill>
                  <a:srgbClr val="00B0F0"/>
                </a:solidFill>
              </a:rPr>
              <a:t>fracasso</a:t>
            </a:r>
            <a:r>
              <a:rPr lang="en-US" sz="2800" dirty="0" smtClean="0">
                <a:solidFill>
                  <a:srgbClr val="00B0F0"/>
                </a:solidFill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</a:rPr>
              <a:t>ou</a:t>
            </a:r>
            <a:r>
              <a:rPr lang="en-US" sz="2800" dirty="0" smtClean="0">
                <a:solidFill>
                  <a:srgbClr val="00B0F0"/>
                </a:solidFill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</a:rPr>
              <a:t>sucesso</a:t>
            </a:r>
            <a:r>
              <a:rPr lang="en-US" sz="2800" dirty="0" smtClean="0">
                <a:solidFill>
                  <a:srgbClr val="00B0F0"/>
                </a:solidFill>
              </a:rPr>
              <a:t>?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6652" y="1340768"/>
            <a:ext cx="8483820" cy="135171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endParaRPr lang="pt-PT" sz="800" dirty="0" smtClean="0"/>
          </a:p>
          <a:p>
            <a:pPr algn="just">
              <a:lnSpc>
                <a:spcPct val="114000"/>
              </a:lnSpc>
            </a:pPr>
            <a:r>
              <a:rPr lang="pt-PT" sz="1200" dirty="0" smtClean="0"/>
              <a:t>Ceuta </a:t>
            </a:r>
            <a:r>
              <a:rPr lang="pt-PT" sz="1200" dirty="0"/>
              <a:t>não foi apenas mais um episódio da velha guerra santa entre </a:t>
            </a:r>
            <a:r>
              <a:rPr lang="pt-PT" sz="1200" dirty="0" smtClean="0"/>
              <a:t>Cristãos </a:t>
            </a:r>
            <a:r>
              <a:rPr lang="pt-PT" sz="1200" dirty="0"/>
              <a:t>e </a:t>
            </a:r>
            <a:r>
              <a:rPr lang="pt-PT" sz="1200" dirty="0" smtClean="0"/>
              <a:t>Mouros (…) Ceuta </a:t>
            </a:r>
            <a:r>
              <a:rPr lang="pt-PT" sz="1200" dirty="0"/>
              <a:t>era a </a:t>
            </a:r>
            <a:r>
              <a:rPr lang="pt-PT" sz="1200" dirty="0" smtClean="0"/>
              <a:t>«chave </a:t>
            </a:r>
            <a:r>
              <a:rPr lang="pt-PT" sz="1200" dirty="0"/>
              <a:t>do </a:t>
            </a:r>
            <a:r>
              <a:rPr lang="pt-PT" sz="1200" dirty="0" smtClean="0"/>
              <a:t>Mediterrâneo». Ceuta </a:t>
            </a:r>
            <a:r>
              <a:rPr lang="pt-PT" sz="1200" dirty="0"/>
              <a:t>tornou-se numa escala essencial da navegação cristã que circulava entre o Mediterrâneo e o Atlântico </a:t>
            </a:r>
            <a:r>
              <a:rPr lang="pt-PT" sz="1200" dirty="0" smtClean="0"/>
              <a:t>norte</a:t>
            </a:r>
            <a:r>
              <a:rPr lang="pt-PT" sz="1200" dirty="0"/>
              <a:t>. Os custos da guerra foram sempre compensados pelos proveitos do comércio marítimo e pela sua importância geoestratégica: por isso, a cidade jamais foi abandonada</a:t>
            </a:r>
            <a:r>
              <a:rPr lang="pt-PT" sz="1200" dirty="0" smtClean="0"/>
              <a:t>… até </a:t>
            </a:r>
            <a:r>
              <a:rPr lang="pt-PT" sz="1200" dirty="0"/>
              <a:t>hoje. </a:t>
            </a:r>
            <a:endParaRPr lang="pt-PT" sz="1200" dirty="0" smtClean="0"/>
          </a:p>
          <a:p>
            <a:pPr algn="r">
              <a:lnSpc>
                <a:spcPct val="150000"/>
              </a:lnSpc>
            </a:pPr>
            <a:r>
              <a:rPr lang="pt-PT" sz="1000" dirty="0" smtClean="0"/>
              <a:t>João </a:t>
            </a:r>
            <a:r>
              <a:rPr lang="pt-PT" sz="1000" dirty="0"/>
              <a:t>Paulo Oliveira e Costa, </a:t>
            </a:r>
            <a:r>
              <a:rPr lang="pt-PT" sz="1000" i="1" dirty="0" smtClean="0"/>
              <a:t>Episódios </a:t>
            </a:r>
            <a:r>
              <a:rPr lang="pt-PT" sz="1000" i="1" dirty="0"/>
              <a:t>da Monarquia Portuguesa</a:t>
            </a:r>
            <a:r>
              <a:rPr lang="pt-PT" sz="1000" dirty="0"/>
              <a:t>, </a:t>
            </a:r>
            <a:r>
              <a:rPr lang="pt-PT" sz="1000" dirty="0" smtClean="0"/>
              <a:t>2013</a:t>
            </a:r>
            <a:endParaRPr lang="pt-PT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4460672"/>
            <a:ext cx="8064896" cy="1776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pt-PT" sz="1600" dirty="0" smtClean="0"/>
              <a:t>Quais foram os dois povos que se confrontaram para dominar Ceuta? </a:t>
            </a:r>
          </a:p>
          <a:p>
            <a:pPr>
              <a:lnSpc>
                <a:spcPct val="114000"/>
              </a:lnSpc>
            </a:pPr>
            <a:endParaRPr lang="pt-PT" sz="1600" dirty="0"/>
          </a:p>
          <a:p>
            <a:pPr>
              <a:lnSpc>
                <a:spcPct val="114000"/>
              </a:lnSpc>
            </a:pPr>
            <a:r>
              <a:rPr lang="pt-PT" sz="1600" dirty="0" smtClean="0"/>
              <a:t>Que autor refere que:</a:t>
            </a:r>
          </a:p>
          <a:p>
            <a:pPr marL="285750" lvl="3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t-PT" sz="1600" dirty="0" smtClean="0"/>
              <a:t>Ceuta foi um sucesso para o comércio? </a:t>
            </a:r>
          </a:p>
          <a:p>
            <a:pPr marL="285750" lvl="3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pt-PT" sz="1600" dirty="0" smtClean="0"/>
              <a:t>Ceuta foi um fracasso para o comércio? </a:t>
            </a:r>
          </a:p>
          <a:p>
            <a:pPr marL="0" lvl="3">
              <a:lnSpc>
                <a:spcPct val="114000"/>
              </a:lnSpc>
            </a:pPr>
            <a:r>
              <a:rPr lang="pt-PT" sz="1600" dirty="0" smtClean="0"/>
              <a:t>Com qual dos dois autores </a:t>
            </a:r>
            <a:r>
              <a:rPr lang="pt-PT" sz="1600" smtClean="0"/>
              <a:t>concordas</a:t>
            </a:r>
            <a:r>
              <a:rPr lang="pt-PT" sz="1600" smtClean="0"/>
              <a:t>?</a:t>
            </a:r>
            <a:endParaRPr lang="pt-PT" spc="-2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336652" y="2924944"/>
            <a:ext cx="8483820" cy="109504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endParaRPr lang="pt-PT" sz="800" dirty="0" smtClean="0"/>
          </a:p>
          <a:p>
            <a:pPr algn="just">
              <a:lnSpc>
                <a:spcPct val="114000"/>
              </a:lnSpc>
            </a:pPr>
            <a:r>
              <a:rPr lang="pt-PT" sz="1200" dirty="0" smtClean="0"/>
              <a:t>A cidade de Ceuta foi cercada por um grande número de mouros norte-africanos, ajudados pelo rei de Granada (…). Ceuta ficou isolada [sem comércio, porque as rotas do ouro e das especiarias foram desviadas] e viveu em guerra permanente com as regiões vizinhas.</a:t>
            </a:r>
          </a:p>
          <a:p>
            <a:pPr algn="r">
              <a:lnSpc>
                <a:spcPct val="150000"/>
              </a:lnSpc>
            </a:pPr>
            <a:r>
              <a:rPr lang="pt-PT" sz="1000" dirty="0" smtClean="0"/>
              <a:t>J. H Saraiva, </a:t>
            </a:r>
            <a:r>
              <a:rPr lang="pt-PT" sz="1000" i="1" dirty="0" smtClean="0"/>
              <a:t>Diário da História de Portugal</a:t>
            </a:r>
            <a:r>
              <a:rPr lang="pt-PT" sz="1000" dirty="0" smtClean="0"/>
              <a:t> (adaptado)</a:t>
            </a:r>
            <a:endParaRPr lang="pt-PT" sz="10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116632"/>
            <a:ext cx="5040560" cy="965969"/>
          </a:xfrm>
        </p:spPr>
        <p:txBody>
          <a:bodyPr/>
          <a:lstStyle/>
          <a:p>
            <a:r>
              <a:rPr lang="en-US" sz="2800" dirty="0" smtClean="0">
                <a:solidFill>
                  <a:srgbClr val="00B0F0"/>
                </a:solidFill>
              </a:rPr>
              <a:t>a </a:t>
            </a:r>
            <a:r>
              <a:rPr lang="en-US" sz="2800" dirty="0" err="1" smtClean="0">
                <a:solidFill>
                  <a:srgbClr val="00B0F0"/>
                </a:solidFill>
              </a:rPr>
              <a:t>conquista</a:t>
            </a:r>
            <a:r>
              <a:rPr lang="en-US" sz="2800" dirty="0" smtClean="0">
                <a:solidFill>
                  <a:srgbClr val="00B0F0"/>
                </a:solidFill>
              </a:rPr>
              <a:t> de Ceuta,</a:t>
            </a:r>
            <a:r>
              <a:rPr lang="en-US" sz="2800" dirty="0">
                <a:solidFill>
                  <a:srgbClr val="00B0F0"/>
                </a:solidFill>
              </a:rPr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que </a:t>
            </a:r>
            <a:r>
              <a:rPr lang="en-US" sz="2800" dirty="0" err="1" smtClean="0">
                <a:solidFill>
                  <a:srgbClr val="00B0F0"/>
                </a:solidFill>
              </a:rPr>
              <a:t>levou</a:t>
            </a:r>
            <a:r>
              <a:rPr lang="en-US" sz="2800" dirty="0" smtClean="0">
                <a:solidFill>
                  <a:srgbClr val="00B0F0"/>
                </a:solidFill>
              </a:rPr>
              <a:t>…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4221088"/>
            <a:ext cx="7992888" cy="2376264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4000"/>
              </a:lnSpc>
              <a:spcBef>
                <a:spcPts val="0"/>
              </a:spcBef>
            </a:pPr>
            <a:r>
              <a:rPr lang="pt-PT" sz="1600" dirty="0" smtClean="0">
                <a:solidFill>
                  <a:schemeClr val="tx1"/>
                </a:solidFill>
                <a:latin typeface="+mn-lt"/>
                <a:cs typeface="+mn-cs"/>
              </a:rPr>
              <a:t>A conquista de Ceuta pelos Portugueses levou</a:t>
            </a:r>
          </a:p>
          <a:p>
            <a:pPr marL="285750" indent="-285750" algn="just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  <a:latin typeface="+mn-lt"/>
                <a:cs typeface="+mn-cs"/>
              </a:rPr>
              <a:t>ao </a:t>
            </a: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desvio das rotas do ouro e das especiarias;</a:t>
            </a:r>
          </a:p>
          <a:p>
            <a:pPr marL="285750" indent="-285750" algn="just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  <a:latin typeface="+mn-lt"/>
                <a:cs typeface="+mn-cs"/>
              </a:rPr>
              <a:t>ao </a:t>
            </a: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reforço da fronteira entre Cristãos e Muçulmanos;</a:t>
            </a:r>
          </a:p>
          <a:p>
            <a:pPr marL="285750" indent="-285750" algn="just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  <a:latin typeface="+mn-lt"/>
                <a:cs typeface="+mn-cs"/>
              </a:rPr>
              <a:t>ao </a:t>
            </a: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desenvolvimento da pesca na costa </a:t>
            </a:r>
            <a:r>
              <a:rPr lang="pt-PT" sz="1600" dirty="0" smtClean="0">
                <a:solidFill>
                  <a:schemeClr val="tx1"/>
                </a:solidFill>
                <a:latin typeface="+mn-lt"/>
                <a:cs typeface="+mn-cs"/>
              </a:rPr>
              <a:t>portuguesa;</a:t>
            </a:r>
          </a:p>
          <a:p>
            <a:pPr marL="285750" indent="-285750" algn="just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  <a:latin typeface="+mn-lt"/>
                <a:cs typeface="+mn-cs"/>
              </a:rPr>
              <a:t>a uma maior facilidade de navegação </a:t>
            </a:r>
            <a:r>
              <a:rPr lang="pt-PT" sz="1600" dirty="0">
                <a:solidFill>
                  <a:schemeClr val="tx1"/>
                </a:solidFill>
                <a:latin typeface="+mn-lt"/>
                <a:cs typeface="+mn-cs"/>
              </a:rPr>
              <a:t>entre o oceano Atlântico e o mar Mediterrâneo;</a:t>
            </a:r>
          </a:p>
          <a:p>
            <a:pPr marL="285750" indent="-285750" algn="just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  <a:latin typeface="+mn-lt"/>
                <a:cs typeface="+mn-cs"/>
              </a:rPr>
              <a:t>a que se transformasse num ponto de escala/passagem das embarcações comerciais que faziam a ligação entre o oceano Atlântico e o mar Mediterrâneo.</a:t>
            </a:r>
          </a:p>
          <a:p>
            <a:pPr marL="285750" indent="-285750" algn="just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  <a:latin typeface="+mn-lt"/>
                <a:cs typeface="+mn-cs"/>
              </a:rPr>
              <a:t>…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PT" sz="1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6652" y="1340768"/>
            <a:ext cx="8483820" cy="135171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endParaRPr lang="pt-PT" sz="800" dirty="0" smtClean="0"/>
          </a:p>
          <a:p>
            <a:pPr algn="just">
              <a:lnSpc>
                <a:spcPct val="114000"/>
              </a:lnSpc>
            </a:pPr>
            <a:r>
              <a:rPr lang="pt-PT" sz="1200" dirty="0" smtClean="0"/>
              <a:t>Ceuta </a:t>
            </a:r>
            <a:r>
              <a:rPr lang="pt-PT" sz="1200" dirty="0"/>
              <a:t>não foi apenas mais um episódio da velha guerra santa entre </a:t>
            </a:r>
            <a:r>
              <a:rPr lang="pt-PT" sz="1200" dirty="0" smtClean="0"/>
              <a:t>Cristãos </a:t>
            </a:r>
            <a:r>
              <a:rPr lang="pt-PT" sz="1200" dirty="0"/>
              <a:t>e </a:t>
            </a:r>
            <a:r>
              <a:rPr lang="pt-PT" sz="1200" dirty="0" smtClean="0"/>
              <a:t>Mouros (…) Ceuta </a:t>
            </a:r>
            <a:r>
              <a:rPr lang="pt-PT" sz="1200" dirty="0"/>
              <a:t>era a </a:t>
            </a:r>
            <a:r>
              <a:rPr lang="pt-PT" sz="1200" dirty="0" smtClean="0"/>
              <a:t>«chave </a:t>
            </a:r>
            <a:r>
              <a:rPr lang="pt-PT" sz="1200" dirty="0"/>
              <a:t>do </a:t>
            </a:r>
            <a:r>
              <a:rPr lang="pt-PT" sz="1200" dirty="0" smtClean="0"/>
              <a:t>Mediterrâneo». Ceuta </a:t>
            </a:r>
            <a:r>
              <a:rPr lang="pt-PT" sz="1200" dirty="0"/>
              <a:t>tornou-se numa escala essencial da navegação cristã que circulava entre o Mediterrâneo e o Atlântico </a:t>
            </a:r>
            <a:r>
              <a:rPr lang="pt-PT" sz="1200" dirty="0" smtClean="0"/>
              <a:t>norte</a:t>
            </a:r>
            <a:r>
              <a:rPr lang="pt-PT" sz="1200" dirty="0"/>
              <a:t>. Os custos da guerra foram sempre compensados pelos proveitos do comércio marítimo e pela sua importância geoestratégica: por isso, a cidade jamais foi abandonada</a:t>
            </a:r>
            <a:r>
              <a:rPr lang="pt-PT" sz="1200" dirty="0" smtClean="0"/>
              <a:t>… até </a:t>
            </a:r>
            <a:r>
              <a:rPr lang="pt-PT" sz="1200" dirty="0"/>
              <a:t>hoje. </a:t>
            </a:r>
            <a:endParaRPr lang="pt-PT" sz="1200" dirty="0" smtClean="0"/>
          </a:p>
          <a:p>
            <a:pPr algn="r">
              <a:lnSpc>
                <a:spcPct val="150000"/>
              </a:lnSpc>
            </a:pPr>
            <a:r>
              <a:rPr lang="pt-PT" sz="1000" dirty="0" smtClean="0"/>
              <a:t>João </a:t>
            </a:r>
            <a:r>
              <a:rPr lang="pt-PT" sz="1000" dirty="0"/>
              <a:t>Paulo Oliveira e Costa, </a:t>
            </a:r>
            <a:r>
              <a:rPr lang="pt-PT" sz="1000" i="1" dirty="0" smtClean="0"/>
              <a:t>Episódios </a:t>
            </a:r>
            <a:r>
              <a:rPr lang="pt-PT" sz="1000" i="1" dirty="0"/>
              <a:t>da Monarquia Portuguesa</a:t>
            </a:r>
            <a:r>
              <a:rPr lang="pt-PT" sz="1000" dirty="0"/>
              <a:t>, </a:t>
            </a:r>
            <a:r>
              <a:rPr lang="pt-PT" sz="1000" dirty="0" smtClean="0"/>
              <a:t>2013</a:t>
            </a:r>
            <a:endParaRPr lang="pt-PT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336652" y="2924944"/>
            <a:ext cx="8483820" cy="1095043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endParaRPr lang="pt-PT" sz="800" dirty="0" smtClean="0"/>
          </a:p>
          <a:p>
            <a:pPr algn="just">
              <a:lnSpc>
                <a:spcPct val="114000"/>
              </a:lnSpc>
            </a:pPr>
            <a:r>
              <a:rPr lang="pt-PT" sz="1200" dirty="0" smtClean="0"/>
              <a:t>A cidade de Ceuta foi cercada por um grande número de mouros norte-africanos, ajudados pelo rei de Granada (…). Ceuta ficou isolada [sem comércio, porque as rotas do ouro e das especiarias foram desviadas] e viveu em guerra permanente com as regiões vizinhas.</a:t>
            </a:r>
          </a:p>
          <a:p>
            <a:pPr algn="r">
              <a:lnSpc>
                <a:spcPct val="150000"/>
              </a:lnSpc>
            </a:pPr>
            <a:r>
              <a:rPr lang="pt-PT" sz="1000" dirty="0" smtClean="0"/>
              <a:t>J. H Saraiva, </a:t>
            </a:r>
            <a:r>
              <a:rPr lang="pt-PT" sz="1000" i="1" dirty="0" smtClean="0"/>
              <a:t>Diário da História de Portugal</a:t>
            </a:r>
            <a:r>
              <a:rPr lang="pt-PT" sz="1000" dirty="0" smtClean="0"/>
              <a:t> (adaptado)</a:t>
            </a:r>
            <a:endParaRPr lang="pt-PT" sz="1000" dirty="0"/>
          </a:p>
        </p:txBody>
      </p:sp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243320" y="116632"/>
            <a:ext cx="5073096" cy="1008112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a Expansão marítima: </a:t>
            </a:r>
            <a:r>
              <a:rPr lang="pt-PT" sz="2800" dirty="0" smtClean="0">
                <a:solidFill>
                  <a:srgbClr val="00B0F0"/>
                </a:solidFill>
              </a:rPr>
              <a:t>as </a:t>
            </a:r>
            <a:r>
              <a:rPr lang="pt-PT" sz="2800" dirty="0">
                <a:solidFill>
                  <a:srgbClr val="00B0F0"/>
                </a:solidFill>
              </a:rPr>
              <a:t>ilhas atlânticas.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6652" y="1628800"/>
            <a:ext cx="8483820" cy="121571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/>
              <a:t>O arquipélago da Madeira</a:t>
            </a:r>
          </a:p>
          <a:p>
            <a:pPr algn="just"/>
            <a:r>
              <a:rPr lang="pt-PT" sz="1200" dirty="0" smtClean="0"/>
              <a:t>Em casa do infante [D. Henrique] havia dois escudeiros nobres [João Gonçalves Zarco e Tristão Vaz Teixeira], (…) que pediram que os enviasse (…). O infante mandou preparar uma barca (…) enviando-os em busca de terras (…). Chegaram na ilha que agora se chama Porto Santo, que está perto da ilha da Madeira (…). E voltando dali para o reino [Portugal] falaram sobre isso ao infante.</a:t>
            </a:r>
          </a:p>
          <a:p>
            <a:pPr algn="r"/>
            <a:r>
              <a:rPr lang="pt-PT" sz="1000" dirty="0" smtClean="0"/>
              <a:t>Gomes Eanes de Zurara, </a:t>
            </a:r>
            <a:r>
              <a:rPr lang="pt-PT" sz="1000" i="1" dirty="0" smtClean="0"/>
              <a:t>Crónica da Guiné</a:t>
            </a:r>
            <a:r>
              <a:rPr lang="pt-PT" sz="1000" dirty="0" smtClean="0"/>
              <a:t>, séc. XV (adaptado)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6652" y="3188177"/>
            <a:ext cx="8483820" cy="846386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/>
              <a:t>O arquipélago dos Açores</a:t>
            </a:r>
          </a:p>
          <a:p>
            <a:pPr algn="just"/>
            <a:r>
              <a:rPr lang="pt-PT" sz="1200" dirty="0" smtClean="0"/>
              <a:t>E, [Diogo de Silves] achou uma ilha, que agora se chama de Santa Maria, despovoada com muitos açores, e viram outra e foram a ela. Daí viram outra ilha (…), e outras, todas com muitos açores.</a:t>
            </a:r>
          </a:p>
          <a:p>
            <a:pPr algn="r"/>
            <a:r>
              <a:rPr lang="pt-PT" sz="1000" dirty="0" smtClean="0"/>
              <a:t>Diogo Gomes, </a:t>
            </a:r>
            <a:r>
              <a:rPr lang="pt-PT" sz="1000" i="1" dirty="0" smtClean="0"/>
              <a:t>Relação do descobrimento da Guiné</a:t>
            </a:r>
            <a:r>
              <a:rPr lang="pt-PT" sz="1000" dirty="0" smtClean="0"/>
              <a:t>, séc. XV (adaptado)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574" y="6160948"/>
            <a:ext cx="76688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>
                <a:solidFill>
                  <a:schemeClr val="tx1">
                    <a:lumMod val="50000"/>
                  </a:schemeClr>
                </a:solidFill>
              </a:rPr>
              <a:t>Arquipélago da Madeira, segundo representações de 1339, 1384 e atual.</a:t>
            </a:r>
          </a:p>
        </p:txBody>
      </p:sp>
      <p:pic>
        <p:nvPicPr>
          <p:cNvPr id="11" name="Picture 10" descr="slide 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7644" y="4450366"/>
            <a:ext cx="6408712" cy="1714938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9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116632"/>
            <a:ext cx="5184576" cy="1008112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a Expansão marítima: as </a:t>
            </a:r>
            <a:r>
              <a:rPr lang="pt-PT" sz="2800" dirty="0" smtClean="0">
                <a:solidFill>
                  <a:srgbClr val="00B0F0"/>
                </a:solidFill>
              </a:rPr>
              <a:t>descobertas da </a:t>
            </a:r>
            <a:r>
              <a:rPr lang="pt-PT" sz="2800" dirty="0">
                <a:solidFill>
                  <a:srgbClr val="00B0F0"/>
                </a:solidFill>
              </a:rPr>
              <a:t>costa africana.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11" name="Picture 10" descr="slides 11 e 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015262"/>
            <a:ext cx="4032448" cy="402677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3528" y="6047710"/>
            <a:ext cx="40324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 smtClean="0">
                <a:solidFill>
                  <a:schemeClr val="tx1">
                    <a:lumMod val="50000"/>
                  </a:schemeClr>
                </a:solidFill>
              </a:rPr>
              <a:t>Do cabo Bojador ao cabo da Boa Esperança.</a:t>
            </a:r>
            <a:endParaRPr lang="pt-PT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9992" y="2564904"/>
            <a:ext cx="4104456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Quem é que foi responsável pelas descobertas:</a:t>
            </a:r>
          </a:p>
          <a:p>
            <a:endParaRPr lang="pt-PT" b="1" dirty="0" smtClean="0"/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PT" b="1" dirty="0"/>
              <a:t>a</a:t>
            </a:r>
            <a:r>
              <a:rPr lang="pt-PT" b="1" dirty="0" smtClean="0"/>
              <a:t>té à Serra Leoa?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PT" b="1" dirty="0" smtClean="0"/>
              <a:t>do cabo de Santa Catarina ao cabo da Boa Esperança?</a:t>
            </a:r>
            <a:endParaRPr lang="pt-PT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44624"/>
            <a:ext cx="5040560" cy="1152128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a Expansão marítima: as descobertas da costa africana.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5877272"/>
            <a:ext cx="33843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 smtClean="0">
                <a:solidFill>
                  <a:schemeClr val="tx1">
                    <a:lumMod val="50000"/>
                  </a:schemeClr>
                </a:solidFill>
              </a:rPr>
              <a:t>Infante D. Henrique</a:t>
            </a:r>
            <a:endParaRPr lang="pt-PT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Picture 6" descr="slide 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6403" y="1988840"/>
            <a:ext cx="3431541" cy="38884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355976" y="2517864"/>
            <a:ext cx="4392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/>
            <a:r>
              <a:rPr lang="pt-PT" sz="1600" b="1" dirty="0" smtClean="0"/>
              <a:t>1434 – </a:t>
            </a:r>
            <a:r>
              <a:rPr lang="pt-PT" sz="1600" dirty="0" smtClean="0"/>
              <a:t>Gil Eanes dobra o cabo Bojador.</a:t>
            </a:r>
          </a:p>
          <a:p>
            <a:pPr marL="285750" lvl="1" indent="-285750"/>
            <a:endParaRPr lang="pt-PT" sz="1600" b="1" dirty="0" smtClean="0"/>
          </a:p>
          <a:p>
            <a:pPr marL="625475" lvl="1" indent="-625475"/>
            <a:r>
              <a:rPr lang="pt-PT" sz="1600" b="1" dirty="0" smtClean="0"/>
              <a:t>1460 – </a:t>
            </a:r>
            <a:r>
              <a:rPr lang="pt-PT" sz="1600" dirty="0" smtClean="0"/>
              <a:t>morte do infante D. Henrique. Tinha-se chegado à Serra Leoa – a 4000 km de distância de Portugal.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230783"/>
            <a:ext cx="5040560" cy="749945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a Expansão marítima: as descobertas da costa africana.</a:t>
            </a:r>
            <a:endParaRPr lang="en-US" sz="2800" dirty="0">
              <a:solidFill>
                <a:srgbClr val="00B0F0"/>
              </a:solidFill>
            </a:endParaRPr>
          </a:p>
        </p:txBody>
      </p:sp>
      <p:pic>
        <p:nvPicPr>
          <p:cNvPr id="11" name="Picture 10" descr="slides 11 e 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628800"/>
            <a:ext cx="3749689" cy="37444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9512" y="5373215"/>
            <a:ext cx="3744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 smtClean="0">
                <a:solidFill>
                  <a:schemeClr val="tx1">
                    <a:lumMod val="50000"/>
                  </a:schemeClr>
                </a:solidFill>
              </a:rPr>
              <a:t>Do cabo Bojador ao cabo da Boa Esperança.</a:t>
            </a:r>
            <a:endParaRPr lang="pt-PT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11960" y="1772816"/>
            <a:ext cx="4608512" cy="294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 indent="-625475" algn="just">
              <a:lnSpc>
                <a:spcPct val="115000"/>
              </a:lnSpc>
              <a:spcAft>
                <a:spcPts val="1200"/>
              </a:spcAft>
            </a:pPr>
            <a:r>
              <a:rPr lang="pt-PT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1460</a:t>
            </a:r>
            <a:r>
              <a:rPr lang="pt-P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enviou capitães a explorar a costa da Guiné e incentivou o desbravamento do interior</a:t>
            </a:r>
            <a:r>
              <a:rPr lang="pt-P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625475" indent="-625475" algn="just">
              <a:lnSpc>
                <a:spcPct val="115000"/>
              </a:lnSpc>
              <a:spcAft>
                <a:spcPts val="1200"/>
              </a:spcAft>
            </a:pPr>
            <a:r>
              <a:rPr lang="pt-PT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1466</a:t>
            </a:r>
            <a:r>
              <a:rPr lang="pt-P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promoveu o povoamento do arquipélago de Cabo Verde.</a:t>
            </a:r>
          </a:p>
          <a:p>
            <a:pPr marL="625475" indent="-625475" algn="just">
              <a:lnSpc>
                <a:spcPct val="115000"/>
              </a:lnSpc>
              <a:spcAft>
                <a:spcPts val="1200"/>
              </a:spcAft>
            </a:pPr>
            <a:r>
              <a:rPr lang="pt-PT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1468</a:t>
            </a: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celebrou </a:t>
            </a:r>
            <a:r>
              <a:rPr lang="pt-P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 contrato </a:t>
            </a: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arrendamento do </a:t>
            </a:r>
            <a:r>
              <a:rPr lang="pt-P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comércio </a:t>
            </a:r>
            <a:r>
              <a:rPr lang="pt-P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Guiné com Fernão Gomes, nobre endinheirado de Lisboa, mas manteve o controlo direto sobre as viagens de exploração marítima</a:t>
            </a:r>
            <a:r>
              <a:rPr lang="pt-P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P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23928" y="1380657"/>
            <a:ext cx="5616624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Medidas tomadas durante </a:t>
            </a:r>
            <a:r>
              <a:rPr lang="pt-PT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reinado de </a:t>
            </a:r>
            <a:r>
              <a:rPr lang="pt-PT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 Afonso </a:t>
            </a:r>
            <a:r>
              <a:rPr lang="pt-PT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pt-P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5936" y="5085184"/>
            <a:ext cx="489654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 smtClean="0"/>
              <a:t>No reinado de D. Afonso V, o que é que foi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PT" b="1" dirty="0" smtClean="0"/>
              <a:t>descoberto?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PT" b="1" dirty="0"/>
              <a:t>c</a:t>
            </a:r>
            <a:r>
              <a:rPr lang="pt-PT" b="1" dirty="0" smtClean="0"/>
              <a:t>onquistado?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31840" y="116632"/>
            <a:ext cx="5040560" cy="1008112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a Expansão marítima: as descobertas da costa africana.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5733256"/>
            <a:ext cx="30963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 smtClean="0">
                <a:solidFill>
                  <a:schemeClr val="tx1">
                    <a:lumMod val="50000"/>
                  </a:schemeClr>
                </a:solidFill>
              </a:rPr>
              <a:t>D. Afonso V</a:t>
            </a:r>
            <a:endParaRPr lang="pt-PT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0" name="Picture 9" descr="slide 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844824"/>
            <a:ext cx="3108533" cy="38504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51920" y="1772816"/>
            <a:ext cx="4968552" cy="3930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</a:pPr>
            <a:r>
              <a:rPr lang="pt-PT" sz="1600" b="1" dirty="0" smtClean="0"/>
              <a:t>D. Afonso V</a:t>
            </a:r>
          </a:p>
          <a:p>
            <a:pPr>
              <a:lnSpc>
                <a:spcPct val="120000"/>
              </a:lnSpc>
            </a:pPr>
            <a:endParaRPr lang="pt-PT" sz="1600" b="1" dirty="0" smtClean="0"/>
          </a:p>
          <a:p>
            <a:pPr marL="454025" lvl="1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PT" sz="1600" b="1" dirty="0" smtClean="0"/>
              <a:t>Conquistou </a:t>
            </a:r>
            <a:r>
              <a:rPr lang="pt-PT" sz="1600" dirty="0" smtClean="0"/>
              <a:t>Alcácer Ceguer, Tânger e Arzila;</a:t>
            </a:r>
          </a:p>
          <a:p>
            <a:pPr marL="454025" lvl="1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PT" sz="1600" b="1" dirty="0" smtClean="0"/>
              <a:t>Continuou as descobertas </a:t>
            </a:r>
            <a:r>
              <a:rPr lang="pt-PT" sz="1600" dirty="0" smtClean="0"/>
              <a:t>ao longo da costa africana;</a:t>
            </a:r>
          </a:p>
          <a:p>
            <a:pPr marL="454025" lvl="1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PT" sz="1600" b="1" dirty="0" smtClean="0"/>
              <a:t>Arrendou </a:t>
            </a:r>
            <a:r>
              <a:rPr lang="pt-PT" sz="1600" dirty="0" smtClean="0"/>
              <a:t> a Fernão Gomes, o comércio da Guiné por 5 anos;</a:t>
            </a:r>
          </a:p>
          <a:p>
            <a:pPr marL="454025" lvl="1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PT" sz="1600" b="1" dirty="0" smtClean="0"/>
              <a:t>Envolveu o seu filho, o príncipe D. João, </a:t>
            </a:r>
            <a:r>
              <a:rPr lang="pt-PT" sz="1600" dirty="0" smtClean="0"/>
              <a:t>futuro rei D. João II, </a:t>
            </a:r>
            <a:r>
              <a:rPr lang="pt-PT" sz="1600" b="1" dirty="0" smtClean="0"/>
              <a:t>na </a:t>
            </a:r>
            <a:r>
              <a:rPr lang="pt-PT" sz="1600" b="1" dirty="0"/>
              <a:t>Exp</a:t>
            </a:r>
            <a:r>
              <a:rPr lang="pt-PT" sz="1600" b="1" dirty="0" smtClean="0"/>
              <a:t>ansão marítima;</a:t>
            </a:r>
            <a:endParaRPr lang="pt-PT" sz="1600" b="1" dirty="0"/>
          </a:p>
          <a:p>
            <a:pPr marL="454025" lvl="1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PT" sz="1600" dirty="0" smtClean="0"/>
              <a:t>Portugueses chegaram </a:t>
            </a:r>
            <a:r>
              <a:rPr lang="pt-PT" sz="1600" b="1" dirty="0" smtClean="0"/>
              <a:t>até ao cabo de Santa Catarina.</a:t>
            </a:r>
            <a:endParaRPr lang="pt-PT" sz="2000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843808" y="72007"/>
            <a:ext cx="5688632" cy="1124745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a Expansão marítima: </a:t>
            </a:r>
            <a:r>
              <a:rPr lang="pt-PT" sz="2800" dirty="0" smtClean="0">
                <a:solidFill>
                  <a:srgbClr val="00B0F0"/>
                </a:solidFill>
              </a:rPr>
              <a:t/>
            </a:r>
            <a:br>
              <a:rPr lang="pt-PT" sz="2800" dirty="0" smtClean="0">
                <a:solidFill>
                  <a:srgbClr val="00B0F0"/>
                </a:solidFill>
              </a:rPr>
            </a:br>
            <a:r>
              <a:rPr lang="pt-PT" sz="2800" dirty="0" smtClean="0">
                <a:solidFill>
                  <a:srgbClr val="00B0F0"/>
                </a:solidFill>
              </a:rPr>
              <a:t> realização </a:t>
            </a:r>
            <a:r>
              <a:rPr lang="pt-PT" sz="2800" dirty="0">
                <a:solidFill>
                  <a:srgbClr val="00B0F0"/>
                </a:solidFill>
              </a:rPr>
              <a:t>do sonho de D. João II.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6652" y="2008753"/>
            <a:ext cx="8483820" cy="2356351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endParaRPr lang="pt-PT" sz="800" dirty="0" smtClean="0"/>
          </a:p>
          <a:p>
            <a:pPr algn="just"/>
            <a:r>
              <a:rPr lang="pt-PT" sz="1500" b="1" dirty="0" smtClean="0"/>
              <a:t>Bartolomeu Dias dobra o cabo: a abertura entre o Atlântico e o Índico</a:t>
            </a:r>
          </a:p>
          <a:p>
            <a:pPr algn="just"/>
            <a:r>
              <a:rPr lang="pt-PT" sz="1500" dirty="0" smtClean="0"/>
              <a:t>O Príncipe Perfeito [D. João II] empenhou-se na busca da passagem para o Oriente (…). No verão de 1487 continuaram para sul e andaram treze dias ao sabor do mar e de tempestades (…). Quando o tempo melhorou (…) notaram que a costa já não corria para sul, mas apontava para norte. Perceberam então que tinham entrado nos mares do Oriente e que (…) à sua frente estavam os portos das tão desejadas especiarias. Bartolomeu Dias chamou a este cabo, cabo das Tormentas (…). No entanto, por uma única vez, o rei mudou as escolhas dos homens do mar (…) transformou as Tormentas em Boa Esperança. </a:t>
            </a:r>
          </a:p>
          <a:p>
            <a:pPr algn="r">
              <a:lnSpc>
                <a:spcPct val="150000"/>
              </a:lnSpc>
            </a:pPr>
            <a:r>
              <a:rPr lang="pt-PT" sz="1200" dirty="0" smtClean="0"/>
              <a:t>João </a:t>
            </a:r>
            <a:r>
              <a:rPr lang="pt-PT" sz="1200" dirty="0"/>
              <a:t>Paulo Oliveira e Costa, </a:t>
            </a:r>
            <a:r>
              <a:rPr lang="pt-PT" sz="1200" i="1" dirty="0" smtClean="0"/>
              <a:t>Episódios </a:t>
            </a:r>
            <a:r>
              <a:rPr lang="pt-PT" sz="1200" i="1" dirty="0"/>
              <a:t>da Monarquia Portuguesa</a:t>
            </a:r>
            <a:r>
              <a:rPr lang="pt-PT" sz="1200" dirty="0"/>
              <a:t>, </a:t>
            </a:r>
            <a:r>
              <a:rPr lang="pt-PT" sz="1200" dirty="0" smtClean="0"/>
              <a:t>2013</a:t>
            </a:r>
            <a:endParaRPr lang="pt-PT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47564" y="4653136"/>
            <a:ext cx="7848872" cy="134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pt-PT" dirty="0"/>
              <a:t>O que é que</a:t>
            </a:r>
            <a:r>
              <a:rPr lang="pt-PT" dirty="0" smtClean="0"/>
              <a:t>:</a:t>
            </a:r>
          </a:p>
          <a:p>
            <a:pPr>
              <a:lnSpc>
                <a:spcPct val="114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pt-PT" dirty="0" smtClean="0"/>
              <a:t>   </a:t>
            </a:r>
            <a:r>
              <a:rPr lang="pt-PT" b="1" dirty="0" smtClean="0"/>
              <a:t>as </a:t>
            </a:r>
            <a:r>
              <a:rPr lang="pt-PT" b="1" dirty="0"/>
              <a:t>caravelas de Bartolomeu Dias conseguiram passar?</a:t>
            </a:r>
          </a:p>
          <a:p>
            <a:pPr>
              <a:lnSpc>
                <a:spcPct val="114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pt-PT" b="1" dirty="0" smtClean="0"/>
              <a:t>   </a:t>
            </a:r>
            <a:r>
              <a:rPr lang="pt-PT" b="1" dirty="0"/>
              <a:t>D. João II chamou a este cabo?</a:t>
            </a:r>
          </a:p>
        </p:txBody>
      </p:sp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47"/>
          <a:stretch/>
        </p:blipFill>
        <p:spPr bwMode="auto">
          <a:xfrm>
            <a:off x="2051720" y="216820"/>
            <a:ext cx="1191600" cy="907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87824" y="260648"/>
            <a:ext cx="5400600" cy="1037977"/>
          </a:xfrm>
        </p:spPr>
        <p:txBody>
          <a:bodyPr/>
          <a:lstStyle/>
          <a:p>
            <a:r>
              <a:rPr lang="pt-PT" sz="2800" dirty="0">
                <a:solidFill>
                  <a:srgbClr val="00B0F0"/>
                </a:solidFill>
              </a:rPr>
              <a:t>a Expansão marítima: a descoberta do caminho marítimo para a Índia.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5733256"/>
            <a:ext cx="30963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 smtClean="0">
                <a:solidFill>
                  <a:schemeClr val="tx1">
                    <a:lumMod val="50000"/>
                  </a:schemeClr>
                </a:solidFill>
              </a:rPr>
              <a:t>D. João II</a:t>
            </a:r>
            <a:endParaRPr lang="pt-PT" sz="1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79912" y="1772816"/>
            <a:ext cx="49685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A Expansão marítima continuou para </a:t>
            </a:r>
            <a:r>
              <a:rPr lang="pt-PT" sz="1600" dirty="0" smtClean="0"/>
              <a:t>Oriente.</a:t>
            </a:r>
            <a:endParaRPr lang="pt-PT" sz="1600" dirty="0" smtClean="0"/>
          </a:p>
          <a:p>
            <a:endParaRPr lang="pt-PT" sz="1600" b="1" dirty="0" smtClean="0"/>
          </a:p>
          <a:p>
            <a:pPr marL="266700" lvl="1"/>
            <a:r>
              <a:rPr lang="pt-PT" sz="1600" b="1" dirty="0" smtClean="0"/>
              <a:t>1487-1488 – Bartolomeu Dias </a:t>
            </a:r>
            <a:r>
              <a:rPr lang="pt-PT" sz="1600" dirty="0" smtClean="0"/>
              <a:t>dobrou o cabo das Tormentas;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PT" sz="16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600" dirty="0" smtClean="0"/>
              <a:t>provou-se a existência de uma ligação entre os oceanos Atlântico e Índico;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PT" sz="16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600" dirty="0"/>
              <a:t>o cabo das </a:t>
            </a:r>
            <a:r>
              <a:rPr lang="pt-PT" sz="1600" dirty="0" smtClean="0"/>
              <a:t>Tormentas </a:t>
            </a:r>
            <a:r>
              <a:rPr lang="pt-PT" sz="1600" dirty="0"/>
              <a:t>foi rebatizado como cabo da Boa Esperança: a esperança de atingir a </a:t>
            </a:r>
            <a:r>
              <a:rPr lang="pt-PT" sz="1600" dirty="0" smtClean="0"/>
              <a:t>Índia.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PT" sz="1600" dirty="0" smtClean="0"/>
          </a:p>
          <a:p>
            <a:pPr marL="266700" lvl="1"/>
            <a:r>
              <a:rPr lang="pt-PT" sz="1600" b="1" dirty="0" smtClean="0"/>
              <a:t>1498 </a:t>
            </a:r>
            <a:r>
              <a:rPr lang="pt-PT" sz="1600" b="1" dirty="0"/>
              <a:t>– </a:t>
            </a:r>
            <a:r>
              <a:rPr lang="pt-PT" sz="1600" dirty="0" smtClean="0"/>
              <a:t>tornou-se </a:t>
            </a:r>
            <a:r>
              <a:rPr lang="pt-PT" sz="1600" dirty="0"/>
              <a:t>realidade o sonho de </a:t>
            </a:r>
            <a:r>
              <a:rPr lang="pt-PT" sz="1600" dirty="0" smtClean="0"/>
              <a:t>D</a:t>
            </a:r>
            <a:r>
              <a:rPr lang="pt-PT" sz="1600" dirty="0"/>
              <a:t>. João II: </a:t>
            </a:r>
            <a:r>
              <a:rPr lang="pt-PT" sz="1600" b="1" dirty="0"/>
              <a:t>chegou-se à Índia por mar.</a:t>
            </a:r>
            <a:endParaRPr lang="pt-PT" sz="1600" dirty="0"/>
          </a:p>
        </p:txBody>
      </p:sp>
      <p:pic>
        <p:nvPicPr>
          <p:cNvPr id="16" name="Picture 15" descr="slide 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844824"/>
            <a:ext cx="302769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1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88736" y="2492896"/>
            <a:ext cx="5039648" cy="1470025"/>
          </a:xfrm>
        </p:spPr>
        <p:txBody>
          <a:bodyPr/>
          <a:lstStyle/>
          <a:p>
            <a:r>
              <a:rPr lang="en-US" sz="4000" b="1" dirty="0" err="1">
                <a:solidFill>
                  <a:srgbClr val="00B0F0"/>
                </a:solidFill>
              </a:rPr>
              <a:t>c</a:t>
            </a:r>
            <a:r>
              <a:rPr lang="en-US" sz="4000" b="1" dirty="0" err="1" smtClean="0">
                <a:solidFill>
                  <a:srgbClr val="00B0F0"/>
                </a:solidFill>
              </a:rPr>
              <a:t>omo</a:t>
            </a:r>
            <a:r>
              <a:rPr lang="en-US" sz="4000" b="1" dirty="0" smtClean="0">
                <a:solidFill>
                  <a:srgbClr val="00B0F0"/>
                </a:solidFill>
              </a:rPr>
              <a:t> continua </a:t>
            </a:r>
            <a:br>
              <a:rPr lang="en-US" sz="4000" b="1" dirty="0" smtClean="0">
                <a:solidFill>
                  <a:srgbClr val="00B0F0"/>
                </a:solidFill>
              </a:rPr>
            </a:br>
            <a:r>
              <a:rPr lang="en-US" sz="4000" b="1" dirty="0" smtClean="0">
                <a:solidFill>
                  <a:srgbClr val="00B0F0"/>
                </a:solidFill>
              </a:rPr>
              <a:t>a </a:t>
            </a:r>
            <a:r>
              <a:rPr lang="en-US" sz="4000" b="1" dirty="0" err="1" smtClean="0">
                <a:solidFill>
                  <a:srgbClr val="00B0F0"/>
                </a:solidFill>
              </a:rPr>
              <a:t>História</a:t>
            </a:r>
            <a:r>
              <a:rPr lang="en-US" sz="4000" b="1" dirty="0" smtClean="0">
                <a:solidFill>
                  <a:srgbClr val="00B0F0"/>
                </a:solidFill>
              </a:rPr>
              <a:t>?</a:t>
            </a:r>
            <a:endParaRPr lang="en-US" sz="4000" b="1" strike="sngStrike" dirty="0">
              <a:solidFill>
                <a:srgbClr val="00B0F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1"/>
          <a:stretch/>
        </p:blipFill>
        <p:spPr bwMode="auto">
          <a:xfrm>
            <a:off x="1187624" y="2244677"/>
            <a:ext cx="2308051" cy="23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06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1880</TotalTime>
  <Words>1746</Words>
  <Application>Microsoft Office PowerPoint</Application>
  <PresentationFormat>On-screen Show (4:3)</PresentationFormat>
  <Paragraphs>138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Era uma vez…</vt:lpstr>
      <vt:lpstr>o mundo conhecido dos Europeus…</vt:lpstr>
      <vt:lpstr>Portugal, muito interessado na Expansão marítima.</vt:lpstr>
      <vt:lpstr>um reino com condições para se lançar na Expansão.</vt:lpstr>
      <vt:lpstr>as condições que permitiram a Expansão marítima.</vt:lpstr>
      <vt:lpstr>a caravela portuguesa.</vt:lpstr>
      <vt:lpstr>Ceuta e as razões por que  D. João I queria conquistá-la.</vt:lpstr>
      <vt:lpstr>Ceuta: fracasso ou sucesso?</vt:lpstr>
      <vt:lpstr>a conquista de Ceuta, que levou…</vt:lpstr>
      <vt:lpstr>a Expansão marítima: as ilhas atlânticas.</vt:lpstr>
      <vt:lpstr>a Expansão marítima: as descobertas da costa africana.</vt:lpstr>
      <vt:lpstr>a Expansão marítima: as descobertas da costa africana.</vt:lpstr>
      <vt:lpstr>a Expansão marítima: as descobertas da costa africana.</vt:lpstr>
      <vt:lpstr>a Expansão marítima: as descobertas da costa africana.</vt:lpstr>
      <vt:lpstr>a Expansão marítima:   realização do sonho de D. João II.</vt:lpstr>
      <vt:lpstr>a Expansão marítima: a descoberta do caminho marítimo para a Índia.</vt:lpstr>
      <vt:lpstr>como continua  a História?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124</cp:revision>
  <dcterms:created xsi:type="dcterms:W3CDTF">2011-12-12T15:36:58Z</dcterms:created>
  <dcterms:modified xsi:type="dcterms:W3CDTF">2016-07-19T12:54:01Z</dcterms:modified>
</cp:coreProperties>
</file>