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7" r:id="rId2"/>
    <p:sldId id="290" r:id="rId3"/>
    <p:sldId id="291" r:id="rId4"/>
    <p:sldId id="292" r:id="rId5"/>
    <p:sldId id="293" r:id="rId6"/>
    <p:sldId id="294" r:id="rId7"/>
    <p:sldId id="297" r:id="rId8"/>
    <p:sldId id="296" r:id="rId9"/>
    <p:sldId id="295" r:id="rId10"/>
    <p:sldId id="279" r:id="rId11"/>
  </p:sldIdLst>
  <p:sldSz cx="9144000" cy="6858000" type="screen4x3"/>
  <p:notesSz cx="6858000" cy="9144000"/>
  <p:custDataLst>
    <p:tags r:id="rId13"/>
  </p:custData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ilia Gago" initials="MG" lastIdx="35" clrIdx="0">
    <p:extLst/>
  </p:cmAuthor>
  <p:cmAuthor id="2" name="Paula Marinho" initials="PM" lastIdx="15" clrIdx="1"/>
  <p:cmAuthor id="3" name="Cristina Henrique" initials="CH" lastIdx="24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55555"/>
    <a:srgbClr val="FFFFFF"/>
    <a:srgbClr val="000000"/>
    <a:srgbClr val="96C8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66" d="100"/>
          <a:sy n="166" d="100"/>
        </p:scale>
        <p:origin x="2022" y="27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102" d="100"/>
          <a:sy n="102" d="100"/>
        </p:scale>
        <p:origin x="-355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7C8FF8-27BF-43F9-A342-5A87BDAF45A4}" type="datetimeFigureOut">
              <a:rPr lang="pt-PT" smtClean="0"/>
              <a:pPr/>
              <a:t>16/07/2016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A1F0F2-6CF6-4A71-A559-C706F1A51E4F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56325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A1F0F2-6CF6-4A71-A559-C706F1A51E4F}" type="slidenum">
              <a:rPr lang="pt-PT" smtClean="0"/>
              <a:pPr/>
              <a:t>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801663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A1F0F2-6CF6-4A71-A559-C706F1A51E4F}" type="slidenum">
              <a:rPr lang="pt-PT" smtClean="0"/>
              <a:pPr/>
              <a:t>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873964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A1F0F2-6CF6-4A71-A559-C706F1A51E4F}" type="slidenum">
              <a:rPr lang="pt-PT" smtClean="0"/>
              <a:pPr/>
              <a:t>8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997141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555555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9347863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9287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1663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35696" y="172269"/>
            <a:ext cx="6192688" cy="8084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75340"/>
            <a:ext cx="8229600" cy="4493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pt-PT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8695" y="116632"/>
            <a:ext cx="675793" cy="82799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64" y="44624"/>
            <a:ext cx="2125072" cy="971992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>
            <a:off x="0" y="6525344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700" b="1" i="1" baseline="0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Era uma vez… 5 </a:t>
            </a:r>
            <a:r>
              <a:rPr lang="pt-PT" sz="700" b="1" baseline="0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| 5.º ano</a:t>
            </a:r>
            <a:endParaRPr lang="pt-PT" sz="7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PT" sz="7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© Raiz Editora, 2016.</a:t>
            </a:r>
            <a:r>
              <a:rPr lang="en-US" sz="7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7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Todos os direitos reservados. </a:t>
            </a:r>
            <a:endParaRPr lang="en-US" sz="700" dirty="0" smtClean="0"/>
          </a:p>
        </p:txBody>
      </p:sp>
    </p:spTree>
    <p:extLst>
      <p:ext uri="{BB962C8B-B14F-4D97-AF65-F5344CB8AC3E}">
        <p14:creationId xmlns:p14="http://schemas.microsoft.com/office/powerpoint/2010/main" val="2312204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rgbClr val="96C832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555555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accent3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accent4">
              <a:lumMod val="60000"/>
              <a:lumOff val="40000"/>
            </a:schemeClr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accent4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5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emf"/><Relationship Id="rId4" Type="http://schemas.openxmlformats.org/officeDocument/2006/relationships/image" Target="../media/image12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39752" y="-30832"/>
            <a:ext cx="5544616" cy="1470025"/>
          </a:xfrm>
        </p:spPr>
        <p:txBody>
          <a:bodyPr/>
          <a:lstStyle/>
          <a:p>
            <a:pPr algn="l"/>
            <a:r>
              <a:rPr lang="en-US" sz="6000" dirty="0" smtClean="0"/>
              <a:t>Era </a:t>
            </a:r>
            <a:r>
              <a:rPr lang="en-US" sz="6000" dirty="0" err="1" smtClean="0"/>
              <a:t>uma</a:t>
            </a:r>
            <a:r>
              <a:rPr lang="en-US" sz="6000" dirty="0" smtClean="0"/>
              <a:t> </a:t>
            </a:r>
            <a:r>
              <a:rPr lang="en-US" sz="6000" dirty="0" err="1" smtClean="0"/>
              <a:t>vez</a:t>
            </a:r>
            <a:r>
              <a:rPr lang="en-US" sz="6000" dirty="0" smtClean="0"/>
              <a:t>…</a:t>
            </a:r>
            <a:endParaRPr lang="en-US" sz="6000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39552" y="1340768"/>
            <a:ext cx="8064896" cy="876299"/>
          </a:xfrm>
        </p:spPr>
        <p:txBody>
          <a:bodyPr>
            <a:noAutofit/>
          </a:bodyPr>
          <a:lstStyle/>
          <a:p>
            <a:r>
              <a:rPr lang="pt-PT" sz="4000" b="1" dirty="0" smtClean="0">
                <a:solidFill>
                  <a:srgbClr val="FF6600"/>
                </a:solidFill>
              </a:rPr>
              <a:t>A formação do reino de Portugal</a:t>
            </a:r>
            <a:endParaRPr lang="pt-PT" sz="4000" b="1" dirty="0">
              <a:solidFill>
                <a:srgbClr val="FF66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3689" y="2217067"/>
            <a:ext cx="2486150" cy="411474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673" y="2217067"/>
            <a:ext cx="2273094" cy="4114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843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832" y="332656"/>
            <a:ext cx="5112568" cy="808459"/>
          </a:xfrm>
        </p:spPr>
        <p:txBody>
          <a:bodyPr/>
          <a:lstStyle/>
          <a:p>
            <a:r>
              <a:rPr lang="pt-PT" sz="2800" dirty="0">
                <a:solidFill>
                  <a:srgbClr val="FF6600"/>
                </a:solidFill>
                <a:ea typeface="+mn-ea"/>
              </a:rPr>
              <a:t>um novo reino que começou a definir o seu território</a:t>
            </a:r>
            <a:r>
              <a:rPr lang="en-US" sz="2800" dirty="0" smtClean="0">
                <a:solidFill>
                  <a:srgbClr val="FF6600"/>
                </a:solidFill>
                <a:ea typeface="+mn-ea"/>
              </a:rPr>
              <a:t>.</a:t>
            </a:r>
            <a:endParaRPr lang="en-US" sz="2800" dirty="0">
              <a:solidFill>
                <a:srgbClr val="FF6600"/>
              </a:solidFill>
              <a:ea typeface="+mn-ea"/>
            </a:endParaRPr>
          </a:p>
        </p:txBody>
      </p:sp>
      <p:pic>
        <p:nvPicPr>
          <p:cNvPr id="6" name="Imagem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425"/>
          <a:stretch/>
        </p:blipFill>
        <p:spPr>
          <a:xfrm>
            <a:off x="2191905" y="215718"/>
            <a:ext cx="960624" cy="79822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162107" y="5126995"/>
            <a:ext cx="48197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00" dirty="0"/>
              <a:t>Fases da Reconquista </a:t>
            </a:r>
            <a:r>
              <a:rPr lang="pt-PT" sz="1000" dirty="0" smtClean="0"/>
              <a:t>cristã.</a:t>
            </a:r>
            <a:endParaRPr lang="pt-PT" sz="1000" dirty="0">
              <a:solidFill>
                <a:srgbClr val="96C832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5532" y="1867665"/>
            <a:ext cx="4832936" cy="3241022"/>
          </a:xfrm>
          <a:prstGeom prst="rect">
            <a:avLst/>
          </a:prstGeom>
        </p:spPr>
      </p:pic>
      <p:sp>
        <p:nvSpPr>
          <p:cNvPr id="10" name="TextBox 2"/>
          <p:cNvSpPr txBox="1"/>
          <p:nvPr/>
        </p:nvSpPr>
        <p:spPr>
          <a:xfrm>
            <a:off x="2158820" y="5739353"/>
            <a:ext cx="48263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PT" sz="2000" b="1" dirty="0" smtClean="0"/>
              <a:t>O que foi a Reconquista cristã?</a:t>
            </a:r>
            <a:endParaRPr lang="pt-PT" sz="2000" b="1" dirty="0"/>
          </a:p>
        </p:txBody>
      </p:sp>
    </p:spTree>
    <p:extLst>
      <p:ext uri="{BB962C8B-B14F-4D97-AF65-F5344CB8AC3E}">
        <p14:creationId xmlns:p14="http://schemas.microsoft.com/office/powerpoint/2010/main" val="861240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6360" y="188640"/>
            <a:ext cx="5160056" cy="808459"/>
          </a:xfrm>
        </p:spPr>
        <p:txBody>
          <a:bodyPr/>
          <a:lstStyle/>
          <a:p>
            <a:r>
              <a:rPr lang="en-US" sz="2800" dirty="0" err="1">
                <a:solidFill>
                  <a:srgbClr val="FF6600"/>
                </a:solidFill>
                <a:ea typeface="+mn-ea"/>
              </a:rPr>
              <a:t>dois</a:t>
            </a:r>
            <a:r>
              <a:rPr lang="en-US" sz="2800" dirty="0">
                <a:solidFill>
                  <a:srgbClr val="FF6600"/>
                </a:solidFill>
                <a:ea typeface="+mn-ea"/>
              </a:rPr>
              <a:t> </a:t>
            </a:r>
            <a:r>
              <a:rPr lang="en-US" sz="2800" dirty="0" err="1">
                <a:solidFill>
                  <a:srgbClr val="FF6600"/>
                </a:solidFill>
                <a:ea typeface="+mn-ea"/>
              </a:rPr>
              <a:t>povos</a:t>
            </a:r>
            <a:r>
              <a:rPr lang="en-US" sz="2800" dirty="0">
                <a:solidFill>
                  <a:srgbClr val="FF6600"/>
                </a:solidFill>
                <a:ea typeface="+mn-ea"/>
              </a:rPr>
              <a:t> que, </a:t>
            </a:r>
            <a:r>
              <a:rPr lang="en-US" sz="2800" dirty="0" err="1">
                <a:solidFill>
                  <a:srgbClr val="FF6600"/>
                </a:solidFill>
                <a:ea typeface="+mn-ea"/>
              </a:rPr>
              <a:t>durante</a:t>
            </a:r>
            <a:r>
              <a:rPr lang="en-US" sz="2800" dirty="0">
                <a:solidFill>
                  <a:srgbClr val="FF6600"/>
                </a:solidFill>
                <a:ea typeface="+mn-ea"/>
              </a:rPr>
              <a:t> </a:t>
            </a:r>
            <a:r>
              <a:rPr lang="en-US" sz="2800" dirty="0" err="1">
                <a:solidFill>
                  <a:srgbClr val="FF6600"/>
                </a:solidFill>
                <a:ea typeface="+mn-ea"/>
              </a:rPr>
              <a:t>muitos</a:t>
            </a:r>
            <a:r>
              <a:rPr lang="en-US" sz="2800" dirty="0">
                <a:solidFill>
                  <a:srgbClr val="FF6600"/>
                </a:solidFill>
                <a:ea typeface="+mn-ea"/>
              </a:rPr>
              <a:t> </a:t>
            </a:r>
            <a:r>
              <a:rPr lang="en-US" sz="2800" dirty="0" err="1">
                <a:solidFill>
                  <a:srgbClr val="FF6600"/>
                </a:solidFill>
                <a:ea typeface="+mn-ea"/>
              </a:rPr>
              <a:t>séculos</a:t>
            </a:r>
            <a:r>
              <a:rPr lang="en-US" sz="2800" dirty="0">
                <a:solidFill>
                  <a:srgbClr val="FF6600"/>
                </a:solidFill>
                <a:ea typeface="+mn-ea"/>
              </a:rPr>
              <a:t>, </a:t>
            </a:r>
            <a:r>
              <a:rPr lang="en-US" sz="2800" dirty="0" err="1">
                <a:solidFill>
                  <a:srgbClr val="FF6600"/>
                </a:solidFill>
                <a:ea typeface="+mn-ea"/>
              </a:rPr>
              <a:t>lutaram</a:t>
            </a:r>
            <a:r>
              <a:rPr lang="en-US" sz="2800" dirty="0">
                <a:solidFill>
                  <a:srgbClr val="FF6600"/>
                </a:solidFill>
                <a:ea typeface="+mn-ea"/>
              </a:rPr>
              <a:t> entre </a:t>
            </a:r>
            <a:r>
              <a:rPr lang="en-US" sz="2800" dirty="0" err="1">
                <a:solidFill>
                  <a:srgbClr val="FF6600"/>
                </a:solidFill>
                <a:ea typeface="+mn-ea"/>
              </a:rPr>
              <a:t>si</a:t>
            </a:r>
            <a:r>
              <a:rPr lang="en-US" sz="2800" dirty="0">
                <a:solidFill>
                  <a:srgbClr val="FF6600"/>
                </a:solidFill>
                <a:ea typeface="+mn-ea"/>
              </a:rPr>
              <a:t>.</a:t>
            </a:r>
          </a:p>
        </p:txBody>
      </p:sp>
      <p:pic>
        <p:nvPicPr>
          <p:cNvPr id="6" name="Imagem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425"/>
          <a:stretch/>
        </p:blipFill>
        <p:spPr>
          <a:xfrm>
            <a:off x="2191905" y="215718"/>
            <a:ext cx="960624" cy="79822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148064" y="4541058"/>
            <a:ext cx="32403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000" dirty="0"/>
              <a:t>Prisioneiro cristão a ser maltratado </a:t>
            </a:r>
            <a:r>
              <a:rPr lang="pt-PT" sz="1000" dirty="0" smtClean="0"/>
              <a:t>pelos Muçulmanos </a:t>
            </a:r>
            <a:r>
              <a:rPr lang="pt-PT" sz="1000" dirty="0"/>
              <a:t>(</a:t>
            </a:r>
            <a:r>
              <a:rPr lang="pt-PT" sz="1000" i="1" dirty="0"/>
              <a:t>Cantigas de Santa Maria</a:t>
            </a:r>
            <a:r>
              <a:rPr lang="pt-PT" sz="1000" dirty="0"/>
              <a:t>, século XIII).</a:t>
            </a:r>
            <a:endParaRPr lang="pt-PT" sz="1000" dirty="0">
              <a:solidFill>
                <a:srgbClr val="96C832"/>
              </a:solidFill>
            </a:endParaRPr>
          </a:p>
        </p:txBody>
      </p:sp>
      <p:sp>
        <p:nvSpPr>
          <p:cNvPr id="10" name="TextBox 2"/>
          <p:cNvSpPr txBox="1"/>
          <p:nvPr/>
        </p:nvSpPr>
        <p:spPr>
          <a:xfrm>
            <a:off x="611561" y="1484784"/>
            <a:ext cx="79208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PT" sz="2000" b="1" dirty="0" smtClean="0"/>
              <a:t>Muçulmanos e Cristãos foram amigos ou inimigos?</a:t>
            </a:r>
            <a:endParaRPr lang="pt-PT" sz="20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971600" y="2237382"/>
            <a:ext cx="3528392" cy="2123017"/>
          </a:xfrm>
          <a:prstGeom prst="rect">
            <a:avLst/>
          </a:prstGeom>
          <a:solidFill>
            <a:schemeClr val="bg2">
              <a:lumMod val="9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114000"/>
              </a:lnSpc>
              <a:tabLst>
                <a:tab pos="0" algn="l"/>
              </a:tabLst>
            </a:pPr>
            <a:r>
              <a:rPr lang="pt-PT" sz="1400" b="1" dirty="0" smtClean="0"/>
              <a:t>Influência </a:t>
            </a:r>
            <a:r>
              <a:rPr lang="pt-PT" sz="1400" b="1" dirty="0"/>
              <a:t>árabe nos povos </a:t>
            </a:r>
            <a:r>
              <a:rPr lang="pt-PT" sz="1400" b="1" dirty="0" smtClean="0"/>
              <a:t>cristãos</a:t>
            </a:r>
          </a:p>
          <a:p>
            <a:pPr algn="just"/>
            <a:r>
              <a:rPr lang="pt-PT" sz="1200" dirty="0"/>
              <a:t>Os nossos jovens cristãos (…), enfeitiçados com a eloquência árabe, </a:t>
            </a:r>
            <a:r>
              <a:rPr lang="pt-PT" sz="1200" dirty="0" smtClean="0"/>
              <a:t>leem com </a:t>
            </a:r>
            <a:r>
              <a:rPr lang="pt-PT" sz="1200" dirty="0"/>
              <a:t>a maior atenção e discutem com o maior interesse os livros dos </a:t>
            </a:r>
            <a:r>
              <a:rPr lang="pt-PT" sz="1200" dirty="0" smtClean="0"/>
              <a:t>Muçulmanos. Colecionam </a:t>
            </a:r>
            <a:r>
              <a:rPr lang="pt-PT" sz="1200" dirty="0"/>
              <a:t>esses livros com </a:t>
            </a:r>
            <a:r>
              <a:rPr lang="pt-PT" sz="1200" dirty="0" err="1" smtClean="0"/>
              <a:t>gran-de</a:t>
            </a:r>
            <a:r>
              <a:rPr lang="pt-PT" sz="1200" dirty="0" smtClean="0"/>
              <a:t> </a:t>
            </a:r>
            <a:r>
              <a:rPr lang="pt-PT" sz="1200" dirty="0"/>
              <a:t>dedicação e </a:t>
            </a:r>
            <a:r>
              <a:rPr lang="pt-PT" sz="1200" dirty="0" smtClean="0"/>
              <a:t>fazem-lhes imensos </a:t>
            </a:r>
            <a:r>
              <a:rPr lang="pt-PT" sz="1200" dirty="0"/>
              <a:t>elogios (…). São inúmeros os que sabem exprimir-se em </a:t>
            </a:r>
            <a:r>
              <a:rPr lang="pt-PT" sz="1200" dirty="0" smtClean="0"/>
              <a:t>língua árabe </a:t>
            </a:r>
            <a:r>
              <a:rPr lang="pt-PT" sz="1200" dirty="0"/>
              <a:t>e nela compor poesia com mais arte do que os próprios </a:t>
            </a:r>
            <a:r>
              <a:rPr lang="pt-PT" sz="1200" dirty="0" smtClean="0"/>
              <a:t>Muçulmanos.</a:t>
            </a:r>
            <a:endParaRPr lang="pt-PT" sz="1200" baseline="30000" dirty="0" smtClean="0"/>
          </a:p>
          <a:p>
            <a:pPr algn="r"/>
            <a:endParaRPr lang="pt-PT" sz="1000" dirty="0"/>
          </a:p>
          <a:p>
            <a:pPr algn="r"/>
            <a:r>
              <a:rPr lang="pt-PT" sz="1000" dirty="0" smtClean="0"/>
              <a:t>Álvaro </a:t>
            </a:r>
            <a:r>
              <a:rPr lang="pt-PT" sz="1000" dirty="0"/>
              <a:t>de Córdova</a:t>
            </a:r>
            <a:r>
              <a:rPr lang="pt-PT" sz="1000" dirty="0" smtClean="0"/>
              <a:t>, </a:t>
            </a:r>
            <a:r>
              <a:rPr lang="pt-PT" sz="1000" i="1" dirty="0" err="1" smtClean="0"/>
              <a:t>Indiculus</a:t>
            </a:r>
            <a:r>
              <a:rPr lang="pt-PT" sz="1000" i="1" dirty="0" smtClean="0"/>
              <a:t> </a:t>
            </a:r>
            <a:r>
              <a:rPr lang="pt-PT" sz="1000" i="1" dirty="0"/>
              <a:t>luminosas</a:t>
            </a:r>
            <a:r>
              <a:rPr lang="pt-PT" sz="1000" dirty="0" smtClean="0"/>
              <a:t>, séc. IX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6484" y="2060848"/>
            <a:ext cx="2409892" cy="2445323"/>
          </a:xfrm>
          <a:prstGeom prst="rect">
            <a:avLst/>
          </a:prstGeom>
        </p:spPr>
      </p:pic>
      <p:sp>
        <p:nvSpPr>
          <p:cNvPr id="11" name="TextBox 4"/>
          <p:cNvSpPr txBox="1"/>
          <p:nvPr/>
        </p:nvSpPr>
        <p:spPr>
          <a:xfrm>
            <a:off x="971600" y="5045695"/>
            <a:ext cx="35283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dirty="0" smtClean="0"/>
              <a:t>Houve momentos de partilha e de convívio.</a:t>
            </a:r>
          </a:p>
        </p:txBody>
      </p:sp>
      <p:sp>
        <p:nvSpPr>
          <p:cNvPr id="12" name="TextBox 4"/>
          <p:cNvSpPr txBox="1"/>
          <p:nvPr/>
        </p:nvSpPr>
        <p:spPr>
          <a:xfrm>
            <a:off x="5148064" y="5045695"/>
            <a:ext cx="33843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dirty="0" smtClean="0"/>
              <a:t>Houve momentos de perseguições, conflito direto e até situações de escravatura.</a:t>
            </a:r>
          </a:p>
        </p:txBody>
      </p:sp>
      <p:sp>
        <p:nvSpPr>
          <p:cNvPr id="13" name="TextBox 4"/>
          <p:cNvSpPr txBox="1"/>
          <p:nvPr/>
        </p:nvSpPr>
        <p:spPr>
          <a:xfrm>
            <a:off x="2807805" y="6099393"/>
            <a:ext cx="35283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 smtClean="0"/>
              <a:t>… quem ganhou esta luta?</a:t>
            </a:r>
          </a:p>
        </p:txBody>
      </p:sp>
    </p:spTree>
    <p:extLst>
      <p:ext uri="{BB962C8B-B14F-4D97-AF65-F5344CB8AC3E}">
        <p14:creationId xmlns:p14="http://schemas.microsoft.com/office/powerpoint/2010/main" val="213225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10" grpId="0"/>
      <p:bldP spid="8" grpId="0" animBg="1"/>
      <p:bldP spid="11" grpId="0"/>
      <p:bldP spid="12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832" y="215718"/>
            <a:ext cx="5256584" cy="1125050"/>
          </a:xfrm>
        </p:spPr>
        <p:txBody>
          <a:bodyPr/>
          <a:lstStyle/>
          <a:p>
            <a:r>
              <a:rPr lang="pt-PT" sz="2800" dirty="0">
                <a:solidFill>
                  <a:srgbClr val="FF6600"/>
                </a:solidFill>
                <a:ea typeface="+mn-ea"/>
              </a:rPr>
              <a:t>a força e a coragem dos povos que reconquistaram o seu território</a:t>
            </a:r>
            <a:r>
              <a:rPr lang="en-US" sz="2400" dirty="0" smtClean="0">
                <a:solidFill>
                  <a:srgbClr val="FF6600"/>
                </a:solidFill>
                <a:ea typeface="+mn-ea"/>
              </a:rPr>
              <a:t>.</a:t>
            </a:r>
            <a:endParaRPr lang="en-US" sz="2400" dirty="0">
              <a:solidFill>
                <a:srgbClr val="FF6600"/>
              </a:solidFill>
              <a:ea typeface="+mn-ea"/>
            </a:endParaRPr>
          </a:p>
        </p:txBody>
      </p:sp>
      <p:pic>
        <p:nvPicPr>
          <p:cNvPr id="6" name="Imagem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425"/>
          <a:stretch/>
        </p:blipFill>
        <p:spPr>
          <a:xfrm>
            <a:off x="2191905" y="215718"/>
            <a:ext cx="960624" cy="79822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283832" y="4437112"/>
            <a:ext cx="41045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00" dirty="0"/>
              <a:t>Reinos cristãos da Península Ibérica no século XI</a:t>
            </a:r>
            <a:r>
              <a:rPr lang="pt-PT" sz="1000" dirty="0" smtClean="0"/>
              <a:t>.</a:t>
            </a:r>
            <a:endParaRPr lang="pt-PT" sz="1000" dirty="0">
              <a:solidFill>
                <a:srgbClr val="96C832"/>
              </a:solidFill>
            </a:endParaRPr>
          </a:p>
        </p:txBody>
      </p:sp>
      <p:sp>
        <p:nvSpPr>
          <p:cNvPr id="10" name="TextBox 2"/>
          <p:cNvSpPr txBox="1"/>
          <p:nvPr/>
        </p:nvSpPr>
        <p:spPr>
          <a:xfrm>
            <a:off x="582731" y="4725144"/>
            <a:ext cx="773368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1600" dirty="0"/>
              <a:t>Durante a Reconquista cristã: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sz="1600" dirty="0" smtClean="0"/>
              <a:t>os reinos cristãos </a:t>
            </a:r>
            <a:r>
              <a:rPr lang="pt-PT" sz="1600" dirty="0"/>
              <a:t>contaram com a ajuda dos </a:t>
            </a:r>
            <a:r>
              <a:rPr lang="pt-PT" sz="1600" dirty="0" smtClean="0"/>
              <a:t>cruzados (</a:t>
            </a:r>
            <a:r>
              <a:rPr lang="pt-PT" sz="1600" dirty="0"/>
              <a:t>nobres guerreiros cristãos de vários reinos da Europa que lutavam em nome de Deus contra os </a:t>
            </a:r>
            <a:r>
              <a:rPr lang="pt-PT" sz="1600" dirty="0" smtClean="0"/>
              <a:t>Muçulmanos).</a:t>
            </a:r>
            <a:endParaRPr lang="pt-PT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sz="1600" dirty="0" smtClean="0"/>
              <a:t>como </a:t>
            </a:r>
            <a:r>
              <a:rPr lang="pt-PT" sz="1600" dirty="0"/>
              <a:t>forma de </a:t>
            </a:r>
            <a:r>
              <a:rPr lang="pt-PT" sz="1600" dirty="0" smtClean="0"/>
              <a:t>agradecimento, </a:t>
            </a:r>
            <a:r>
              <a:rPr lang="pt-PT" sz="1600" dirty="0"/>
              <a:t>os reis cristãos doaram territórios e riquezas a alguns cruzados.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3968" y="1657616"/>
            <a:ext cx="4104456" cy="274171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712" y="1640409"/>
            <a:ext cx="3197046" cy="275891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55576" y="4437112"/>
            <a:ext cx="31971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00" dirty="0" smtClean="0"/>
              <a:t>Cruzados.</a:t>
            </a:r>
            <a:endParaRPr lang="pt-PT" sz="1000" dirty="0">
              <a:solidFill>
                <a:srgbClr val="96C83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7166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425"/>
          <a:stretch/>
        </p:blipFill>
        <p:spPr>
          <a:xfrm>
            <a:off x="2191905" y="215718"/>
            <a:ext cx="960624" cy="798224"/>
          </a:xfrm>
          <a:prstGeom prst="rect">
            <a:avLst/>
          </a:prstGeom>
        </p:spPr>
      </p:pic>
      <p:sp>
        <p:nvSpPr>
          <p:cNvPr id="10" name="TextBox 2"/>
          <p:cNvSpPr txBox="1"/>
          <p:nvPr/>
        </p:nvSpPr>
        <p:spPr>
          <a:xfrm>
            <a:off x="395536" y="4869160"/>
            <a:ext cx="83529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1600" dirty="0"/>
              <a:t>Pelo serviço prestado por dois nobres </a:t>
            </a:r>
            <a:r>
              <a:rPr lang="pt-PT" sz="1600" dirty="0" smtClean="0"/>
              <a:t>franceses, D. Raimundo e D. Henrique, Afonso </a:t>
            </a:r>
            <a:r>
              <a:rPr lang="pt-PT" sz="1600" dirty="0"/>
              <a:t>VI, rei de Leão e Castela, </a:t>
            </a:r>
            <a:r>
              <a:rPr lang="pt-PT" sz="1600" dirty="0" smtClean="0"/>
              <a:t>presenteou-os</a:t>
            </a:r>
            <a:r>
              <a:rPr lang="pt-PT" sz="1600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sz="1600" dirty="0" smtClean="0"/>
              <a:t>a </a:t>
            </a:r>
            <a:r>
              <a:rPr lang="pt-PT" sz="1600" dirty="0"/>
              <a:t>D. </a:t>
            </a:r>
            <a:r>
              <a:rPr lang="pt-PT" sz="1600" dirty="0" smtClean="0"/>
              <a:t>Raimundo, </a:t>
            </a:r>
            <a:r>
              <a:rPr lang="pt-PT" sz="1600" dirty="0"/>
              <a:t>doou o Condado da Galiza e </a:t>
            </a:r>
            <a:r>
              <a:rPr lang="pt-PT" sz="1600" dirty="0" smtClean="0"/>
              <a:t>casou-o </a:t>
            </a:r>
            <a:r>
              <a:rPr lang="pt-PT" sz="1600" dirty="0"/>
              <a:t>com D. Urraca </a:t>
            </a:r>
            <a:r>
              <a:rPr lang="pt-PT" sz="1600" dirty="0" smtClean="0"/>
              <a:t>(sua filha </a:t>
            </a:r>
            <a:r>
              <a:rPr lang="pt-PT" sz="1600" dirty="0"/>
              <a:t>legítima);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sz="1600" dirty="0" smtClean="0"/>
              <a:t>a </a:t>
            </a:r>
            <a:r>
              <a:rPr lang="pt-PT" sz="1600" dirty="0"/>
              <a:t>D. </a:t>
            </a:r>
            <a:r>
              <a:rPr lang="pt-PT" sz="1600" dirty="0" smtClean="0"/>
              <a:t>Henrique, </a:t>
            </a:r>
            <a:r>
              <a:rPr lang="pt-PT" sz="1600" dirty="0"/>
              <a:t>doou o Condado Portucalense e </a:t>
            </a:r>
            <a:r>
              <a:rPr lang="pt-PT" sz="1600" dirty="0" smtClean="0"/>
              <a:t>casou-o </a:t>
            </a:r>
            <a:r>
              <a:rPr lang="pt-PT" sz="1600" dirty="0"/>
              <a:t>com D. Teresa </a:t>
            </a:r>
            <a:r>
              <a:rPr lang="pt-PT" sz="1600" dirty="0" smtClean="0"/>
              <a:t>(sua filha </a:t>
            </a:r>
            <a:r>
              <a:rPr lang="pt-PT" sz="1600" dirty="0"/>
              <a:t>ilegítima).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512565" y="4478923"/>
            <a:ext cx="411887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000" dirty="0"/>
              <a:t>D. </a:t>
            </a:r>
            <a:r>
              <a:rPr lang="pt-PT" sz="1000" dirty="0" smtClean="0"/>
              <a:t>Henrique de Borgonha, nobre cavaleiro que integrou as </a:t>
            </a:r>
            <a:r>
              <a:rPr lang="pt-PT" sz="1000" dirty="0"/>
              <a:t>Cruzadas</a:t>
            </a:r>
            <a:r>
              <a:rPr lang="pt-PT" sz="1000" dirty="0" smtClean="0"/>
              <a:t>.</a:t>
            </a:r>
            <a:endParaRPr lang="pt-PT" sz="1000" dirty="0">
              <a:solidFill>
                <a:srgbClr val="96C832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7234" y="1628800"/>
            <a:ext cx="2049533" cy="2779256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059832" y="215718"/>
            <a:ext cx="5256584" cy="1125050"/>
          </a:xfrm>
        </p:spPr>
        <p:txBody>
          <a:bodyPr/>
          <a:lstStyle/>
          <a:p>
            <a:r>
              <a:rPr lang="pt-PT" sz="2800" dirty="0">
                <a:solidFill>
                  <a:srgbClr val="FF6600"/>
                </a:solidFill>
                <a:ea typeface="+mn-ea"/>
              </a:rPr>
              <a:t>a força e a coragem dos povos que reconquistaram o seu território</a:t>
            </a:r>
            <a:r>
              <a:rPr lang="en-US" sz="2400" dirty="0" smtClean="0">
                <a:solidFill>
                  <a:srgbClr val="FF6600"/>
                </a:solidFill>
                <a:ea typeface="+mn-ea"/>
              </a:rPr>
              <a:t>.</a:t>
            </a:r>
            <a:endParaRPr lang="en-US" sz="2400" dirty="0">
              <a:solidFill>
                <a:srgbClr val="FF6600"/>
              </a:solidFill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975810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425"/>
          <a:stretch/>
        </p:blipFill>
        <p:spPr>
          <a:xfrm>
            <a:off x="2191905" y="215718"/>
            <a:ext cx="960624" cy="79822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868144" y="5517232"/>
            <a:ext cx="2880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00" dirty="0"/>
              <a:t>Território </a:t>
            </a:r>
            <a:r>
              <a:rPr lang="pt-PT" sz="1000" dirty="0" smtClean="0"/>
              <a:t>conquistado pelo </a:t>
            </a:r>
            <a:r>
              <a:rPr lang="pt-PT" sz="1000" dirty="0"/>
              <a:t>conde D. Henrique (1102).</a:t>
            </a:r>
            <a:endParaRPr lang="pt-PT" sz="1000" dirty="0">
              <a:solidFill>
                <a:srgbClr val="96C832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1520" y="1268760"/>
            <a:ext cx="5184576" cy="1599797"/>
          </a:xfrm>
          <a:prstGeom prst="rect">
            <a:avLst/>
          </a:prstGeom>
          <a:solidFill>
            <a:schemeClr val="bg2">
              <a:lumMod val="9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pt-PT" sz="1400" b="1" dirty="0" smtClean="0"/>
              <a:t>A doação do Condado Portucalense</a:t>
            </a:r>
          </a:p>
          <a:p>
            <a:pPr algn="just"/>
            <a:r>
              <a:rPr lang="pt-PT" sz="1200" dirty="0" smtClean="0"/>
              <a:t>Deu </a:t>
            </a:r>
            <a:r>
              <a:rPr lang="pt-PT" sz="1200" dirty="0"/>
              <a:t>Afonso VI de Leão a D. Henrique com sua filha Teresa em casamento, </a:t>
            </a:r>
            <a:r>
              <a:rPr lang="pt-PT" sz="1200" dirty="0" smtClean="0"/>
              <a:t>(…) todo </a:t>
            </a:r>
            <a:r>
              <a:rPr lang="pt-PT" sz="1200" dirty="0"/>
              <a:t>o Condado Portucalense, com a condição de que o Conde o servisse sempre </a:t>
            </a:r>
            <a:r>
              <a:rPr lang="pt-PT" sz="1200" dirty="0" smtClean="0"/>
              <a:t>e fosse </a:t>
            </a:r>
            <a:r>
              <a:rPr lang="pt-PT" sz="1200" dirty="0"/>
              <a:t>às suas Cortes e aos seus chamados. E assinalou-lhe certa terra de </a:t>
            </a:r>
            <a:r>
              <a:rPr lang="pt-PT" sz="1200" dirty="0" smtClean="0"/>
              <a:t>Mouros para </a:t>
            </a:r>
            <a:r>
              <a:rPr lang="pt-PT" sz="1200" dirty="0"/>
              <a:t>que a conquistasse e, tomando-a, a acrescentasse em seu Condado</a:t>
            </a:r>
            <a:r>
              <a:rPr lang="pt-PT" sz="1200" dirty="0" smtClean="0"/>
              <a:t>.</a:t>
            </a:r>
          </a:p>
          <a:p>
            <a:pPr algn="just"/>
            <a:endParaRPr lang="pt-PT" sz="1200" dirty="0" smtClean="0"/>
          </a:p>
          <a:p>
            <a:pPr algn="r"/>
            <a:r>
              <a:rPr lang="pt-PT" sz="1000" dirty="0" smtClean="0"/>
              <a:t>Fernão Lopes, </a:t>
            </a:r>
            <a:r>
              <a:rPr lang="pt-PT" sz="1000" i="1" dirty="0"/>
              <a:t>Crónica dos cinco reis de </a:t>
            </a:r>
            <a:r>
              <a:rPr lang="pt-PT" sz="1000" i="1" dirty="0" smtClean="0"/>
              <a:t>Portugal</a:t>
            </a:r>
            <a:r>
              <a:rPr lang="pt-PT" sz="1000" dirty="0" smtClean="0"/>
              <a:t> (adaptado)</a:t>
            </a:r>
          </a:p>
        </p:txBody>
      </p:sp>
      <p:sp>
        <p:nvSpPr>
          <p:cNvPr id="12" name="TextBox 4"/>
          <p:cNvSpPr txBox="1"/>
          <p:nvPr/>
        </p:nvSpPr>
        <p:spPr>
          <a:xfrm>
            <a:off x="323528" y="3036436"/>
            <a:ext cx="5400600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400"/>
              </a:spcAft>
            </a:pPr>
            <a:r>
              <a:rPr lang="pt-PT" sz="1600" b="1" dirty="0"/>
              <a:t>Quais </a:t>
            </a:r>
            <a:r>
              <a:rPr lang="pt-PT" sz="1600" b="1" dirty="0" smtClean="0"/>
              <a:t>eram os </a:t>
            </a:r>
            <a:r>
              <a:rPr lang="pt-PT" sz="1600" b="1" dirty="0"/>
              <a:t>deveres de D. Henrique?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sz="1600" dirty="0" smtClean="0"/>
              <a:t>Obedecer </a:t>
            </a:r>
            <a:r>
              <a:rPr lang="pt-PT" sz="1600" dirty="0"/>
              <a:t>ao rei de Leão e Castela;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sz="1600" dirty="0" smtClean="0"/>
              <a:t>Apoiá-lo </a:t>
            </a:r>
            <a:r>
              <a:rPr lang="pt-PT" sz="1600" dirty="0"/>
              <a:t>militarmente;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sz="1600" dirty="0" smtClean="0"/>
              <a:t>Participar </a:t>
            </a:r>
            <a:r>
              <a:rPr lang="pt-PT" sz="1600" dirty="0"/>
              <a:t>nas </a:t>
            </a:r>
            <a:r>
              <a:rPr lang="pt-PT" sz="1600" dirty="0" smtClean="0"/>
              <a:t>suas Cortes</a:t>
            </a:r>
            <a:r>
              <a:rPr lang="pt-PT" sz="1600" dirty="0"/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sz="1600" dirty="0" smtClean="0"/>
              <a:t>Conquistar </a:t>
            </a:r>
            <a:r>
              <a:rPr lang="pt-PT" sz="1600" dirty="0"/>
              <a:t>terras aos </a:t>
            </a:r>
            <a:r>
              <a:rPr lang="pt-PT" sz="1600" dirty="0" smtClean="0"/>
              <a:t>Muçulmanos.</a:t>
            </a:r>
            <a:endParaRPr lang="pt-PT" sz="1600" b="1" dirty="0"/>
          </a:p>
          <a:p>
            <a:pPr>
              <a:spcBef>
                <a:spcPts val="600"/>
              </a:spcBef>
              <a:spcAft>
                <a:spcPts val="400"/>
              </a:spcAft>
            </a:pPr>
            <a:r>
              <a:rPr lang="pt-PT" sz="1600" b="1" dirty="0" smtClean="0"/>
              <a:t>Quais eram </a:t>
            </a:r>
            <a:r>
              <a:rPr lang="pt-PT" sz="1600" b="1" dirty="0"/>
              <a:t>os direitos de D. Henrique?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sz="1600" dirty="0" smtClean="0"/>
              <a:t>Governar </a:t>
            </a:r>
            <a:r>
              <a:rPr lang="pt-PT" sz="1600" dirty="0"/>
              <a:t>o Condado Portucalense;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sz="1600" dirty="0" smtClean="0"/>
              <a:t>Acrescentar ao seu território as terras </a:t>
            </a:r>
            <a:r>
              <a:rPr lang="pt-PT" sz="1600" dirty="0"/>
              <a:t>conquistadas</a:t>
            </a:r>
            <a:r>
              <a:rPr lang="pt-PT" sz="1600" dirty="0" smtClean="0"/>
              <a:t>.</a:t>
            </a:r>
            <a:endParaRPr lang="pt-PT" sz="1600" b="1" dirty="0" smtClean="0"/>
          </a:p>
          <a:p>
            <a:pPr>
              <a:spcBef>
                <a:spcPts val="600"/>
              </a:spcBef>
              <a:spcAft>
                <a:spcPts val="400"/>
              </a:spcAft>
            </a:pPr>
            <a:r>
              <a:rPr lang="pt-PT" sz="1600" b="1" dirty="0" smtClean="0"/>
              <a:t>Quais eram </a:t>
            </a:r>
            <a:r>
              <a:rPr lang="pt-PT" sz="1600" b="1" dirty="0"/>
              <a:t>os objetivos de D. Henrique?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sz="1600" dirty="0" smtClean="0"/>
              <a:t>Alargar </a:t>
            </a:r>
            <a:r>
              <a:rPr lang="pt-PT" sz="1600" dirty="0"/>
              <a:t>o território para sul, lutando contra os Muçulmanos;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sz="1600" dirty="0" smtClean="0"/>
              <a:t>Tornar-se </a:t>
            </a:r>
            <a:r>
              <a:rPr lang="pt-PT" sz="1600" dirty="0"/>
              <a:t>independente do reino de Leão e Castela</a:t>
            </a:r>
            <a:r>
              <a:rPr lang="pt-PT" sz="1600" dirty="0" smtClean="0"/>
              <a:t>.</a:t>
            </a:r>
            <a:endParaRPr lang="pt-PT" sz="1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8144" y="1268760"/>
            <a:ext cx="2880320" cy="42013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71800" y="188640"/>
            <a:ext cx="5904656" cy="808459"/>
          </a:xfrm>
        </p:spPr>
        <p:txBody>
          <a:bodyPr/>
          <a:lstStyle/>
          <a:p>
            <a:r>
              <a:rPr lang="pt-PT" sz="2700" dirty="0">
                <a:solidFill>
                  <a:srgbClr val="FF6600"/>
                </a:solidFill>
                <a:ea typeface="+mn-ea"/>
              </a:rPr>
              <a:t>o Conde D. Henrique, que se destacou nas lutas </a:t>
            </a:r>
            <a:r>
              <a:rPr lang="pt-PT" sz="2700" dirty="0" smtClean="0">
                <a:solidFill>
                  <a:srgbClr val="FF6600"/>
                </a:solidFill>
                <a:ea typeface="+mn-ea"/>
              </a:rPr>
              <a:t>da Reconquista</a:t>
            </a:r>
            <a:r>
              <a:rPr lang="en-US" sz="2700" dirty="0" smtClean="0">
                <a:solidFill>
                  <a:srgbClr val="FF6600"/>
                </a:solidFill>
                <a:ea typeface="+mn-ea"/>
              </a:rPr>
              <a:t>.</a:t>
            </a:r>
            <a:endParaRPr lang="en-US" sz="2700" dirty="0">
              <a:solidFill>
                <a:srgbClr val="FF6600"/>
              </a:solidFill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2382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425"/>
          <a:stretch/>
        </p:blipFill>
        <p:spPr>
          <a:xfrm>
            <a:off x="2191905" y="215718"/>
            <a:ext cx="960624" cy="798224"/>
          </a:xfrm>
          <a:prstGeom prst="rect">
            <a:avLst/>
          </a:prstGeom>
        </p:spPr>
      </p:pic>
      <p:sp>
        <p:nvSpPr>
          <p:cNvPr id="12" name="TextBox 4"/>
          <p:cNvSpPr txBox="1"/>
          <p:nvPr/>
        </p:nvSpPr>
        <p:spPr>
          <a:xfrm>
            <a:off x="251520" y="1622117"/>
            <a:ext cx="38164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dirty="0"/>
              <a:t>1112 – Morte de D. Henrique. Governação </a:t>
            </a:r>
            <a:r>
              <a:rPr lang="pt-PT" sz="1600" dirty="0" smtClean="0"/>
              <a:t>do Condado de D. Teresa.</a:t>
            </a:r>
            <a:endParaRPr lang="pt-PT" sz="1600" dirty="0"/>
          </a:p>
        </p:txBody>
      </p:sp>
      <p:sp>
        <p:nvSpPr>
          <p:cNvPr id="9" name="TextBox 4"/>
          <p:cNvSpPr txBox="1"/>
          <p:nvPr/>
        </p:nvSpPr>
        <p:spPr>
          <a:xfrm>
            <a:off x="251520" y="2268161"/>
            <a:ext cx="35283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dirty="0"/>
              <a:t>1128 – Batalha de S. </a:t>
            </a:r>
            <a:r>
              <a:rPr lang="pt-PT" sz="1600" dirty="0" smtClean="0"/>
              <a:t>Mamede. </a:t>
            </a:r>
            <a:endParaRPr lang="pt-PT" sz="1600" dirty="0"/>
          </a:p>
        </p:txBody>
      </p:sp>
      <p:sp>
        <p:nvSpPr>
          <p:cNvPr id="11" name="TextBox 4"/>
          <p:cNvSpPr txBox="1"/>
          <p:nvPr/>
        </p:nvSpPr>
        <p:spPr>
          <a:xfrm>
            <a:off x="251520" y="2636912"/>
            <a:ext cx="35283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dirty="0"/>
              <a:t>1139 – Batalha de Ourique</a:t>
            </a:r>
            <a:r>
              <a:rPr lang="pt-PT" sz="1600" dirty="0" smtClean="0"/>
              <a:t>. </a:t>
            </a:r>
            <a:endParaRPr lang="pt-PT" sz="1600" dirty="0"/>
          </a:p>
        </p:txBody>
      </p:sp>
      <p:sp>
        <p:nvSpPr>
          <p:cNvPr id="14" name="TextBox 4"/>
          <p:cNvSpPr txBox="1"/>
          <p:nvPr/>
        </p:nvSpPr>
        <p:spPr>
          <a:xfrm>
            <a:off x="251520" y="2996952"/>
            <a:ext cx="38164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dirty="0"/>
              <a:t>c. 1140 – Torneio de Arcos de Valdevez</a:t>
            </a:r>
            <a:r>
              <a:rPr lang="pt-PT" sz="1600" dirty="0" smtClean="0"/>
              <a:t>. </a:t>
            </a:r>
            <a:endParaRPr lang="pt-PT" sz="1600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0072" y="3205312"/>
            <a:ext cx="2088232" cy="3204877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220072" y="6413266"/>
            <a:ext cx="20882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00" dirty="0"/>
              <a:t>Estátua de D. </a:t>
            </a:r>
            <a:r>
              <a:rPr lang="pt-PT" sz="1000" dirty="0" smtClean="0"/>
              <a:t>Afonso Henriques</a:t>
            </a:r>
            <a:r>
              <a:rPr lang="pt-PT" sz="1000" dirty="0"/>
              <a:t>, em Guimarães.</a:t>
            </a:r>
            <a:endParaRPr lang="pt-PT" sz="1000" dirty="0">
              <a:solidFill>
                <a:srgbClr val="96C832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9944" y="3308908"/>
            <a:ext cx="7424112" cy="249635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59944" y="5805264"/>
            <a:ext cx="74241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00" dirty="0"/>
              <a:t>A batalha de Ourique contra os Muçulmanos, em 1139.</a:t>
            </a:r>
            <a:endParaRPr lang="pt-PT" sz="1000" dirty="0">
              <a:solidFill>
                <a:srgbClr val="96C832"/>
              </a:solidFill>
            </a:endParaRPr>
          </a:p>
        </p:txBody>
      </p:sp>
      <p:sp>
        <p:nvSpPr>
          <p:cNvPr id="19" name="TextBox 4"/>
          <p:cNvSpPr txBox="1"/>
          <p:nvPr/>
        </p:nvSpPr>
        <p:spPr>
          <a:xfrm>
            <a:off x="251520" y="3378478"/>
            <a:ext cx="3816424" cy="338554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pt-PT" sz="1600" dirty="0"/>
              <a:t>1143 – Tratado de </a:t>
            </a:r>
            <a:r>
              <a:rPr lang="pt-PT" sz="1600" dirty="0" smtClean="0"/>
              <a:t>Zamora. </a:t>
            </a:r>
            <a:endParaRPr lang="pt-PT" sz="1600" dirty="0"/>
          </a:p>
        </p:txBody>
      </p:sp>
      <p:sp>
        <p:nvSpPr>
          <p:cNvPr id="20" name="TextBox 4"/>
          <p:cNvSpPr txBox="1"/>
          <p:nvPr/>
        </p:nvSpPr>
        <p:spPr>
          <a:xfrm>
            <a:off x="251520" y="3717032"/>
            <a:ext cx="3816424" cy="338554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pt-PT" sz="1600" dirty="0"/>
              <a:t>1179 – </a:t>
            </a:r>
            <a:r>
              <a:rPr lang="pt-PT" sz="1600" dirty="0">
                <a:solidFill>
                  <a:schemeClr val="bg1"/>
                </a:solidFill>
              </a:rPr>
              <a:t>Bula </a:t>
            </a:r>
            <a:r>
              <a:rPr lang="pt-PT" sz="1600" i="1" dirty="0" err="1">
                <a:solidFill>
                  <a:schemeClr val="bg1"/>
                </a:solidFill>
              </a:rPr>
              <a:t>Manifestis</a:t>
            </a:r>
            <a:r>
              <a:rPr lang="pt-PT" sz="1600" i="1" dirty="0">
                <a:solidFill>
                  <a:schemeClr val="bg1"/>
                </a:solidFill>
              </a:rPr>
              <a:t> </a:t>
            </a:r>
            <a:r>
              <a:rPr lang="pt-PT" sz="1600" i="1" dirty="0" err="1">
                <a:solidFill>
                  <a:schemeClr val="bg1"/>
                </a:solidFill>
              </a:rPr>
              <a:t>Probatum</a:t>
            </a:r>
            <a:r>
              <a:rPr lang="pt-PT" sz="1600" dirty="0" smtClean="0"/>
              <a:t>. </a:t>
            </a:r>
            <a:endParaRPr lang="pt-PT" sz="1600" dirty="0"/>
          </a:p>
        </p:txBody>
      </p:sp>
      <p:sp>
        <p:nvSpPr>
          <p:cNvPr id="22" name="TextBox 4"/>
          <p:cNvSpPr txBox="1"/>
          <p:nvPr/>
        </p:nvSpPr>
        <p:spPr>
          <a:xfrm>
            <a:off x="251520" y="4077072"/>
            <a:ext cx="3816424" cy="338554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pt-PT" sz="1600" dirty="0"/>
              <a:t>1249 – Conquista definitiva do Algarve</a:t>
            </a:r>
            <a:r>
              <a:rPr lang="pt-PT" sz="1600" dirty="0" smtClean="0"/>
              <a:t>. </a:t>
            </a:r>
            <a:endParaRPr lang="pt-PT" sz="1600" dirty="0"/>
          </a:p>
        </p:txBody>
      </p:sp>
      <p:sp>
        <p:nvSpPr>
          <p:cNvPr id="23" name="TextBox 4"/>
          <p:cNvSpPr txBox="1"/>
          <p:nvPr/>
        </p:nvSpPr>
        <p:spPr>
          <a:xfrm>
            <a:off x="251520" y="4437112"/>
            <a:ext cx="3816424" cy="338554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pt-PT" sz="1600" dirty="0"/>
              <a:t>1297 – Tratado de </a:t>
            </a:r>
            <a:r>
              <a:rPr lang="pt-PT" sz="1600" dirty="0" err="1"/>
              <a:t>Alcanises</a:t>
            </a:r>
            <a:r>
              <a:rPr lang="pt-PT" sz="1600" dirty="0" smtClean="0"/>
              <a:t>. </a:t>
            </a:r>
            <a:endParaRPr lang="pt-PT" sz="1600" dirty="0"/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13481" y="1556792"/>
            <a:ext cx="3126871" cy="454452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644008" y="6093296"/>
            <a:ext cx="3096344" cy="40011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1000" dirty="0"/>
              <a:t>Fronteiras definidas </a:t>
            </a:r>
            <a:r>
              <a:rPr lang="pt-PT" sz="1000" dirty="0" smtClean="0"/>
              <a:t>pelo tratado </a:t>
            </a:r>
            <a:r>
              <a:rPr lang="pt-PT" sz="1000" dirty="0"/>
              <a:t>de </a:t>
            </a:r>
            <a:r>
              <a:rPr lang="pt-PT" sz="1000" dirty="0" err="1"/>
              <a:t>Alcanises</a:t>
            </a:r>
            <a:r>
              <a:rPr lang="pt-PT" sz="1000" dirty="0"/>
              <a:t>, </a:t>
            </a:r>
            <a:r>
              <a:rPr lang="pt-PT" sz="1000" dirty="0" smtClean="0"/>
              <a:t>em 1297,e </a:t>
            </a:r>
            <a:r>
              <a:rPr lang="pt-PT" sz="1000" dirty="0"/>
              <a:t>atual fronteira do </a:t>
            </a:r>
            <a:r>
              <a:rPr lang="pt-PT" sz="1000" dirty="0" smtClean="0"/>
              <a:t>território português.</a:t>
            </a:r>
            <a:endParaRPr lang="pt-PT" sz="1000" dirty="0">
              <a:solidFill>
                <a:srgbClr val="96C832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067944" y="1699394"/>
            <a:ext cx="4680520" cy="2307683"/>
          </a:xfrm>
          <a:prstGeom prst="rect">
            <a:avLst/>
          </a:prstGeom>
          <a:solidFill>
            <a:schemeClr val="bg2">
              <a:lumMod val="9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pt-PT" sz="1400" b="1" dirty="0"/>
              <a:t>Bula </a:t>
            </a:r>
            <a:r>
              <a:rPr lang="pt-PT" sz="1400" b="1" i="1" dirty="0" err="1"/>
              <a:t>Manifestis</a:t>
            </a:r>
            <a:r>
              <a:rPr lang="pt-PT" sz="1400" b="1" i="1" dirty="0"/>
              <a:t> </a:t>
            </a:r>
            <a:r>
              <a:rPr lang="pt-PT" sz="1400" b="1" i="1" dirty="0" err="1"/>
              <a:t>Probatum</a:t>
            </a:r>
            <a:r>
              <a:rPr lang="pt-PT" sz="1400" b="1" dirty="0"/>
              <a:t>, </a:t>
            </a:r>
            <a:r>
              <a:rPr lang="pt-PT" sz="1400" b="1" dirty="0" smtClean="0"/>
              <a:t>1179</a:t>
            </a:r>
          </a:p>
          <a:p>
            <a:pPr algn="just"/>
            <a:r>
              <a:rPr lang="pt-PT" sz="1200" dirty="0"/>
              <a:t>Alexandre III (…) ao caríssimo filho em Cristo, Afonso, ilustre rei dos </a:t>
            </a:r>
            <a:r>
              <a:rPr lang="pt-PT" sz="1200" dirty="0" smtClean="0"/>
              <a:t>Portugueses, e </a:t>
            </a:r>
            <a:r>
              <a:rPr lang="pt-PT" sz="1200" dirty="0"/>
              <a:t>a seus herdeiros, para sempre. Está provado que, como bom filho, e </a:t>
            </a:r>
            <a:r>
              <a:rPr lang="pt-PT" sz="1200" dirty="0" smtClean="0"/>
              <a:t>príncipe católico</a:t>
            </a:r>
            <a:r>
              <a:rPr lang="pt-PT" sz="1200" dirty="0"/>
              <a:t>, prestaste inúmeros serviços à Santa Igreja, (…) propagando </a:t>
            </a:r>
            <a:r>
              <a:rPr lang="pt-PT" sz="1200" dirty="0" smtClean="0"/>
              <a:t>diligentemente a </a:t>
            </a:r>
            <a:r>
              <a:rPr lang="pt-PT" sz="1200" dirty="0"/>
              <a:t>fé cristã. (…) Por isso tomamos a tua pessoa sob a proteção de S. Pedro e nossa </a:t>
            </a:r>
            <a:r>
              <a:rPr lang="pt-PT" sz="1200" dirty="0" smtClean="0"/>
              <a:t>e concedemos </a:t>
            </a:r>
            <a:r>
              <a:rPr lang="pt-PT" sz="1200" dirty="0"/>
              <a:t>e confirmamos o teu domínio sobre o reino de Portugal, com </a:t>
            </a:r>
            <a:r>
              <a:rPr lang="pt-PT" sz="1200" dirty="0" smtClean="0"/>
              <a:t>inteiras honras </a:t>
            </a:r>
            <a:r>
              <a:rPr lang="pt-PT" sz="1200" dirty="0"/>
              <a:t>de reino e com a dignidade que aos reis pertence, bem como todos os lugares</a:t>
            </a:r>
          </a:p>
          <a:p>
            <a:pPr algn="just"/>
            <a:r>
              <a:rPr lang="pt-PT" sz="1200" dirty="0"/>
              <a:t>que (…) arrancares às mãos dos Muçulmanos</a:t>
            </a:r>
            <a:r>
              <a:rPr lang="pt-PT" sz="1200" dirty="0" smtClean="0"/>
              <a:t>.</a:t>
            </a:r>
          </a:p>
          <a:p>
            <a:pPr algn="r"/>
            <a:endParaRPr lang="pt-PT" sz="1000" dirty="0" smtClean="0"/>
          </a:p>
          <a:p>
            <a:pPr algn="r"/>
            <a:r>
              <a:rPr lang="pt-PT" sz="1000" dirty="0" smtClean="0"/>
              <a:t>Papa </a:t>
            </a:r>
            <a:r>
              <a:rPr lang="pt-PT" sz="1000" dirty="0"/>
              <a:t>Alexandre III, Bula </a:t>
            </a:r>
            <a:r>
              <a:rPr lang="pt-PT" sz="1000" i="1" dirty="0" err="1"/>
              <a:t>Manifestis</a:t>
            </a:r>
            <a:r>
              <a:rPr lang="pt-PT" sz="1000" i="1" dirty="0"/>
              <a:t> </a:t>
            </a:r>
            <a:r>
              <a:rPr lang="pt-PT" sz="1000" i="1" dirty="0" err="1"/>
              <a:t>Probatum</a:t>
            </a:r>
            <a:r>
              <a:rPr lang="pt-PT" sz="1000" dirty="0"/>
              <a:t>, </a:t>
            </a:r>
            <a:r>
              <a:rPr lang="pt-PT" sz="1000" dirty="0" smtClean="0"/>
              <a:t>1179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067944" y="1556792"/>
            <a:ext cx="4680520" cy="1569019"/>
          </a:xfrm>
          <a:prstGeom prst="rect">
            <a:avLst/>
          </a:prstGeom>
          <a:solidFill>
            <a:schemeClr val="bg2">
              <a:lumMod val="9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pt-PT" sz="1400" b="1" dirty="0" smtClean="0"/>
              <a:t>A batalha </a:t>
            </a:r>
            <a:r>
              <a:rPr lang="pt-PT" sz="1400" b="1" dirty="0"/>
              <a:t>de S. Mamede, em </a:t>
            </a:r>
            <a:r>
              <a:rPr lang="pt-PT" sz="1400" b="1" dirty="0" smtClean="0"/>
              <a:t>1128</a:t>
            </a:r>
          </a:p>
          <a:p>
            <a:pPr algn="just"/>
            <a:r>
              <a:rPr lang="pt-PT" sz="1200" dirty="0"/>
              <a:t>No dia 24 de junho, ficou decidido o </a:t>
            </a:r>
            <a:r>
              <a:rPr lang="pt-PT" sz="1200" dirty="0" smtClean="0"/>
              <a:t>conflito entre </a:t>
            </a:r>
            <a:r>
              <a:rPr lang="pt-PT" sz="1200" dirty="0"/>
              <a:t>D. Teresa [apoiada pela </a:t>
            </a:r>
            <a:r>
              <a:rPr lang="pt-PT" sz="1200" dirty="0" smtClean="0"/>
              <a:t>nobreza da Galiza espanhola</a:t>
            </a:r>
            <a:r>
              <a:rPr lang="pt-PT" sz="1200" dirty="0"/>
              <a:t>] e o seu filho [apoiado pela nobreza portucalense</a:t>
            </a:r>
            <a:r>
              <a:rPr lang="pt-PT" sz="1200" dirty="0" smtClean="0"/>
              <a:t>]. Travou-se </a:t>
            </a:r>
            <a:r>
              <a:rPr lang="pt-PT" sz="1200" dirty="0"/>
              <a:t>uma luta renhida nos </a:t>
            </a:r>
            <a:r>
              <a:rPr lang="pt-PT" sz="1200" dirty="0" err="1" smtClean="0"/>
              <a:t>cam-pos</a:t>
            </a:r>
            <a:r>
              <a:rPr lang="pt-PT" sz="1200" dirty="0" smtClean="0"/>
              <a:t> </a:t>
            </a:r>
            <a:r>
              <a:rPr lang="pt-PT" sz="1200" dirty="0"/>
              <a:t>de São Mamede, em Guimarães. Saiu </a:t>
            </a:r>
            <a:r>
              <a:rPr lang="pt-PT" sz="1200" dirty="0" smtClean="0"/>
              <a:t>vitorioso D</a:t>
            </a:r>
            <a:r>
              <a:rPr lang="pt-PT" sz="1200" dirty="0"/>
              <a:t>. Afonso Henriques: Portugal passa a ser governado por gente portuguesa</a:t>
            </a:r>
            <a:r>
              <a:rPr lang="pt-PT" sz="1200" dirty="0" smtClean="0"/>
              <a:t>.</a:t>
            </a:r>
          </a:p>
          <a:p>
            <a:pPr algn="r"/>
            <a:endParaRPr lang="pt-PT" sz="1000" dirty="0" smtClean="0"/>
          </a:p>
          <a:p>
            <a:pPr algn="r"/>
            <a:r>
              <a:rPr lang="pt-PT" sz="1000" dirty="0" smtClean="0"/>
              <a:t>Damião </a:t>
            </a:r>
            <a:r>
              <a:rPr lang="pt-PT" sz="1000" dirty="0"/>
              <a:t>Peres, </a:t>
            </a:r>
            <a:r>
              <a:rPr lang="pt-PT" sz="1000" i="1" dirty="0"/>
              <a:t>Como nasceu Portugal</a:t>
            </a:r>
            <a:r>
              <a:rPr lang="pt-PT" sz="1000" dirty="0"/>
              <a:t>, 1943 (adaptado</a:t>
            </a:r>
            <a:r>
              <a:rPr lang="pt-PT" sz="1000" dirty="0" smtClean="0"/>
              <a:t>)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7">
            <a:lum bright="-20000" contrast="40000"/>
          </a:blip>
          <a:srcRect l="2214" t="3046" r="2500" b="4712"/>
          <a:stretch/>
        </p:blipFill>
        <p:spPr>
          <a:xfrm>
            <a:off x="1819274" y="3378479"/>
            <a:ext cx="5489029" cy="2831822"/>
          </a:xfrm>
          <a:prstGeom prst="rect">
            <a:avLst/>
          </a:prstGeom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3808" y="244277"/>
            <a:ext cx="5688632" cy="808459"/>
          </a:xfrm>
        </p:spPr>
        <p:txBody>
          <a:bodyPr/>
          <a:lstStyle/>
          <a:p>
            <a:r>
              <a:rPr lang="pt-PT" sz="2800" dirty="0">
                <a:solidFill>
                  <a:srgbClr val="FF6600"/>
                </a:solidFill>
                <a:ea typeface="+mn-ea"/>
              </a:rPr>
              <a:t>o desejo de independência e o nascimento do Reino de Portugal</a:t>
            </a:r>
            <a:r>
              <a:rPr lang="en-US" sz="2800" dirty="0" smtClean="0">
                <a:solidFill>
                  <a:srgbClr val="FF6600"/>
                </a:solidFill>
                <a:ea typeface="+mn-ea"/>
              </a:rPr>
              <a:t>.</a:t>
            </a:r>
            <a:endParaRPr lang="en-US" sz="2800" dirty="0">
              <a:solidFill>
                <a:srgbClr val="FF6600"/>
              </a:solidFill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866902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9" grpId="0"/>
      <p:bldP spid="11" grpId="0"/>
      <p:bldP spid="14" grpId="0"/>
      <p:bldP spid="16" grpId="0"/>
      <p:bldP spid="16" grpId="1"/>
      <p:bldP spid="7" grpId="0"/>
      <p:bldP spid="7" grpId="1"/>
      <p:bldP spid="19" grpId="0" animBg="1"/>
      <p:bldP spid="20" grpId="0" animBg="1"/>
      <p:bldP spid="22" grpId="0" animBg="1"/>
      <p:bldP spid="23" grpId="0" animBg="1"/>
      <p:bldP spid="25" grpId="0" animBg="1"/>
      <p:bldP spid="21" grpId="0" animBg="1"/>
      <p:bldP spid="21" grpId="1" animBg="1"/>
      <p:bldP spid="10" grpId="0" animBg="1"/>
      <p:bldP spid="10" grpId="1" animBg="1"/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51520" y="980728"/>
            <a:ext cx="8728627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b="1" dirty="0"/>
              <a:t>1</a:t>
            </a:r>
            <a:r>
              <a:rPr lang="pt-PT" sz="1600" b="1" dirty="0" smtClean="0"/>
              <a:t>. Seleciona </a:t>
            </a:r>
            <a:r>
              <a:rPr lang="pt-PT" sz="1600" dirty="0" smtClean="0"/>
              <a:t>a opção adequada.</a:t>
            </a:r>
          </a:p>
          <a:p>
            <a:endParaRPr lang="pt-PT" sz="800" dirty="0" smtClean="0"/>
          </a:p>
          <a:p>
            <a:pPr lvl="1"/>
            <a:r>
              <a:rPr lang="pt-PT" sz="1600" b="1" dirty="0" smtClean="0"/>
              <a:t>A. </a:t>
            </a:r>
            <a:r>
              <a:rPr lang="pt-PT" sz="1600" dirty="0" smtClean="0"/>
              <a:t>O </a:t>
            </a:r>
            <a:r>
              <a:rPr lang="pt-PT" sz="1600" dirty="0"/>
              <a:t>nome da região onde se refugiaram os Cristãos </a:t>
            </a:r>
            <a:r>
              <a:rPr lang="pt-PT" sz="1600" dirty="0" smtClean="0"/>
              <a:t>é</a:t>
            </a:r>
          </a:p>
          <a:p>
            <a:pPr lvl="1">
              <a:tabLst>
                <a:tab pos="895350" algn="l"/>
                <a:tab pos="2781300" algn="l"/>
                <a:tab pos="4933950" algn="l"/>
              </a:tabLst>
            </a:pPr>
            <a:r>
              <a:rPr lang="pt-PT" sz="1600" b="1" dirty="0" smtClean="0"/>
              <a:t>	</a:t>
            </a:r>
            <a:r>
              <a:rPr lang="pt-PT" sz="1600" b="1" dirty="0">
                <a:solidFill>
                  <a:srgbClr val="FF6600"/>
                </a:solidFill>
                <a:latin typeface="Arial" pitchFamily="34" charset="0"/>
                <a:ea typeface="+mj-ea"/>
                <a:cs typeface="Arial" pitchFamily="34" charset="0"/>
              </a:rPr>
              <a:t>a.</a:t>
            </a:r>
            <a:r>
              <a:rPr lang="pt-PT" sz="1600" b="1" dirty="0" smtClean="0"/>
              <a:t> </a:t>
            </a:r>
            <a:r>
              <a:rPr lang="pt-PT" sz="1600" dirty="0" smtClean="0"/>
              <a:t>Astúrias.	</a:t>
            </a:r>
            <a:r>
              <a:rPr lang="pt-PT" sz="1600" b="1" dirty="0" smtClean="0">
                <a:solidFill>
                  <a:srgbClr val="FF6600"/>
                </a:solidFill>
                <a:latin typeface="Arial" pitchFamily="34" charset="0"/>
                <a:ea typeface="+mj-ea"/>
                <a:cs typeface="Arial" pitchFamily="34" charset="0"/>
              </a:rPr>
              <a:t>b.</a:t>
            </a:r>
            <a:r>
              <a:rPr lang="pt-PT" sz="1600" dirty="0"/>
              <a:t> Arábia.</a:t>
            </a:r>
            <a:r>
              <a:rPr lang="pt-PT" sz="1600" dirty="0" smtClean="0"/>
              <a:t>	</a:t>
            </a:r>
            <a:r>
              <a:rPr lang="pt-PT" sz="1600" b="1" dirty="0" smtClean="0">
                <a:solidFill>
                  <a:srgbClr val="FF6600"/>
                </a:solidFill>
                <a:latin typeface="Arial" pitchFamily="34" charset="0"/>
                <a:ea typeface="+mj-ea"/>
                <a:cs typeface="Arial" pitchFamily="34" charset="0"/>
              </a:rPr>
              <a:t>c</a:t>
            </a:r>
            <a:r>
              <a:rPr lang="pt-PT" sz="1600" b="1" dirty="0">
                <a:solidFill>
                  <a:srgbClr val="FF6600"/>
                </a:solidFill>
                <a:latin typeface="Arial" pitchFamily="34" charset="0"/>
                <a:ea typeface="+mj-ea"/>
                <a:cs typeface="Arial" pitchFamily="34" charset="0"/>
              </a:rPr>
              <a:t>. </a:t>
            </a:r>
            <a:r>
              <a:rPr lang="pt-PT" sz="1600" dirty="0" smtClean="0"/>
              <a:t>Áustria.</a:t>
            </a:r>
            <a:endParaRPr lang="pt-PT" sz="1600" b="1" dirty="0" smtClean="0"/>
          </a:p>
          <a:p>
            <a:pPr lvl="1"/>
            <a:endParaRPr lang="pt-PT" sz="800" b="1" dirty="0" smtClean="0"/>
          </a:p>
          <a:p>
            <a:pPr lvl="1"/>
            <a:r>
              <a:rPr lang="pt-PT" sz="1600" b="1" dirty="0" smtClean="0"/>
              <a:t>B. </a:t>
            </a:r>
            <a:r>
              <a:rPr lang="pt-PT" sz="1600" dirty="0" smtClean="0"/>
              <a:t>A </a:t>
            </a:r>
            <a:r>
              <a:rPr lang="pt-PT" sz="1600" dirty="0"/>
              <a:t>batalha </a:t>
            </a:r>
            <a:r>
              <a:rPr lang="pt-PT" sz="1600" dirty="0" smtClean="0"/>
              <a:t>de Covadonga, que </a:t>
            </a:r>
            <a:r>
              <a:rPr lang="pt-PT" sz="1600" dirty="0"/>
              <a:t>marcou o início da Reconquista </a:t>
            </a:r>
            <a:r>
              <a:rPr lang="pt-PT" sz="1600" dirty="0" smtClean="0"/>
              <a:t>cristã, dá-se em</a:t>
            </a:r>
            <a:endParaRPr lang="pt-PT" sz="1600" dirty="0"/>
          </a:p>
          <a:p>
            <a:pPr lvl="1">
              <a:tabLst>
                <a:tab pos="895350" algn="l"/>
                <a:tab pos="2781300" algn="l"/>
                <a:tab pos="4933950" algn="l"/>
              </a:tabLst>
            </a:pPr>
            <a:r>
              <a:rPr lang="pt-PT" sz="1600" b="1" dirty="0"/>
              <a:t>	</a:t>
            </a:r>
            <a:r>
              <a:rPr lang="pt-PT" sz="1600" b="1" dirty="0">
                <a:solidFill>
                  <a:srgbClr val="FF6600"/>
                </a:solidFill>
                <a:latin typeface="Arial" pitchFamily="34" charset="0"/>
                <a:ea typeface="+mj-ea"/>
                <a:cs typeface="Arial" pitchFamily="34" charset="0"/>
              </a:rPr>
              <a:t>a.</a:t>
            </a:r>
            <a:r>
              <a:rPr lang="pt-PT" sz="1600" b="1" dirty="0"/>
              <a:t> </a:t>
            </a:r>
            <a:r>
              <a:rPr lang="pt-PT" sz="1600" dirty="0" smtClean="0"/>
              <a:t>711.	</a:t>
            </a:r>
            <a:r>
              <a:rPr lang="pt-PT" sz="1600" b="1" dirty="0" smtClean="0">
                <a:solidFill>
                  <a:srgbClr val="FF6600"/>
                </a:solidFill>
                <a:latin typeface="Arial" pitchFamily="34" charset="0"/>
                <a:ea typeface="+mj-ea"/>
                <a:cs typeface="Arial" pitchFamily="34" charset="0"/>
              </a:rPr>
              <a:t>b</a:t>
            </a:r>
            <a:r>
              <a:rPr lang="pt-PT" sz="1600" b="1" dirty="0">
                <a:solidFill>
                  <a:srgbClr val="FF6600"/>
                </a:solidFill>
                <a:latin typeface="Arial" pitchFamily="34" charset="0"/>
                <a:ea typeface="+mj-ea"/>
                <a:cs typeface="Arial" pitchFamily="34" charset="0"/>
              </a:rPr>
              <a:t>. </a:t>
            </a:r>
            <a:r>
              <a:rPr lang="pt-PT" sz="1600" dirty="0" smtClean="0"/>
              <a:t>722.</a:t>
            </a:r>
            <a:r>
              <a:rPr lang="pt-PT" sz="1600" dirty="0"/>
              <a:t>	</a:t>
            </a:r>
            <a:r>
              <a:rPr lang="pt-PT" sz="1600" b="1" dirty="0">
                <a:solidFill>
                  <a:srgbClr val="FF6600"/>
                </a:solidFill>
                <a:latin typeface="Arial" pitchFamily="34" charset="0"/>
                <a:ea typeface="+mj-ea"/>
                <a:cs typeface="Arial" pitchFamily="34" charset="0"/>
              </a:rPr>
              <a:t>c. </a:t>
            </a:r>
            <a:r>
              <a:rPr lang="pt-PT" sz="1600" dirty="0" smtClean="0"/>
              <a:t>1122.</a:t>
            </a:r>
            <a:endParaRPr lang="pt-PT" sz="1600" dirty="0"/>
          </a:p>
          <a:p>
            <a:pPr lvl="1"/>
            <a:endParaRPr lang="pt-PT" sz="800" dirty="0" smtClean="0"/>
          </a:p>
          <a:p>
            <a:pPr lvl="1"/>
            <a:r>
              <a:rPr lang="pt-PT" sz="1600" b="1" dirty="0" smtClean="0"/>
              <a:t>C. </a:t>
            </a:r>
            <a:r>
              <a:rPr lang="pt-PT" sz="1600" dirty="0"/>
              <a:t>A </a:t>
            </a:r>
            <a:r>
              <a:rPr lang="pt-PT" sz="1600" dirty="0" smtClean="0"/>
              <a:t>Reconquista </a:t>
            </a:r>
            <a:r>
              <a:rPr lang="pt-PT" sz="1600" dirty="0"/>
              <a:t>cristã durou cerca </a:t>
            </a:r>
            <a:r>
              <a:rPr lang="pt-PT" sz="1600" dirty="0" smtClean="0"/>
              <a:t>de</a:t>
            </a:r>
          </a:p>
          <a:p>
            <a:pPr lvl="1">
              <a:tabLst>
                <a:tab pos="895350" algn="l"/>
                <a:tab pos="2781300" algn="l"/>
                <a:tab pos="4933950" algn="l"/>
              </a:tabLst>
            </a:pPr>
            <a:r>
              <a:rPr lang="pt-PT" sz="1600" b="1" dirty="0"/>
              <a:t>	</a:t>
            </a:r>
            <a:r>
              <a:rPr lang="pt-PT" sz="1600" b="1" dirty="0">
                <a:solidFill>
                  <a:srgbClr val="FF6600"/>
                </a:solidFill>
                <a:latin typeface="Arial" pitchFamily="34" charset="0"/>
                <a:ea typeface="+mj-ea"/>
                <a:cs typeface="Arial" pitchFamily="34" charset="0"/>
              </a:rPr>
              <a:t>a.</a:t>
            </a:r>
            <a:r>
              <a:rPr lang="pt-PT" sz="1600" b="1" dirty="0"/>
              <a:t> </a:t>
            </a:r>
            <a:r>
              <a:rPr lang="pt-PT" sz="1600" dirty="0" smtClean="0"/>
              <a:t>900 anos.	</a:t>
            </a:r>
            <a:r>
              <a:rPr lang="pt-PT" sz="1600" b="1" dirty="0" smtClean="0">
                <a:solidFill>
                  <a:srgbClr val="FF6600"/>
                </a:solidFill>
                <a:latin typeface="Arial" pitchFamily="34" charset="0"/>
                <a:ea typeface="+mj-ea"/>
                <a:cs typeface="Arial" pitchFamily="34" charset="0"/>
              </a:rPr>
              <a:t>b</a:t>
            </a:r>
            <a:r>
              <a:rPr lang="pt-PT" sz="1600" b="1" dirty="0">
                <a:solidFill>
                  <a:srgbClr val="FF6600"/>
                </a:solidFill>
                <a:latin typeface="Arial" pitchFamily="34" charset="0"/>
                <a:ea typeface="+mj-ea"/>
                <a:cs typeface="Arial" pitchFamily="34" charset="0"/>
              </a:rPr>
              <a:t>. </a:t>
            </a:r>
            <a:r>
              <a:rPr lang="pt-PT" sz="1600" dirty="0" smtClean="0"/>
              <a:t>700 anos.</a:t>
            </a:r>
            <a:r>
              <a:rPr lang="pt-PT" sz="1600" dirty="0"/>
              <a:t>	</a:t>
            </a:r>
            <a:r>
              <a:rPr lang="pt-PT" sz="1600" b="1" dirty="0">
                <a:solidFill>
                  <a:srgbClr val="FF6600"/>
                </a:solidFill>
                <a:latin typeface="Arial" pitchFamily="34" charset="0"/>
                <a:ea typeface="+mj-ea"/>
                <a:cs typeface="Arial" pitchFamily="34" charset="0"/>
              </a:rPr>
              <a:t>c. </a:t>
            </a:r>
            <a:r>
              <a:rPr lang="pt-PT" sz="1600" dirty="0" smtClean="0"/>
              <a:t>800 anos.</a:t>
            </a:r>
            <a:endParaRPr lang="pt-PT" sz="1600" b="1" dirty="0"/>
          </a:p>
          <a:p>
            <a:pPr lvl="1"/>
            <a:endParaRPr lang="pt-PT" sz="800" b="1" dirty="0" smtClean="0"/>
          </a:p>
          <a:p>
            <a:pPr lvl="1"/>
            <a:r>
              <a:rPr lang="pt-PT" sz="1600" b="1" dirty="0" smtClean="0"/>
              <a:t>D. </a:t>
            </a:r>
            <a:r>
              <a:rPr lang="pt-PT" sz="1600" dirty="0"/>
              <a:t>As Cruzadas foram um movimento político e militar que tinha como principal </a:t>
            </a:r>
            <a:r>
              <a:rPr lang="pt-PT" sz="1600" dirty="0" smtClean="0"/>
              <a:t>objetivo</a:t>
            </a:r>
          </a:p>
          <a:p>
            <a:pPr lvl="1">
              <a:tabLst>
                <a:tab pos="895350" algn="l"/>
              </a:tabLst>
            </a:pPr>
            <a:r>
              <a:rPr lang="pt-PT" sz="1600" b="1" dirty="0"/>
              <a:t>	</a:t>
            </a:r>
            <a:r>
              <a:rPr lang="pt-PT" sz="1600" b="1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a</a:t>
            </a:r>
            <a:r>
              <a:rPr lang="pt-PT" sz="1600" b="1" dirty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pt-PT" sz="1600" b="1" dirty="0" smtClean="0"/>
              <a:t> </a:t>
            </a:r>
            <a:r>
              <a:rPr lang="pt-PT" sz="1600" dirty="0"/>
              <a:t>a expansão </a:t>
            </a:r>
            <a:r>
              <a:rPr lang="pt-PT" sz="1600" dirty="0" smtClean="0"/>
              <a:t>Muçulmana.</a:t>
            </a:r>
            <a:r>
              <a:rPr lang="pt-PT" sz="1600" dirty="0"/>
              <a:t>		</a:t>
            </a:r>
            <a:endParaRPr lang="pt-PT" sz="1600" dirty="0" smtClean="0"/>
          </a:p>
          <a:p>
            <a:pPr lvl="1">
              <a:tabLst>
                <a:tab pos="895350" algn="l"/>
              </a:tabLst>
            </a:pPr>
            <a:r>
              <a:rPr lang="pt-PT" sz="1600" b="1" dirty="0"/>
              <a:t>	</a:t>
            </a:r>
            <a:r>
              <a:rPr lang="pt-PT" sz="1600" b="1" dirty="0">
                <a:solidFill>
                  <a:srgbClr val="FF6600"/>
                </a:solidFill>
                <a:latin typeface="Arial" pitchFamily="34" charset="0"/>
                <a:ea typeface="+mj-ea"/>
                <a:cs typeface="Arial" pitchFamily="34" charset="0"/>
              </a:rPr>
              <a:t>b. </a:t>
            </a:r>
            <a:r>
              <a:rPr lang="pt-PT" sz="1600" dirty="0"/>
              <a:t>o domínio da Península </a:t>
            </a:r>
            <a:r>
              <a:rPr lang="pt-PT" sz="1600" dirty="0" smtClean="0"/>
              <a:t>Ibérica.</a:t>
            </a:r>
            <a:r>
              <a:rPr lang="pt-PT" sz="1600" dirty="0"/>
              <a:t>	</a:t>
            </a:r>
            <a:endParaRPr lang="pt-PT" sz="1600" dirty="0" smtClean="0"/>
          </a:p>
          <a:p>
            <a:pPr lvl="1">
              <a:tabLst>
                <a:tab pos="895350" algn="l"/>
              </a:tabLst>
            </a:pPr>
            <a:r>
              <a:rPr lang="pt-PT" sz="1600" b="1" dirty="0"/>
              <a:t>	</a:t>
            </a:r>
            <a:r>
              <a:rPr lang="pt-PT" sz="1600" b="1" dirty="0">
                <a:solidFill>
                  <a:srgbClr val="FF6600"/>
                </a:solidFill>
                <a:latin typeface="Arial" pitchFamily="34" charset="0"/>
                <a:ea typeface="+mj-ea"/>
                <a:cs typeface="Arial" pitchFamily="34" charset="0"/>
              </a:rPr>
              <a:t>c</a:t>
            </a:r>
            <a:r>
              <a:rPr lang="pt-PT" sz="1600" b="1" dirty="0" smtClean="0">
                <a:solidFill>
                  <a:srgbClr val="FF6600"/>
                </a:solidFill>
                <a:latin typeface="Arial" pitchFamily="34" charset="0"/>
                <a:ea typeface="+mj-ea"/>
                <a:cs typeface="Arial" pitchFamily="34" charset="0"/>
              </a:rPr>
              <a:t>.</a:t>
            </a:r>
            <a:r>
              <a:rPr lang="pt-PT" sz="1600" dirty="0"/>
              <a:t> combater os Muçulmanos.</a:t>
            </a:r>
            <a:endParaRPr lang="pt-PT" sz="1600" b="1" dirty="0"/>
          </a:p>
          <a:p>
            <a:pPr lvl="1"/>
            <a:endParaRPr lang="pt-PT" sz="800" dirty="0"/>
          </a:p>
          <a:p>
            <a:pPr lvl="1"/>
            <a:r>
              <a:rPr lang="pt-PT" sz="1600" b="1" dirty="0" smtClean="0"/>
              <a:t>E. </a:t>
            </a:r>
            <a:r>
              <a:rPr lang="pt-PT" sz="1600" dirty="0"/>
              <a:t>Afonso VI recebeu o apoio de dois </a:t>
            </a:r>
            <a:r>
              <a:rPr lang="pt-PT" sz="1600" dirty="0" smtClean="0"/>
              <a:t>cruzados</a:t>
            </a:r>
          </a:p>
          <a:p>
            <a:pPr lvl="1">
              <a:tabLst>
                <a:tab pos="895350" algn="l"/>
              </a:tabLst>
            </a:pPr>
            <a:r>
              <a:rPr lang="pt-PT" sz="1600" b="1" dirty="0"/>
              <a:t>	</a:t>
            </a:r>
            <a:r>
              <a:rPr lang="pt-PT" sz="1600" b="1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a</a:t>
            </a:r>
            <a:r>
              <a:rPr lang="pt-PT" sz="1600" b="1" dirty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pt-PT" sz="1600" b="1" dirty="0" smtClean="0"/>
              <a:t> </a:t>
            </a:r>
            <a:r>
              <a:rPr lang="pt-PT" sz="1600" dirty="0" smtClean="0"/>
              <a:t>D. Henrique e D. Sebastião.</a:t>
            </a:r>
            <a:r>
              <a:rPr lang="pt-PT" sz="1600" dirty="0"/>
              <a:t>		</a:t>
            </a:r>
            <a:endParaRPr lang="pt-PT" sz="1600" dirty="0" smtClean="0"/>
          </a:p>
          <a:p>
            <a:pPr lvl="1">
              <a:tabLst>
                <a:tab pos="895350" algn="l"/>
              </a:tabLst>
            </a:pPr>
            <a:r>
              <a:rPr lang="pt-PT" sz="1600" b="1" dirty="0"/>
              <a:t>	</a:t>
            </a:r>
            <a:r>
              <a:rPr lang="pt-PT" sz="1600" b="1" dirty="0">
                <a:solidFill>
                  <a:srgbClr val="FF6600"/>
                </a:solidFill>
                <a:latin typeface="Arial" pitchFamily="34" charset="0"/>
                <a:ea typeface="+mj-ea"/>
                <a:cs typeface="Arial" pitchFamily="34" charset="0"/>
              </a:rPr>
              <a:t>b. </a:t>
            </a:r>
            <a:r>
              <a:rPr lang="pt-PT" sz="1600" dirty="0"/>
              <a:t>D. Raimundo e D. </a:t>
            </a:r>
            <a:r>
              <a:rPr lang="pt-PT" sz="1600" dirty="0" smtClean="0"/>
              <a:t>Henrique.</a:t>
            </a:r>
          </a:p>
          <a:p>
            <a:pPr lvl="1">
              <a:tabLst>
                <a:tab pos="895350" algn="l"/>
              </a:tabLst>
            </a:pPr>
            <a:r>
              <a:rPr lang="pt-PT" sz="1600" dirty="0"/>
              <a:t>	</a:t>
            </a:r>
            <a:r>
              <a:rPr lang="pt-PT" sz="1600" b="1" dirty="0">
                <a:solidFill>
                  <a:srgbClr val="FF6600"/>
                </a:solidFill>
                <a:latin typeface="Arial" pitchFamily="34" charset="0"/>
                <a:ea typeface="+mj-ea"/>
                <a:cs typeface="Arial" pitchFamily="34" charset="0"/>
              </a:rPr>
              <a:t>c</a:t>
            </a:r>
            <a:r>
              <a:rPr lang="pt-PT" sz="1600" b="1" dirty="0" smtClean="0">
                <a:solidFill>
                  <a:srgbClr val="FF6600"/>
                </a:solidFill>
                <a:latin typeface="Arial" pitchFamily="34" charset="0"/>
                <a:ea typeface="+mj-ea"/>
                <a:cs typeface="Arial" pitchFamily="34" charset="0"/>
              </a:rPr>
              <a:t>.</a:t>
            </a:r>
            <a:r>
              <a:rPr lang="pt-PT" sz="1600" dirty="0"/>
              <a:t> D. Raimundo e D. Afonso VII.</a:t>
            </a:r>
            <a:endParaRPr lang="pt-PT" sz="1600" b="1" dirty="0"/>
          </a:p>
          <a:p>
            <a:pPr lvl="1"/>
            <a:endParaRPr lang="pt-PT" sz="800" b="1" dirty="0"/>
          </a:p>
          <a:p>
            <a:pPr lvl="1"/>
            <a:r>
              <a:rPr lang="pt-PT" sz="1600" b="1" dirty="0" smtClean="0"/>
              <a:t>F. </a:t>
            </a:r>
            <a:r>
              <a:rPr lang="pt-PT" sz="1600" dirty="0"/>
              <a:t>No século XI, formaram-se os seguintes reinos cristãos</a:t>
            </a:r>
            <a:endParaRPr lang="pt-PT" sz="1600" dirty="0" smtClean="0"/>
          </a:p>
          <a:p>
            <a:pPr lvl="1">
              <a:tabLst>
                <a:tab pos="895350" algn="l"/>
              </a:tabLst>
            </a:pPr>
            <a:r>
              <a:rPr lang="pt-PT" sz="1600" b="1" dirty="0"/>
              <a:t>	</a:t>
            </a:r>
            <a:r>
              <a:rPr lang="pt-PT" sz="1600" b="1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a.</a:t>
            </a:r>
            <a:r>
              <a:rPr lang="pt-PT" sz="1600" dirty="0"/>
              <a:t> Leão, Galiza, Navarra e Aragão.</a:t>
            </a:r>
            <a:endParaRPr lang="pt-PT" sz="1600" dirty="0" smtClean="0"/>
          </a:p>
          <a:p>
            <a:pPr lvl="1">
              <a:tabLst>
                <a:tab pos="895350" algn="l"/>
              </a:tabLst>
            </a:pPr>
            <a:r>
              <a:rPr lang="pt-PT" sz="1600" dirty="0"/>
              <a:t>	</a:t>
            </a:r>
            <a:r>
              <a:rPr lang="pt-PT" sz="1600" b="1" dirty="0">
                <a:solidFill>
                  <a:srgbClr val="FF6600"/>
                </a:solidFill>
                <a:latin typeface="Arial" pitchFamily="34" charset="0"/>
                <a:ea typeface="+mj-ea"/>
                <a:cs typeface="Arial" pitchFamily="34" charset="0"/>
              </a:rPr>
              <a:t>b. </a:t>
            </a:r>
            <a:r>
              <a:rPr lang="pt-PT" sz="1600" dirty="0" smtClean="0"/>
              <a:t>Leão</a:t>
            </a:r>
            <a:r>
              <a:rPr lang="pt-PT" sz="1600" dirty="0"/>
              <a:t>, Castela, </a:t>
            </a:r>
            <a:r>
              <a:rPr lang="pt-PT" sz="1600" dirty="0" smtClean="0"/>
              <a:t>Aragão e Catalunha.</a:t>
            </a:r>
          </a:p>
          <a:p>
            <a:pPr lvl="1">
              <a:tabLst>
                <a:tab pos="895350" algn="l"/>
              </a:tabLst>
            </a:pPr>
            <a:r>
              <a:rPr lang="pt-PT" sz="1600" dirty="0" smtClean="0"/>
              <a:t> </a:t>
            </a:r>
            <a:r>
              <a:rPr lang="pt-PT" sz="1600" dirty="0"/>
              <a:t>	</a:t>
            </a:r>
            <a:r>
              <a:rPr lang="pt-PT" sz="1600" b="1" dirty="0">
                <a:solidFill>
                  <a:srgbClr val="FF6600"/>
                </a:solidFill>
                <a:latin typeface="Arial" pitchFamily="34" charset="0"/>
                <a:ea typeface="+mj-ea"/>
                <a:cs typeface="Arial" pitchFamily="34" charset="0"/>
              </a:rPr>
              <a:t>c. </a:t>
            </a:r>
            <a:r>
              <a:rPr lang="pt-PT" sz="1600" dirty="0"/>
              <a:t>Leão, Castela, Navarra e </a:t>
            </a:r>
            <a:r>
              <a:rPr lang="pt-PT" sz="1600" dirty="0" smtClean="0"/>
              <a:t>Aragão.</a:t>
            </a:r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835696" y="172269"/>
            <a:ext cx="6192688" cy="808459"/>
          </a:xfrm>
        </p:spPr>
        <p:txBody>
          <a:bodyPr/>
          <a:lstStyle/>
          <a:p>
            <a:r>
              <a:rPr lang="pt-PT" dirty="0">
                <a:solidFill>
                  <a:srgbClr val="FF6600"/>
                </a:solidFill>
              </a:rPr>
              <a:t>Será que </a:t>
            </a:r>
            <a:r>
              <a:rPr lang="pt-PT" dirty="0" smtClean="0">
                <a:solidFill>
                  <a:srgbClr val="FF6600"/>
                </a:solidFill>
              </a:rPr>
              <a:t>sei?</a:t>
            </a:r>
            <a:endParaRPr lang="pt-PT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6610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51520" y="1279674"/>
            <a:ext cx="8728627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b="1" dirty="0" smtClean="0"/>
              <a:t>2. Assinala </a:t>
            </a:r>
            <a:r>
              <a:rPr lang="pt-PT" sz="1600" dirty="0"/>
              <a:t>com </a:t>
            </a:r>
            <a:r>
              <a:rPr lang="pt-PT" sz="1600" b="1" dirty="0"/>
              <a:t>V </a:t>
            </a:r>
            <a:r>
              <a:rPr lang="pt-PT" sz="1600" dirty="0"/>
              <a:t>as afirmações que consideras verdadeiras e com </a:t>
            </a:r>
            <a:r>
              <a:rPr lang="pt-PT" sz="1600" b="1" dirty="0"/>
              <a:t>F </a:t>
            </a:r>
            <a:r>
              <a:rPr lang="pt-PT" sz="1600" dirty="0"/>
              <a:t>as afirmações que</a:t>
            </a:r>
          </a:p>
          <a:p>
            <a:r>
              <a:rPr lang="pt-PT" sz="1600" dirty="0" smtClean="0"/>
              <a:t>consideras falsas.</a:t>
            </a:r>
          </a:p>
          <a:p>
            <a:endParaRPr lang="pt-PT" sz="800" dirty="0" smtClean="0"/>
          </a:p>
          <a:p>
            <a:pPr lvl="1"/>
            <a:r>
              <a:rPr lang="pt-PT" sz="1600" b="1" dirty="0" smtClean="0"/>
              <a:t>A. </a:t>
            </a:r>
            <a:r>
              <a:rPr lang="pt-PT" sz="1600" dirty="0" smtClean="0"/>
              <a:t>D. Afonso Henriques lutou contra a sua mãe, D. Teresa, devido aos interesses da nobreza galega.</a:t>
            </a:r>
          </a:p>
          <a:p>
            <a:pPr lvl="1"/>
            <a:endParaRPr lang="pt-PT" sz="800" b="1" dirty="0" smtClean="0"/>
          </a:p>
          <a:p>
            <a:pPr lvl="1"/>
            <a:r>
              <a:rPr lang="pt-PT" sz="1600" b="1" dirty="0" smtClean="0"/>
              <a:t>B. </a:t>
            </a:r>
            <a:r>
              <a:rPr lang="pt-PT" sz="1600" dirty="0"/>
              <a:t>Na batalha de </a:t>
            </a:r>
            <a:r>
              <a:rPr lang="pt-PT" sz="1600" dirty="0" smtClean="0"/>
              <a:t>S. Mamede, </a:t>
            </a:r>
            <a:r>
              <a:rPr lang="pt-PT" sz="1600" dirty="0"/>
              <a:t>os Muçulmanos foram derrotados pelos Cristãos.</a:t>
            </a:r>
            <a:endParaRPr lang="pt-PT" sz="1600" dirty="0" smtClean="0"/>
          </a:p>
          <a:p>
            <a:pPr lvl="1"/>
            <a:endParaRPr lang="pt-PT" sz="800" b="1" dirty="0" smtClean="0"/>
          </a:p>
          <a:p>
            <a:pPr lvl="1"/>
            <a:r>
              <a:rPr lang="pt-PT" sz="1600" b="1" dirty="0" smtClean="0"/>
              <a:t>C. </a:t>
            </a:r>
            <a:r>
              <a:rPr lang="pt-PT" sz="1600" dirty="0"/>
              <a:t>A assinatura do tratado de Zamora reconheceu D. Afonso Henriques como rei de Portugal.</a:t>
            </a:r>
            <a:endParaRPr lang="pt-PT" sz="1600" dirty="0" smtClean="0"/>
          </a:p>
          <a:p>
            <a:pPr lvl="1"/>
            <a:endParaRPr lang="pt-PT" sz="800" b="1" dirty="0" smtClean="0"/>
          </a:p>
          <a:p>
            <a:pPr lvl="1"/>
            <a:r>
              <a:rPr lang="pt-PT" sz="1600" b="1" dirty="0" smtClean="0"/>
              <a:t>D. </a:t>
            </a:r>
            <a:r>
              <a:rPr lang="pt-PT" sz="1600" dirty="0"/>
              <a:t>A bula </a:t>
            </a:r>
            <a:r>
              <a:rPr lang="pt-PT" sz="1600" i="1" dirty="0" err="1"/>
              <a:t>Manifestis</a:t>
            </a:r>
            <a:r>
              <a:rPr lang="pt-PT" sz="1600" i="1" dirty="0"/>
              <a:t> </a:t>
            </a:r>
            <a:r>
              <a:rPr lang="pt-PT" sz="1600" i="1" dirty="0" err="1"/>
              <a:t>Probatum</a:t>
            </a:r>
            <a:r>
              <a:rPr lang="pt-PT" sz="1600" i="1" dirty="0"/>
              <a:t> </a:t>
            </a:r>
            <a:r>
              <a:rPr lang="pt-PT" sz="1600" dirty="0"/>
              <a:t>reconheceu o poder do rei Afonso VII de Leão e Castela</a:t>
            </a:r>
            <a:r>
              <a:rPr lang="pt-PT" sz="1600" dirty="0" smtClean="0"/>
              <a:t>.</a:t>
            </a:r>
          </a:p>
          <a:p>
            <a:pPr lvl="1"/>
            <a:endParaRPr lang="pt-PT" sz="800" dirty="0" smtClean="0"/>
          </a:p>
          <a:p>
            <a:pPr lvl="1"/>
            <a:r>
              <a:rPr lang="pt-PT" sz="1600" b="1" dirty="0" smtClean="0"/>
              <a:t>E. </a:t>
            </a:r>
            <a:r>
              <a:rPr lang="pt-PT" sz="1600" dirty="0"/>
              <a:t>A conquista do Algarve aconteceu no ano de </a:t>
            </a:r>
            <a:r>
              <a:rPr lang="pt-PT" sz="1600" dirty="0" smtClean="0"/>
              <a:t>1249.</a:t>
            </a:r>
            <a:endParaRPr lang="pt-PT" sz="1600" dirty="0"/>
          </a:p>
          <a:p>
            <a:pPr lvl="1"/>
            <a:endParaRPr lang="pt-PT" sz="800" dirty="0"/>
          </a:p>
          <a:p>
            <a:pPr lvl="1"/>
            <a:r>
              <a:rPr lang="pt-PT" sz="1600" b="1" dirty="0" smtClean="0"/>
              <a:t>F. </a:t>
            </a:r>
            <a:r>
              <a:rPr lang="pt-PT" sz="1600" dirty="0"/>
              <a:t>O tratado de </a:t>
            </a:r>
            <a:r>
              <a:rPr lang="pt-PT" sz="1600" dirty="0" err="1"/>
              <a:t>Alcanises</a:t>
            </a:r>
            <a:r>
              <a:rPr lang="pt-PT" sz="1600" dirty="0"/>
              <a:t> definiu as fronteiras entre Portugal e Leão</a:t>
            </a:r>
            <a:r>
              <a:rPr lang="pt-PT" sz="1600" dirty="0" smtClean="0"/>
              <a:t>.</a:t>
            </a:r>
            <a:endParaRPr lang="pt-PT" sz="1600" dirty="0"/>
          </a:p>
        </p:txBody>
      </p:sp>
      <p:sp>
        <p:nvSpPr>
          <p:cNvPr id="8" name="Rectangle 7"/>
          <p:cNvSpPr/>
          <p:nvPr/>
        </p:nvSpPr>
        <p:spPr>
          <a:xfrm>
            <a:off x="395536" y="1988840"/>
            <a:ext cx="288032" cy="288032"/>
          </a:xfrm>
          <a:prstGeom prst="rect">
            <a:avLst/>
          </a:pr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95536" y="3501008"/>
            <a:ext cx="288032" cy="288032"/>
          </a:xfrm>
          <a:prstGeom prst="rect">
            <a:avLst/>
          </a:pr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395536" y="3861048"/>
            <a:ext cx="288032" cy="288032"/>
          </a:xfrm>
          <a:prstGeom prst="rect">
            <a:avLst/>
          </a:pr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395536" y="4221088"/>
            <a:ext cx="288032" cy="288032"/>
          </a:xfrm>
          <a:prstGeom prst="rect">
            <a:avLst/>
          </a:pr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835696" y="172269"/>
            <a:ext cx="6192688" cy="808459"/>
          </a:xfrm>
        </p:spPr>
        <p:txBody>
          <a:bodyPr/>
          <a:lstStyle/>
          <a:p>
            <a:r>
              <a:rPr lang="pt-PT" dirty="0">
                <a:solidFill>
                  <a:srgbClr val="FF6600"/>
                </a:solidFill>
              </a:rPr>
              <a:t>Será que </a:t>
            </a:r>
            <a:r>
              <a:rPr lang="pt-PT" dirty="0" smtClean="0">
                <a:solidFill>
                  <a:srgbClr val="FF6600"/>
                </a:solidFill>
              </a:rPr>
              <a:t>sei?</a:t>
            </a:r>
            <a:endParaRPr lang="pt-PT" dirty="0">
              <a:solidFill>
                <a:srgbClr val="FF6600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95536" y="2564904"/>
            <a:ext cx="288032" cy="288032"/>
          </a:xfrm>
          <a:prstGeom prst="rect">
            <a:avLst/>
          </a:pr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395536" y="2924944"/>
            <a:ext cx="288032" cy="288032"/>
          </a:xfrm>
          <a:prstGeom prst="rect">
            <a:avLst/>
          </a:pr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622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 animBg="1"/>
      <p:bldP spid="10" grpId="0" animBg="1"/>
      <p:bldP spid="11" grpId="0" animBg="1"/>
      <p:bldP spid="12" grpId="0" animBg="1"/>
      <p:bldP spid="15" grpId="0"/>
      <p:bldP spid="17" grpId="0" animBg="1"/>
      <p:bldP spid="1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988736" y="2492896"/>
            <a:ext cx="5039648" cy="1470025"/>
          </a:xfrm>
        </p:spPr>
        <p:txBody>
          <a:bodyPr/>
          <a:lstStyle/>
          <a:p>
            <a:r>
              <a:rPr lang="en-US" sz="4000" b="1" dirty="0" err="1">
                <a:solidFill>
                  <a:srgbClr val="FF6600"/>
                </a:solidFill>
              </a:rPr>
              <a:t>c</a:t>
            </a:r>
            <a:r>
              <a:rPr lang="en-US" sz="4000" b="1" dirty="0" err="1" smtClean="0">
                <a:solidFill>
                  <a:srgbClr val="FF6600"/>
                </a:solidFill>
              </a:rPr>
              <a:t>omo</a:t>
            </a:r>
            <a:r>
              <a:rPr lang="en-US" sz="4000" b="1" dirty="0" smtClean="0">
                <a:solidFill>
                  <a:srgbClr val="FF6600"/>
                </a:solidFill>
              </a:rPr>
              <a:t> continua </a:t>
            </a:r>
            <a:br>
              <a:rPr lang="en-US" sz="4000" b="1" dirty="0" smtClean="0">
                <a:solidFill>
                  <a:srgbClr val="FF6600"/>
                </a:solidFill>
              </a:rPr>
            </a:br>
            <a:r>
              <a:rPr lang="en-US" sz="4000" b="1" dirty="0" smtClean="0">
                <a:solidFill>
                  <a:srgbClr val="FF6600"/>
                </a:solidFill>
              </a:rPr>
              <a:t>a </a:t>
            </a:r>
            <a:r>
              <a:rPr lang="en-US" sz="4000" b="1" dirty="0" err="1" smtClean="0">
                <a:solidFill>
                  <a:srgbClr val="FF6600"/>
                </a:solidFill>
              </a:rPr>
              <a:t>História</a:t>
            </a:r>
            <a:r>
              <a:rPr lang="en-US" sz="4000" b="1" dirty="0" smtClean="0">
                <a:solidFill>
                  <a:srgbClr val="FF6600"/>
                </a:solidFill>
              </a:rPr>
              <a:t>?</a:t>
            </a:r>
            <a:endParaRPr lang="en-US" sz="4000" b="1" strike="sngStrike" dirty="0">
              <a:solidFill>
                <a:srgbClr val="FF6600"/>
              </a:solidFill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520" y="2254972"/>
            <a:ext cx="2305168" cy="234805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88232" y="6639044"/>
            <a:ext cx="644420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700" kern="1200" dirty="0" smtClean="0">
                <a:solidFill>
                  <a:schemeClr val="tx1"/>
                </a:solidFill>
                <a:effectLst/>
              </a:rPr>
              <a:t>Estes conteúdos não podem ser reproduzidos, copiados ou partilhados, no todo ou em parte, sem a autorização escrita da Raiz Editora.</a:t>
            </a:r>
            <a:endParaRPr lang="en-US" sz="700" dirty="0"/>
          </a:p>
        </p:txBody>
      </p:sp>
    </p:spTree>
    <p:extLst>
      <p:ext uri="{BB962C8B-B14F-4D97-AF65-F5344CB8AC3E}">
        <p14:creationId xmlns:p14="http://schemas.microsoft.com/office/powerpoint/2010/main" val="3314325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e17d3c2dd6c49f91c56733f5c8ceaa537f2b0ec"/>
  <p:tag name="ISPRING_RESOURCE_PATHS_HASH_PRESENTER" val="28fb7fa87b8a93858f9dabae44f4f1f849abaa22"/>
</p:tagLst>
</file>

<file path=ppt/theme/theme1.xml><?xml version="1.0" encoding="utf-8"?>
<a:theme xmlns:a="http://schemas.openxmlformats.org/drawingml/2006/main" name="Office Theme">
  <a:themeElements>
    <a:clrScheme name="Raiz">
      <a:dk1>
        <a:srgbClr val="555555"/>
      </a:dk1>
      <a:lt1>
        <a:srgbClr val="555555"/>
      </a:lt1>
      <a:dk2>
        <a:srgbClr val="FFFFFF"/>
      </a:dk2>
      <a:lt2>
        <a:srgbClr val="FFFFFF"/>
      </a:lt2>
      <a:accent1>
        <a:srgbClr val="96C832"/>
      </a:accent1>
      <a:accent2>
        <a:srgbClr val="7F7F7F"/>
      </a:accent2>
      <a:accent3>
        <a:srgbClr val="92D050"/>
      </a:accent3>
      <a:accent4>
        <a:srgbClr val="96C832"/>
      </a:accent4>
      <a:accent5>
        <a:srgbClr val="7F7F7F"/>
      </a:accent5>
      <a:accent6>
        <a:srgbClr val="555555"/>
      </a:accent6>
      <a:hlink>
        <a:srgbClr val="96C832"/>
      </a:hlink>
      <a:folHlink>
        <a:srgbClr val="555555"/>
      </a:folHlink>
    </a:clrScheme>
    <a:fontScheme name="Personalizado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915</TotalTime>
  <Words>1013</Words>
  <Application>Microsoft Office PowerPoint</Application>
  <PresentationFormat>On-screen Show (4:3)</PresentationFormat>
  <Paragraphs>110</Paragraphs>
  <Slides>10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Era uma vez…</vt:lpstr>
      <vt:lpstr>um novo reino que começou a definir o seu território.</vt:lpstr>
      <vt:lpstr>dois povos que, durante muitos séculos, lutaram entre si.</vt:lpstr>
      <vt:lpstr>a força e a coragem dos povos que reconquistaram o seu território.</vt:lpstr>
      <vt:lpstr>a força e a coragem dos povos que reconquistaram o seu território.</vt:lpstr>
      <vt:lpstr>o Conde D. Henrique, que se destacou nas lutas da Reconquista.</vt:lpstr>
      <vt:lpstr>o desejo de independência e o nascimento do Reino de Portugal.</vt:lpstr>
      <vt:lpstr>Será que sei?</vt:lpstr>
      <vt:lpstr>Será que sei?</vt:lpstr>
      <vt:lpstr>como continua  a História?</vt:lpstr>
    </vt:vector>
  </TitlesOfParts>
  <Company>Bloco Gráfico, Lda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csmartins</dc:creator>
  <cp:lastModifiedBy>Cristina Henrique</cp:lastModifiedBy>
  <cp:revision>90</cp:revision>
  <dcterms:created xsi:type="dcterms:W3CDTF">2011-12-12T15:36:58Z</dcterms:created>
  <dcterms:modified xsi:type="dcterms:W3CDTF">2016-07-16T14:14:10Z</dcterms:modified>
</cp:coreProperties>
</file>