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7" r:id="rId2"/>
    <p:sldId id="257" r:id="rId3"/>
    <p:sldId id="281" r:id="rId4"/>
    <p:sldId id="294" r:id="rId5"/>
    <p:sldId id="293" r:id="rId6"/>
    <p:sldId id="282" r:id="rId7"/>
    <p:sldId id="283" r:id="rId8"/>
    <p:sldId id="284" r:id="rId9"/>
    <p:sldId id="285" r:id="rId10"/>
    <p:sldId id="286" r:id="rId11"/>
    <p:sldId id="287" r:id="rId12"/>
    <p:sldId id="290" r:id="rId13"/>
    <p:sldId id="296" r:id="rId14"/>
    <p:sldId id="291" r:id="rId15"/>
    <p:sldId id="278" r:id="rId16"/>
  </p:sldIdLst>
  <p:sldSz cx="9144000" cy="6858000" type="screen4x3"/>
  <p:notesSz cx="6858000" cy="9144000"/>
  <p:custDataLst>
    <p:tags r:id="rId18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lia Gago" initials="MG" lastIdx="44" clrIdx="0">
    <p:extLst/>
  </p:cmAuthor>
  <p:cmAuthor id="2" name="Beatriz" initials="B" lastIdx="5" clrIdx="1"/>
  <p:cmAuthor id="3" name="Cristina Henrique" initials="CH" lastIdx="8" clrIdx="2"/>
  <p:cmAuthor id="4" name="Paula Marinho" initials="PM" lastIdx="6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832"/>
    <a:srgbClr val="555555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3" d="100"/>
          <a:sy n="153" d="100"/>
        </p:scale>
        <p:origin x="1734" y="24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7-11T17:29:30.232" idx="44">
    <p:pos x="10" y="10"/>
    <p:text>aqui poderia ficar muito interessante fazer surgir em animação conforme surgia cada um dos grupos assinalados com um círculo por cima das respetivas ilhas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16/07/2016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362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8BC9077-20A2-4419-AB0E-8B88FB17F60E}" type="datetimeFigureOut">
              <a:rPr lang="pt-PT" smtClean="0"/>
              <a:pPr/>
              <a:t>16/07/2016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64F1761-3020-4D22-B5B5-E9ECAA0496A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92085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0" y="6525344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700" b="1" i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 uma vez… 5 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| 5.º ano</a:t>
            </a:r>
            <a:endParaRPr lang="pt-PT" sz="7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7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comments" Target="../comments/commen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39752" y="-30832"/>
            <a:ext cx="5544616" cy="1470025"/>
          </a:xfrm>
        </p:spPr>
        <p:txBody>
          <a:bodyPr/>
          <a:lstStyle/>
          <a:p>
            <a:pPr algn="l"/>
            <a:r>
              <a:rPr lang="en-US" sz="6000" dirty="0" smtClean="0"/>
              <a:t>Era </a:t>
            </a:r>
            <a:r>
              <a:rPr lang="en-US" sz="6000" dirty="0" err="1" smtClean="0"/>
              <a:t>uma</a:t>
            </a:r>
            <a:r>
              <a:rPr lang="en-US" sz="6000" dirty="0" smtClean="0"/>
              <a:t> </a:t>
            </a:r>
            <a:r>
              <a:rPr lang="en-US" sz="6000" dirty="0" err="1" smtClean="0"/>
              <a:t>vez</a:t>
            </a:r>
            <a:r>
              <a:rPr lang="en-US" sz="6000" dirty="0" smtClean="0"/>
              <a:t>…</a:t>
            </a:r>
            <a:endParaRPr lang="en-US" sz="6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0" y="1340768"/>
            <a:ext cx="9144000" cy="1680592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96C832"/>
                </a:solidFill>
              </a:rPr>
              <a:t>A </a:t>
            </a:r>
            <a:r>
              <a:rPr lang="en-US" sz="4000" b="1" dirty="0" err="1" smtClean="0">
                <a:solidFill>
                  <a:srgbClr val="96C832"/>
                </a:solidFill>
              </a:rPr>
              <a:t>Península</a:t>
            </a:r>
            <a:r>
              <a:rPr lang="en-US" sz="4000" b="1" dirty="0" smtClean="0">
                <a:solidFill>
                  <a:srgbClr val="96C832"/>
                </a:solidFill>
              </a:rPr>
              <a:t> </a:t>
            </a:r>
            <a:r>
              <a:rPr lang="en-US" sz="4000" b="1" dirty="0" err="1" smtClean="0">
                <a:solidFill>
                  <a:srgbClr val="96C832"/>
                </a:solidFill>
              </a:rPr>
              <a:t>Ibérica</a:t>
            </a:r>
            <a:r>
              <a:rPr lang="en-US" sz="4000" b="1" dirty="0" smtClean="0">
                <a:solidFill>
                  <a:srgbClr val="96C832"/>
                </a:solidFill>
              </a:rPr>
              <a:t>, </a:t>
            </a:r>
            <a:r>
              <a:rPr lang="en-US" sz="4000" b="1" dirty="0" err="1" smtClean="0">
                <a:solidFill>
                  <a:srgbClr val="96C832"/>
                </a:solidFill>
              </a:rPr>
              <a:t>quadro</a:t>
            </a:r>
            <a:r>
              <a:rPr lang="en-US" sz="4000" b="1" dirty="0">
                <a:solidFill>
                  <a:srgbClr val="96C832"/>
                </a:solidFill>
              </a:rPr>
              <a:t> natural </a:t>
            </a:r>
            <a:endParaRPr lang="en-US" sz="4000" b="1" dirty="0" smtClean="0">
              <a:solidFill>
                <a:srgbClr val="96C832"/>
              </a:solidFill>
            </a:endParaRPr>
          </a:p>
          <a:p>
            <a:r>
              <a:rPr lang="en-US" sz="4000" b="1" dirty="0" smtClean="0">
                <a:solidFill>
                  <a:srgbClr val="96C832"/>
                </a:solidFill>
              </a:rPr>
              <a:t>–  </a:t>
            </a:r>
            <a:r>
              <a:rPr lang="en-US" sz="4000" b="1" dirty="0" err="1" smtClean="0">
                <a:solidFill>
                  <a:srgbClr val="96C832"/>
                </a:solidFill>
              </a:rPr>
              <a:t>clima</a:t>
            </a:r>
            <a:r>
              <a:rPr lang="en-US" sz="4000" b="1" dirty="0" smtClean="0">
                <a:solidFill>
                  <a:srgbClr val="96C832"/>
                </a:solidFill>
              </a:rPr>
              <a:t>, </a:t>
            </a:r>
            <a:r>
              <a:rPr lang="en-US" sz="4000" b="1" dirty="0" err="1" smtClean="0">
                <a:solidFill>
                  <a:srgbClr val="96C832"/>
                </a:solidFill>
              </a:rPr>
              <a:t>rios</a:t>
            </a:r>
            <a:r>
              <a:rPr lang="en-US" sz="4000" b="1" dirty="0" smtClean="0">
                <a:solidFill>
                  <a:srgbClr val="96C832"/>
                </a:solidFill>
              </a:rPr>
              <a:t> e </a:t>
            </a:r>
            <a:r>
              <a:rPr lang="en-US" sz="4000" b="1" dirty="0" err="1" smtClean="0">
                <a:solidFill>
                  <a:srgbClr val="96C832"/>
                </a:solidFill>
              </a:rPr>
              <a:t>vegetação</a:t>
            </a:r>
            <a:endParaRPr lang="en-US" sz="4000" b="1" dirty="0" smtClean="0">
              <a:solidFill>
                <a:srgbClr val="96C83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65"/>
          <a:stretch/>
        </p:blipFill>
        <p:spPr bwMode="auto">
          <a:xfrm>
            <a:off x="1513717" y="2989088"/>
            <a:ext cx="6154627" cy="3396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84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0" y="244277"/>
            <a:ext cx="4944032" cy="808459"/>
          </a:xfrm>
        </p:spPr>
        <p:txBody>
          <a:bodyPr/>
          <a:lstStyle/>
          <a:p>
            <a:r>
              <a:rPr lang="pt-PT" sz="2800" dirty="0" smtClean="0"/>
              <a:t>o clima e as </a:t>
            </a:r>
            <a:r>
              <a:rPr lang="pt-PT" sz="2800" dirty="0"/>
              <a:t>zonas climáticas </a:t>
            </a:r>
            <a:r>
              <a:rPr lang="pt-PT" sz="2800" dirty="0" smtClean="0"/>
              <a:t>da Terra.</a:t>
            </a:r>
            <a:endParaRPr lang="en-US" sz="28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04796" y="4869160"/>
            <a:ext cx="8299651" cy="181895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pt-PT" sz="6400" dirty="0" smtClean="0"/>
              <a:t>O planeta Terra apresenta três grandes zonas climáticas:</a:t>
            </a:r>
          </a:p>
          <a:p>
            <a:pPr marL="400050" lvl="1" indent="3600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6400" dirty="0" smtClean="0">
                <a:solidFill>
                  <a:srgbClr val="555555"/>
                </a:solidFill>
              </a:rPr>
              <a:t>as zonas frias, mais próximas dos polos;</a:t>
            </a:r>
          </a:p>
          <a:p>
            <a:pPr marL="400050" lvl="1" indent="358775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712788" algn="l"/>
              </a:tabLst>
            </a:pPr>
            <a:r>
              <a:rPr lang="pt-PT" sz="6400" dirty="0" smtClean="0">
                <a:solidFill>
                  <a:srgbClr val="555555"/>
                </a:solidFill>
              </a:rPr>
              <a:t>as zonas temperadas, entre as zonas frias e a zona quente, onde surgem as 	quatro estações do ano (primavera, verão, outono e inverno);</a:t>
            </a:r>
          </a:p>
          <a:p>
            <a:pPr marL="400050" lvl="1" indent="360000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6400" dirty="0" smtClean="0">
                <a:solidFill>
                  <a:srgbClr val="555555"/>
                </a:solidFill>
              </a:rPr>
              <a:t>a zona quente ou </a:t>
            </a:r>
            <a:r>
              <a:rPr lang="pt-PT" sz="6400" dirty="0" err="1" smtClean="0">
                <a:solidFill>
                  <a:srgbClr val="555555"/>
                </a:solidFill>
              </a:rPr>
              <a:t>intertropical</a:t>
            </a:r>
            <a:r>
              <a:rPr lang="pt-PT" sz="6400" dirty="0" smtClean="0">
                <a:solidFill>
                  <a:srgbClr val="555555"/>
                </a:solidFill>
              </a:rPr>
              <a:t>, que se encontra próxima do equador.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endParaRPr lang="pt-PT" dirty="0"/>
          </a:p>
        </p:txBody>
      </p:sp>
      <p:sp>
        <p:nvSpPr>
          <p:cNvPr id="13" name="TextBox 12"/>
          <p:cNvSpPr txBox="1"/>
          <p:nvPr/>
        </p:nvSpPr>
        <p:spPr>
          <a:xfrm>
            <a:off x="3153834" y="4520153"/>
            <a:ext cx="2836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 smtClean="0"/>
              <a:t>Zonas climáticas da Terra</a:t>
            </a:r>
            <a:endParaRPr lang="pt-PT" sz="10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523" y="1654073"/>
            <a:ext cx="6642955" cy="286608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6374"/>
            <a:ext cx="1008112" cy="7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67" y="4293096"/>
            <a:ext cx="8314266" cy="2298946"/>
          </a:xfrm>
        </p:spPr>
        <p:txBody>
          <a:bodyPr>
            <a:normAutofit lnSpcReduction="10000"/>
          </a:bodyPr>
          <a:lstStyle/>
          <a:p>
            <a:r>
              <a:rPr lang="pt-PT" sz="1600" b="1" dirty="0" smtClean="0"/>
              <a:t>Clima temperado frio: </a:t>
            </a:r>
            <a:r>
              <a:rPr lang="pt-PT" sz="1600" dirty="0" smtClean="0"/>
              <a:t>temperaturas muito baixas, precipitação abundante (também em forma de neve, no inverno) e verões secos.</a:t>
            </a:r>
          </a:p>
          <a:p>
            <a:pPr marL="0" indent="0">
              <a:buNone/>
            </a:pPr>
            <a:endParaRPr lang="pt-PT" sz="800" dirty="0"/>
          </a:p>
          <a:p>
            <a:r>
              <a:rPr lang="pt-PT" sz="1600" b="1" dirty="0" smtClean="0"/>
              <a:t>Clima temperado marítimo: </a:t>
            </a:r>
            <a:r>
              <a:rPr lang="pt-PT" sz="1600" dirty="0" smtClean="0"/>
              <a:t>temperaturas amenas e precipitação abundante no inverno.</a:t>
            </a:r>
          </a:p>
          <a:p>
            <a:pPr marL="0" indent="0">
              <a:buNone/>
            </a:pPr>
            <a:endParaRPr lang="pt-PT" sz="800" dirty="0"/>
          </a:p>
          <a:p>
            <a:r>
              <a:rPr lang="pt-PT" sz="1600" b="1" dirty="0" smtClean="0"/>
              <a:t>Clima temperado mediterrâneo</a:t>
            </a:r>
            <a:r>
              <a:rPr lang="pt-PT" sz="1600" b="1" dirty="0"/>
              <a:t>:</a:t>
            </a:r>
            <a:r>
              <a:rPr lang="pt-PT" sz="1600" dirty="0" smtClean="0"/>
              <a:t> temperaturas suaves no inverno e elevadas no verão e pouca </a:t>
            </a:r>
            <a:r>
              <a:rPr lang="pt-PT" sz="1600" dirty="0"/>
              <a:t>precipitação.</a:t>
            </a:r>
          </a:p>
          <a:p>
            <a:pPr marL="0" indent="0">
              <a:buNone/>
            </a:pPr>
            <a:endParaRPr lang="pt-PT" sz="800" dirty="0"/>
          </a:p>
          <a:p>
            <a:r>
              <a:rPr lang="pt-PT" sz="1600" b="1" dirty="0" smtClean="0"/>
              <a:t>Clima semiárido:</a:t>
            </a:r>
            <a:r>
              <a:rPr lang="pt-PT" sz="1600" dirty="0" smtClean="0"/>
              <a:t> temperaturas quentes e pouca precipitação.</a:t>
            </a:r>
            <a:endParaRPr lang="pt-PT" sz="16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987824" y="244277"/>
            <a:ext cx="5256584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600" dirty="0" smtClean="0"/>
              <a:t>as regiões climáticas que existem na Península Ibérica.</a:t>
            </a:r>
            <a:endParaRPr lang="en-US" sz="26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522" y="1340768"/>
            <a:ext cx="3600953" cy="25244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71522" y="3902859"/>
            <a:ext cx="3600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Regiões climáticas da </a:t>
            </a:r>
            <a:r>
              <a:rPr lang="pt-PT" sz="1000" dirty="0"/>
              <a:t>Península </a:t>
            </a:r>
            <a:r>
              <a:rPr lang="pt-PT" sz="1000" dirty="0" smtClean="0"/>
              <a:t>Ibérica.</a:t>
            </a:r>
            <a:endParaRPr lang="pt-PT" sz="1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6374"/>
            <a:ext cx="1008112" cy="7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89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960" y="2771808"/>
            <a:ext cx="4320480" cy="3371836"/>
          </a:xfrm>
        </p:spPr>
        <p:txBody>
          <a:bodyPr>
            <a:normAutofit/>
          </a:bodyPr>
          <a:lstStyle/>
          <a:p>
            <a:r>
              <a:rPr lang="pt-PT" sz="1600" b="1" dirty="0" smtClean="0"/>
              <a:t>Clima temperado marítimo</a:t>
            </a:r>
            <a:r>
              <a:rPr lang="pt-PT" sz="1600" dirty="0" smtClean="0"/>
              <a:t>: </a:t>
            </a:r>
            <a:r>
              <a:rPr lang="pt-PT" sz="1600" dirty="0"/>
              <a:t>verões amenos, invernos </a:t>
            </a:r>
            <a:r>
              <a:rPr lang="pt-PT" sz="1600" dirty="0" smtClean="0"/>
              <a:t>suaves e com precipitação abundante.</a:t>
            </a:r>
          </a:p>
          <a:p>
            <a:pPr marL="0" indent="0">
              <a:buNone/>
            </a:pPr>
            <a:endParaRPr lang="pt-PT" sz="1600" b="1" dirty="0" smtClean="0"/>
          </a:p>
          <a:p>
            <a:r>
              <a:rPr lang="pt-PT" sz="1600" b="1" dirty="0" smtClean="0"/>
              <a:t>Clima temperado mediterrâneo</a:t>
            </a:r>
            <a:r>
              <a:rPr lang="pt-PT" sz="1600" dirty="0" smtClean="0"/>
              <a:t>: </a:t>
            </a:r>
            <a:r>
              <a:rPr lang="pt-PT" sz="1600" dirty="0"/>
              <a:t>verões quentes, invernos suaves e </a:t>
            </a:r>
            <a:r>
              <a:rPr lang="pt-PT" sz="1600" dirty="0" smtClean="0"/>
              <a:t>com pouca precipitação.</a:t>
            </a:r>
          </a:p>
          <a:p>
            <a:endParaRPr lang="pt-PT" sz="1600" dirty="0" smtClean="0"/>
          </a:p>
          <a:p>
            <a:r>
              <a:rPr lang="pt-PT" sz="1600" b="1" dirty="0" smtClean="0"/>
              <a:t>Clima semiárido frio</a:t>
            </a:r>
            <a:r>
              <a:rPr lang="pt-PT" sz="1600" dirty="0" smtClean="0"/>
              <a:t>: com verões quentes, invernos frios e precipitação escassa.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987824" y="244277"/>
            <a:ext cx="5256584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600" dirty="0" smtClean="0"/>
              <a:t>as regiões climáticas que existem em Portugal.</a:t>
            </a:r>
            <a:endParaRPr lang="en-US" sz="26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78" y="1722710"/>
            <a:ext cx="2745310" cy="3989104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6374"/>
            <a:ext cx="1008112" cy="7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18579" y="5733256"/>
            <a:ext cx="27453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Regiões climáticas de Portugal continental.</a:t>
            </a:r>
            <a:endParaRPr lang="pt-PT" sz="1000" b="1" dirty="0"/>
          </a:p>
        </p:txBody>
      </p:sp>
    </p:spTree>
    <p:extLst>
      <p:ext uri="{BB962C8B-B14F-4D97-AF65-F5344CB8AC3E}">
        <p14:creationId xmlns:p14="http://schemas.microsoft.com/office/powerpoint/2010/main" val="122712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66" y="4360954"/>
            <a:ext cx="8329406" cy="2126825"/>
          </a:xfrm>
        </p:spPr>
        <p:txBody>
          <a:bodyPr>
            <a:noAutofit/>
          </a:bodyPr>
          <a:lstStyle/>
          <a:p>
            <a:r>
              <a:rPr lang="pt-PT" sz="1600" b="1" dirty="0" smtClean="0"/>
              <a:t>Relevo</a:t>
            </a:r>
            <a:r>
              <a:rPr lang="pt-PT" sz="1600" dirty="0" smtClean="0"/>
              <a:t>: a temperatura varia de acordo com a altitude e, por isso, habitualmente, está mais frio nas regiões altas do que nas regiões de menor altitude. As montanhas funcionam como um obstáculo, fazendo subir o ar, formando nuvens e podendo originar </a:t>
            </a:r>
            <a:r>
              <a:rPr lang="pt-PT" sz="1600" dirty="0"/>
              <a:t>precipitação.</a:t>
            </a:r>
          </a:p>
          <a:p>
            <a:pPr marL="0" indent="0">
              <a:buNone/>
            </a:pPr>
            <a:endParaRPr lang="pt-PT" sz="800" dirty="0"/>
          </a:p>
          <a:p>
            <a:pPr algn="just">
              <a:lnSpc>
                <a:spcPct val="90000"/>
              </a:lnSpc>
            </a:pPr>
            <a:r>
              <a:rPr lang="pt-PT" sz="1600" b="1" dirty="0" smtClean="0"/>
              <a:t>Proximidade/Afastamento </a:t>
            </a:r>
            <a:r>
              <a:rPr lang="pt-PT" sz="1600" b="1" dirty="0"/>
              <a:t>do </a:t>
            </a:r>
            <a:r>
              <a:rPr lang="pt-PT" sz="1600" b="1" dirty="0" smtClean="0"/>
              <a:t>mar</a:t>
            </a:r>
            <a:r>
              <a:rPr lang="pt-PT" sz="1600" dirty="0" smtClean="0"/>
              <a:t>: como a</a:t>
            </a:r>
            <a:r>
              <a:rPr lang="pt-PT" sz="1600" dirty="0" smtClean="0">
                <a:solidFill>
                  <a:schemeClr val="bg1"/>
                </a:solidFill>
              </a:rPr>
              <a:t>s </a:t>
            </a:r>
            <a:r>
              <a:rPr lang="pt-PT" sz="1600" dirty="0">
                <a:solidFill>
                  <a:schemeClr val="bg1"/>
                </a:solidFill>
              </a:rPr>
              <a:t>zonas litorais são mais húmidas do que as do </a:t>
            </a:r>
            <a:r>
              <a:rPr lang="pt-PT" sz="1600" dirty="0" smtClean="0">
                <a:solidFill>
                  <a:schemeClr val="bg1"/>
                </a:solidFill>
              </a:rPr>
              <a:t>interior, </a:t>
            </a:r>
            <a:r>
              <a:rPr lang="pt-PT" sz="1600" dirty="0">
                <a:solidFill>
                  <a:schemeClr val="bg1"/>
                </a:solidFill>
              </a:rPr>
              <a:t>a temperatura </a:t>
            </a:r>
            <a:r>
              <a:rPr lang="pt-PT" sz="1600" dirty="0" smtClean="0">
                <a:solidFill>
                  <a:schemeClr val="bg1"/>
                </a:solidFill>
              </a:rPr>
              <a:t>altera-se. </a:t>
            </a:r>
            <a:r>
              <a:rPr lang="pt-PT" sz="1600" dirty="0">
                <a:solidFill>
                  <a:schemeClr val="bg1"/>
                </a:solidFill>
              </a:rPr>
              <a:t>No </a:t>
            </a:r>
            <a:r>
              <a:rPr lang="pt-PT" sz="1600" dirty="0" smtClean="0">
                <a:solidFill>
                  <a:schemeClr val="bg1"/>
                </a:solidFill>
              </a:rPr>
              <a:t>litoral, </a:t>
            </a:r>
            <a:r>
              <a:rPr lang="pt-PT" sz="1600" dirty="0">
                <a:solidFill>
                  <a:schemeClr val="bg1"/>
                </a:solidFill>
              </a:rPr>
              <a:t>as amplitudes térmicas são menores do que no </a:t>
            </a:r>
            <a:r>
              <a:rPr lang="pt-PT" sz="1600" dirty="0" smtClean="0">
                <a:solidFill>
                  <a:schemeClr val="bg1"/>
                </a:solidFill>
              </a:rPr>
              <a:t>interior.</a:t>
            </a:r>
            <a:r>
              <a:rPr lang="pt-PT" sz="1600" b="1" dirty="0">
                <a:solidFill>
                  <a:schemeClr val="bg1"/>
                </a:solidFill>
              </a:rPr>
              <a:t> </a:t>
            </a:r>
            <a:r>
              <a:rPr lang="pt-PT" sz="1600" dirty="0" smtClean="0">
                <a:solidFill>
                  <a:schemeClr val="bg1"/>
                </a:solidFill>
              </a:rPr>
              <a:t>A </a:t>
            </a:r>
            <a:r>
              <a:rPr lang="pt-PT" sz="1600" dirty="0">
                <a:solidFill>
                  <a:schemeClr val="bg1"/>
                </a:solidFill>
              </a:rPr>
              <a:t>precipitação é mais frequente no litoral, porque o ar é mais húmido</a:t>
            </a:r>
            <a:r>
              <a:rPr lang="pt-PT" sz="1600" dirty="0" smtClean="0">
                <a:solidFill>
                  <a:schemeClr val="bg1"/>
                </a:solidFill>
              </a:rPr>
              <a:t>.</a:t>
            </a:r>
            <a:endParaRPr lang="pt-PT" sz="1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8024" y="4081318"/>
            <a:ext cx="3744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Precipitação média anual </a:t>
            </a:r>
            <a:r>
              <a:rPr lang="pt-PT" sz="1000" dirty="0" smtClean="0"/>
              <a:t>na </a:t>
            </a:r>
            <a:r>
              <a:rPr lang="pt-PT" sz="1000" dirty="0"/>
              <a:t>Península </a:t>
            </a:r>
            <a:r>
              <a:rPr lang="pt-PT" sz="1000" dirty="0" smtClean="0"/>
              <a:t>Ibérica (em </a:t>
            </a:r>
            <a:r>
              <a:rPr lang="pt-PT" sz="1000" dirty="0"/>
              <a:t>milímetros</a:t>
            </a:r>
            <a:r>
              <a:rPr lang="pt-PT" sz="1000" dirty="0" smtClean="0"/>
              <a:t>).</a:t>
            </a:r>
            <a:endParaRPr lang="pt-PT" sz="1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11560" y="4081318"/>
            <a:ext cx="40324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Temperatura média anual </a:t>
            </a:r>
            <a:r>
              <a:rPr lang="pt-PT" sz="1000" dirty="0" smtClean="0"/>
              <a:t>na </a:t>
            </a:r>
            <a:r>
              <a:rPr lang="pt-PT" sz="1000" dirty="0"/>
              <a:t>Península </a:t>
            </a:r>
            <a:r>
              <a:rPr lang="pt-PT" sz="1000" dirty="0" smtClean="0"/>
              <a:t>Ibérica (em </a:t>
            </a:r>
            <a:r>
              <a:rPr lang="pt-PT" sz="1000" dirty="0"/>
              <a:t>graus Celsius).</a:t>
            </a:r>
            <a:endParaRPr lang="pt-PT" sz="1000" b="1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987824" y="188640"/>
            <a:ext cx="5328592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600" dirty="0"/>
              <a:t>a diferença de temperatura e de precipitação entre as diferentes </a:t>
            </a:r>
            <a:r>
              <a:rPr lang="pt-PT" sz="2600" dirty="0" smtClean="0"/>
              <a:t>regiões: o que o justifica?</a:t>
            </a:r>
            <a:endParaRPr lang="en-US" sz="2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556793"/>
            <a:ext cx="3289350" cy="25202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198" y="1556792"/>
            <a:ext cx="3296218" cy="2520233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6374"/>
            <a:ext cx="1008112" cy="7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25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554908"/>
            <a:ext cx="8280920" cy="2143140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  <a:spcBef>
                <a:spcPts val="360"/>
              </a:spcBef>
            </a:pPr>
            <a:r>
              <a:rPr lang="pt-PT" sz="2900" dirty="0"/>
              <a:t>O</a:t>
            </a:r>
            <a:r>
              <a:rPr lang="pt-PT" sz="2900" dirty="0" smtClean="0"/>
              <a:t> </a:t>
            </a:r>
            <a:r>
              <a:rPr lang="pt-PT" sz="2900" b="1" dirty="0"/>
              <a:t>Minho</a:t>
            </a:r>
            <a:r>
              <a:rPr lang="pt-PT" sz="2900" dirty="0"/>
              <a:t>, o </a:t>
            </a:r>
            <a:r>
              <a:rPr lang="pt-PT" sz="2900" b="1" dirty="0"/>
              <a:t>Douro</a:t>
            </a:r>
            <a:r>
              <a:rPr lang="pt-PT" sz="2900" dirty="0"/>
              <a:t>, o </a:t>
            </a:r>
            <a:r>
              <a:rPr lang="pt-PT" sz="2900" b="1" dirty="0"/>
              <a:t>Tejo</a:t>
            </a:r>
            <a:r>
              <a:rPr lang="pt-PT" sz="2900" dirty="0"/>
              <a:t> e o </a:t>
            </a:r>
            <a:r>
              <a:rPr lang="pt-PT" sz="2900" b="1" dirty="0"/>
              <a:t>Guadiana</a:t>
            </a:r>
            <a:r>
              <a:rPr lang="pt-PT" sz="2900" dirty="0"/>
              <a:t> </a:t>
            </a:r>
            <a:r>
              <a:rPr lang="pt-PT" sz="2900" dirty="0" smtClean="0"/>
              <a:t>– rios </a:t>
            </a:r>
            <a:r>
              <a:rPr lang="pt-PT" sz="2900" dirty="0"/>
              <a:t>luso-espanhóis </a:t>
            </a:r>
            <a:r>
              <a:rPr lang="pt-PT" sz="2900" dirty="0" smtClean="0"/>
              <a:t>– são rios que </a:t>
            </a:r>
            <a:r>
              <a:rPr lang="pt-PT" sz="2900" dirty="0"/>
              <a:t>nascem em Espanha e </a:t>
            </a:r>
            <a:r>
              <a:rPr lang="pt-PT" sz="2900" dirty="0" smtClean="0"/>
              <a:t>desaguam </a:t>
            </a:r>
            <a:r>
              <a:rPr lang="pt-PT" sz="2900" dirty="0"/>
              <a:t>no </a:t>
            </a:r>
            <a:r>
              <a:rPr lang="pt-PT" sz="2900" dirty="0" smtClean="0"/>
              <a:t>oceano Atlântico, </a:t>
            </a:r>
            <a:r>
              <a:rPr lang="pt-PT" sz="2900" dirty="0"/>
              <a:t>na costa de </a:t>
            </a:r>
            <a:r>
              <a:rPr lang="pt-PT" sz="2900" dirty="0" smtClean="0"/>
              <a:t>Portugal.</a:t>
            </a:r>
            <a:endParaRPr lang="pt-PT" sz="2900" dirty="0"/>
          </a:p>
          <a:p>
            <a:pPr algn="just">
              <a:lnSpc>
                <a:spcPct val="120000"/>
              </a:lnSpc>
              <a:spcBef>
                <a:spcPts val="360"/>
              </a:spcBef>
            </a:pPr>
            <a:r>
              <a:rPr lang="pt-PT" sz="2900" dirty="0" smtClean="0"/>
              <a:t>O </a:t>
            </a:r>
            <a:r>
              <a:rPr lang="pt-PT" sz="2900" b="1" dirty="0" smtClean="0"/>
              <a:t>Guadalquivir</a:t>
            </a:r>
            <a:r>
              <a:rPr lang="pt-PT" sz="2900" dirty="0" smtClean="0"/>
              <a:t>, que nasce em Espanha e desagua no oceano Atlântico, na costa de Espanha.</a:t>
            </a:r>
            <a:endParaRPr lang="pt-PT" sz="2900" dirty="0"/>
          </a:p>
          <a:p>
            <a:pPr algn="just">
              <a:lnSpc>
                <a:spcPct val="120000"/>
              </a:lnSpc>
              <a:spcBef>
                <a:spcPts val="360"/>
              </a:spcBef>
            </a:pPr>
            <a:r>
              <a:rPr lang="pt-PT" sz="2900" dirty="0" smtClean="0"/>
              <a:t>O </a:t>
            </a:r>
            <a:r>
              <a:rPr lang="pt-PT" sz="2900" b="1" dirty="0" smtClean="0"/>
              <a:t>Ebro</a:t>
            </a:r>
            <a:r>
              <a:rPr lang="pt-PT" sz="2900" dirty="0" smtClean="0"/>
              <a:t> </a:t>
            </a:r>
            <a:r>
              <a:rPr lang="pt-PT" sz="2900" dirty="0"/>
              <a:t>e </a:t>
            </a:r>
            <a:r>
              <a:rPr lang="pt-PT" sz="2900" b="1" dirty="0" err="1"/>
              <a:t>Júcar</a:t>
            </a:r>
            <a:r>
              <a:rPr lang="pt-PT" sz="2900" dirty="0"/>
              <a:t>, que </a:t>
            </a:r>
            <a:r>
              <a:rPr lang="pt-PT" sz="2900" dirty="0" smtClean="0"/>
              <a:t>nascem em Espanha e desaguam </a:t>
            </a:r>
            <a:r>
              <a:rPr lang="pt-PT" sz="2900" dirty="0"/>
              <a:t>no mar Mediterrâneo</a:t>
            </a:r>
            <a:r>
              <a:rPr lang="pt-PT" sz="2900" dirty="0" smtClean="0"/>
              <a:t>.</a:t>
            </a:r>
          </a:p>
          <a:p>
            <a:pPr algn="just">
              <a:lnSpc>
                <a:spcPct val="120000"/>
              </a:lnSpc>
              <a:spcBef>
                <a:spcPts val="360"/>
              </a:spcBef>
            </a:pPr>
            <a:r>
              <a:rPr lang="pt-PT" sz="2900" dirty="0" smtClean="0"/>
              <a:t>O </a:t>
            </a:r>
            <a:r>
              <a:rPr lang="pt-PT" sz="2900" b="1" dirty="0" smtClean="0"/>
              <a:t>Mondego</a:t>
            </a:r>
            <a:r>
              <a:rPr lang="pt-PT" sz="2900" dirty="0" smtClean="0"/>
              <a:t> e o </a:t>
            </a:r>
            <a:r>
              <a:rPr lang="pt-PT" sz="2900" b="1" dirty="0" smtClean="0"/>
              <a:t>Sado</a:t>
            </a:r>
            <a:r>
              <a:rPr lang="pt-PT" sz="2900" dirty="0" smtClean="0"/>
              <a:t>, que nascem em Portugal e desaguam no oceano Atlântico, são os maiores rios nacionais.</a:t>
            </a:r>
            <a:endParaRPr lang="pt-PT" sz="2900" dirty="0"/>
          </a:p>
        </p:txBody>
      </p:sp>
      <p:sp>
        <p:nvSpPr>
          <p:cNvPr id="5" name="TextBox 4"/>
          <p:cNvSpPr txBox="1"/>
          <p:nvPr/>
        </p:nvSpPr>
        <p:spPr>
          <a:xfrm>
            <a:off x="2534215" y="4149080"/>
            <a:ext cx="40755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 smtClean="0"/>
              <a:t>Principais rios da península Ibérica</a:t>
            </a:r>
            <a:endParaRPr lang="pt-PT" sz="1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215" y="1268760"/>
            <a:ext cx="4075571" cy="2831892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987824" y="244277"/>
            <a:ext cx="5256584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600" dirty="0"/>
              <a:t>o</a:t>
            </a:r>
            <a:r>
              <a:rPr lang="pt-PT" sz="2600" dirty="0" smtClean="0"/>
              <a:t>s principais rios da Península Ibérica.</a:t>
            </a:r>
            <a:endParaRPr lang="en-US" sz="26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6374"/>
            <a:ext cx="1008112" cy="7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88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8"/>
          <p:cNvSpPr txBox="1"/>
          <p:nvPr/>
        </p:nvSpPr>
        <p:spPr>
          <a:xfrm>
            <a:off x="827583" y="3645024"/>
            <a:ext cx="1809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Tília</a:t>
            </a:r>
            <a:endParaRPr lang="pt-PT" sz="1200" b="1" dirty="0"/>
          </a:p>
        </p:txBody>
      </p:sp>
      <p:sp>
        <p:nvSpPr>
          <p:cNvPr id="18" name="CaixaDeTexto 8"/>
          <p:cNvSpPr txBox="1"/>
          <p:nvPr/>
        </p:nvSpPr>
        <p:spPr>
          <a:xfrm>
            <a:off x="2774405" y="3645024"/>
            <a:ext cx="1970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Castanheiro</a:t>
            </a:r>
            <a:endParaRPr lang="pt-PT" sz="1200" b="1" dirty="0"/>
          </a:p>
        </p:txBody>
      </p:sp>
      <p:sp>
        <p:nvSpPr>
          <p:cNvPr id="19" name="CaixaDeTexto 8"/>
          <p:cNvSpPr txBox="1"/>
          <p:nvPr/>
        </p:nvSpPr>
        <p:spPr>
          <a:xfrm>
            <a:off x="4874000" y="3656057"/>
            <a:ext cx="1714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Azinheira</a:t>
            </a:r>
            <a:endParaRPr lang="pt-PT" sz="1200" b="1" dirty="0"/>
          </a:p>
        </p:txBody>
      </p:sp>
      <p:sp>
        <p:nvSpPr>
          <p:cNvPr id="20" name="CaixaDeTexto 8"/>
          <p:cNvSpPr txBox="1"/>
          <p:nvPr/>
        </p:nvSpPr>
        <p:spPr>
          <a:xfrm>
            <a:off x="6767268" y="3656057"/>
            <a:ext cx="13713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Sobreiro</a:t>
            </a:r>
            <a:endParaRPr lang="pt-PT" sz="1200" b="1" dirty="0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395536" y="4005064"/>
            <a:ext cx="8280920" cy="2376264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20000"/>
              </a:lnSpc>
              <a:spcAft>
                <a:spcPts val="1200"/>
              </a:spcAft>
            </a:pPr>
            <a:r>
              <a:rPr lang="pt-PT" b="1" dirty="0" smtClean="0"/>
              <a:t>Na região de clima temperado marítimo, </a:t>
            </a:r>
            <a:r>
              <a:rPr lang="pt-PT" dirty="0" smtClean="0"/>
              <a:t>no</a:t>
            </a:r>
            <a:r>
              <a:rPr lang="pt-PT" b="1" dirty="0" smtClean="0"/>
              <a:t> </a:t>
            </a:r>
            <a:r>
              <a:rPr lang="pt-PT" dirty="0" smtClean="0"/>
              <a:t>norte e oeste da Península Ibérica, predominam </a:t>
            </a:r>
            <a:r>
              <a:rPr lang="pt-PT" dirty="0"/>
              <a:t>as </a:t>
            </a:r>
            <a:r>
              <a:rPr lang="pt-PT" b="1" dirty="0"/>
              <a:t>árvores de folha caduca</a:t>
            </a:r>
            <a:r>
              <a:rPr lang="pt-PT" dirty="0"/>
              <a:t> (a folhagem cai no </a:t>
            </a:r>
            <a:r>
              <a:rPr lang="pt-PT" dirty="0" smtClean="0"/>
              <a:t>outono </a:t>
            </a:r>
            <a:r>
              <a:rPr lang="pt-PT" dirty="0"/>
              <a:t>e volta a surgir na primavera</a:t>
            </a:r>
            <a:r>
              <a:rPr lang="pt-PT" dirty="0" smtClean="0"/>
              <a:t>), </a:t>
            </a:r>
            <a:r>
              <a:rPr lang="pt-PT" dirty="0"/>
              <a:t>como </a:t>
            </a:r>
            <a:r>
              <a:rPr lang="pt-PT" dirty="0" smtClean="0"/>
              <a:t>o carvalho, o castanheiro, a tília, o freixo e a faia.</a:t>
            </a:r>
          </a:p>
          <a:p>
            <a:pPr marL="361950" indent="-361950" algn="just">
              <a:lnSpc>
                <a:spcPct val="120000"/>
              </a:lnSpc>
              <a:spcAft>
                <a:spcPts val="1200"/>
              </a:spcAft>
            </a:pPr>
            <a:r>
              <a:rPr lang="pt-PT" b="1" dirty="0" smtClean="0"/>
              <a:t>Na região de clima temperado mediterrâneo</a:t>
            </a:r>
            <a:r>
              <a:rPr lang="pt-PT" dirty="0" smtClean="0"/>
              <a:t>, no </a:t>
            </a:r>
            <a:r>
              <a:rPr lang="pt-PT" dirty="0"/>
              <a:t>sul </a:t>
            </a:r>
            <a:r>
              <a:rPr lang="pt-PT" dirty="0" smtClean="0"/>
              <a:t>e este da Península Ibérica, predominam </a:t>
            </a:r>
            <a:r>
              <a:rPr lang="pt-PT" dirty="0"/>
              <a:t>as </a:t>
            </a:r>
            <a:r>
              <a:rPr lang="pt-PT" b="1" dirty="0"/>
              <a:t>árvores de folha persistente</a:t>
            </a:r>
            <a:r>
              <a:rPr lang="pt-PT" dirty="0"/>
              <a:t> </a:t>
            </a:r>
            <a:r>
              <a:rPr lang="pt-PT" dirty="0" smtClean="0"/>
              <a:t>(a folhagem permanece </a:t>
            </a:r>
            <a:r>
              <a:rPr lang="pt-PT" dirty="0"/>
              <a:t>ao longo </a:t>
            </a:r>
            <a:r>
              <a:rPr lang="pt-PT" dirty="0" smtClean="0"/>
              <a:t>de todo o </a:t>
            </a:r>
            <a:r>
              <a:rPr lang="pt-PT" dirty="0"/>
              <a:t>ano</a:t>
            </a:r>
            <a:r>
              <a:rPr lang="pt-PT" dirty="0" smtClean="0"/>
              <a:t>), </a:t>
            </a:r>
            <a:r>
              <a:rPr lang="pt-PT" dirty="0"/>
              <a:t>como o </a:t>
            </a:r>
            <a:r>
              <a:rPr lang="pt-PT" dirty="0" smtClean="0"/>
              <a:t>pinheiro-manso</a:t>
            </a:r>
            <a:r>
              <a:rPr lang="pt-PT" dirty="0"/>
              <a:t>, a azinheira, o </a:t>
            </a:r>
            <a:r>
              <a:rPr lang="pt-PT" dirty="0" smtClean="0"/>
              <a:t>sobreiro e a </a:t>
            </a:r>
            <a:r>
              <a:rPr lang="pt-PT" dirty="0"/>
              <a:t>alfarrobeira</a:t>
            </a:r>
            <a:r>
              <a:rPr lang="pt-PT" dirty="0" smtClean="0"/>
              <a:t>.</a:t>
            </a:r>
          </a:p>
          <a:p>
            <a:pPr algn="just">
              <a:lnSpc>
                <a:spcPct val="120000"/>
              </a:lnSpc>
              <a:spcAft>
                <a:spcPts val="1200"/>
              </a:spcAft>
            </a:pPr>
            <a:r>
              <a:rPr lang="pt-PT" b="1" dirty="0" smtClean="0"/>
              <a:t>Na região de clima temperado frio</a:t>
            </a:r>
            <a:r>
              <a:rPr lang="pt-PT" dirty="0" smtClean="0"/>
              <a:t>, no norte da Península Ibérica, e nas regiões de maior altitude, predomina a vegetação de arbusto ou rasteira.</a:t>
            </a:r>
            <a:endParaRPr lang="pt-PT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987824" y="260648"/>
            <a:ext cx="5328592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800" dirty="0"/>
              <a:t>o tipo de vegetação </a:t>
            </a:r>
            <a:r>
              <a:rPr lang="pt-PT" sz="2800" dirty="0" smtClean="0"/>
              <a:t>existente na Península Ibérica.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628800"/>
            <a:ext cx="1809581" cy="20046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262" y="1628800"/>
            <a:ext cx="1965275" cy="20019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000" y="1628800"/>
            <a:ext cx="1714224" cy="2025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7268" y="1628800"/>
            <a:ext cx="1371379" cy="2025587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6374"/>
            <a:ext cx="1008112" cy="7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249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4437112"/>
            <a:ext cx="8255000" cy="195560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PT" sz="1800" dirty="0" smtClean="0"/>
              <a:t>O arquipélago </a:t>
            </a:r>
            <a:r>
              <a:rPr lang="pt-PT" sz="1800" dirty="0"/>
              <a:t>dos Açores é constituído por nove ilhas </a:t>
            </a:r>
            <a:r>
              <a:rPr lang="pt-PT" sz="1800" dirty="0" smtClean="0"/>
              <a:t>que formam três </a:t>
            </a:r>
            <a:r>
              <a:rPr lang="pt-PT" sz="1800" dirty="0"/>
              <a:t>grupos: </a:t>
            </a:r>
            <a:endParaRPr lang="pt-PT" sz="1800" dirty="0" smtClean="0"/>
          </a:p>
          <a:p>
            <a:pPr marL="914400" lvl="1" indent="-4572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1800" b="1" dirty="0" smtClean="0">
                <a:solidFill>
                  <a:schemeClr val="bg1"/>
                </a:solidFill>
              </a:rPr>
              <a:t>grupo ocidental</a:t>
            </a:r>
            <a:r>
              <a:rPr lang="pt-PT" sz="1800" dirty="0" smtClean="0">
                <a:solidFill>
                  <a:schemeClr val="bg1"/>
                </a:solidFill>
              </a:rPr>
              <a:t>: </a:t>
            </a:r>
            <a:r>
              <a:rPr lang="pt-PT" sz="1800" b="1" dirty="0" smtClean="0">
                <a:solidFill>
                  <a:schemeClr val="bg1"/>
                </a:solidFill>
              </a:rPr>
              <a:t>Corvo</a:t>
            </a:r>
            <a:r>
              <a:rPr lang="pt-PT" sz="1800" dirty="0" smtClean="0">
                <a:solidFill>
                  <a:schemeClr val="bg1"/>
                </a:solidFill>
              </a:rPr>
              <a:t> </a:t>
            </a:r>
            <a:r>
              <a:rPr lang="pt-PT" sz="1800" dirty="0">
                <a:solidFill>
                  <a:schemeClr val="bg1"/>
                </a:solidFill>
              </a:rPr>
              <a:t>e </a:t>
            </a:r>
            <a:r>
              <a:rPr lang="pt-PT" sz="1800" b="1" dirty="0">
                <a:solidFill>
                  <a:schemeClr val="bg1"/>
                </a:solidFill>
              </a:rPr>
              <a:t>Flores</a:t>
            </a:r>
            <a:r>
              <a:rPr lang="pt-PT" sz="1800" dirty="0" smtClean="0">
                <a:solidFill>
                  <a:schemeClr val="bg1"/>
                </a:solidFill>
              </a:rPr>
              <a:t>;</a:t>
            </a:r>
          </a:p>
          <a:p>
            <a:pPr marL="914400" lvl="1" indent="-4572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1800" b="1" dirty="0" smtClean="0">
                <a:solidFill>
                  <a:schemeClr val="bg1"/>
                </a:solidFill>
              </a:rPr>
              <a:t>grupo central</a:t>
            </a:r>
            <a:r>
              <a:rPr lang="pt-PT" sz="1800" dirty="0" smtClean="0">
                <a:solidFill>
                  <a:schemeClr val="bg1"/>
                </a:solidFill>
              </a:rPr>
              <a:t>: </a:t>
            </a:r>
            <a:r>
              <a:rPr lang="pt-PT" sz="1800" b="1" dirty="0" smtClean="0">
                <a:solidFill>
                  <a:schemeClr val="bg1"/>
                </a:solidFill>
              </a:rPr>
              <a:t>Terceira</a:t>
            </a:r>
            <a:r>
              <a:rPr lang="pt-PT" sz="1800" dirty="0">
                <a:solidFill>
                  <a:schemeClr val="bg1"/>
                </a:solidFill>
              </a:rPr>
              <a:t>, </a:t>
            </a:r>
            <a:r>
              <a:rPr lang="pt-PT" sz="1800" b="1" dirty="0">
                <a:solidFill>
                  <a:schemeClr val="bg1"/>
                </a:solidFill>
              </a:rPr>
              <a:t>Graciosa</a:t>
            </a:r>
            <a:r>
              <a:rPr lang="pt-PT" sz="1800" dirty="0">
                <a:solidFill>
                  <a:schemeClr val="bg1"/>
                </a:solidFill>
              </a:rPr>
              <a:t>, </a:t>
            </a:r>
            <a:r>
              <a:rPr lang="pt-PT" sz="1800" b="1" dirty="0" smtClean="0">
                <a:solidFill>
                  <a:schemeClr val="bg1"/>
                </a:solidFill>
              </a:rPr>
              <a:t>São </a:t>
            </a:r>
            <a:r>
              <a:rPr lang="pt-PT" sz="1800" b="1" dirty="0">
                <a:solidFill>
                  <a:schemeClr val="bg1"/>
                </a:solidFill>
              </a:rPr>
              <a:t>Jorge</a:t>
            </a:r>
            <a:r>
              <a:rPr lang="pt-PT" sz="1800" dirty="0">
                <a:solidFill>
                  <a:schemeClr val="bg1"/>
                </a:solidFill>
              </a:rPr>
              <a:t>, </a:t>
            </a:r>
            <a:r>
              <a:rPr lang="pt-PT" sz="1800" b="1" dirty="0">
                <a:solidFill>
                  <a:schemeClr val="bg1"/>
                </a:solidFill>
              </a:rPr>
              <a:t>Pico</a:t>
            </a:r>
            <a:r>
              <a:rPr lang="pt-PT" sz="1800" dirty="0">
                <a:solidFill>
                  <a:schemeClr val="bg1"/>
                </a:solidFill>
              </a:rPr>
              <a:t> e </a:t>
            </a:r>
            <a:r>
              <a:rPr lang="pt-PT" sz="1800" b="1" dirty="0">
                <a:solidFill>
                  <a:schemeClr val="bg1"/>
                </a:solidFill>
              </a:rPr>
              <a:t>Faial</a:t>
            </a:r>
            <a:r>
              <a:rPr lang="pt-PT" sz="1800" dirty="0" smtClean="0">
                <a:solidFill>
                  <a:schemeClr val="bg1"/>
                </a:solidFill>
              </a:rPr>
              <a:t>;</a:t>
            </a:r>
          </a:p>
          <a:p>
            <a:pPr marL="914400" lvl="1" indent="-4572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1800" b="1" dirty="0" smtClean="0">
                <a:solidFill>
                  <a:schemeClr val="bg1"/>
                </a:solidFill>
              </a:rPr>
              <a:t>grupo oriental</a:t>
            </a:r>
            <a:r>
              <a:rPr lang="pt-PT" sz="1800" dirty="0" smtClean="0">
                <a:solidFill>
                  <a:schemeClr val="bg1"/>
                </a:solidFill>
              </a:rPr>
              <a:t>: </a:t>
            </a:r>
            <a:r>
              <a:rPr lang="pt-PT" sz="1800" b="1" dirty="0" smtClean="0">
                <a:solidFill>
                  <a:schemeClr val="bg1"/>
                </a:solidFill>
              </a:rPr>
              <a:t>São </a:t>
            </a:r>
            <a:r>
              <a:rPr lang="pt-PT" sz="1800" b="1" dirty="0">
                <a:solidFill>
                  <a:schemeClr val="bg1"/>
                </a:solidFill>
              </a:rPr>
              <a:t>Miguel </a:t>
            </a:r>
            <a:r>
              <a:rPr lang="pt-PT" sz="1800" dirty="0">
                <a:solidFill>
                  <a:schemeClr val="bg1"/>
                </a:solidFill>
              </a:rPr>
              <a:t>e </a:t>
            </a:r>
            <a:r>
              <a:rPr lang="pt-PT" sz="1800" b="1" dirty="0">
                <a:solidFill>
                  <a:schemeClr val="bg1"/>
                </a:solidFill>
              </a:rPr>
              <a:t>Santa </a:t>
            </a:r>
            <a:r>
              <a:rPr lang="pt-PT" sz="1800" b="1" dirty="0" smtClean="0">
                <a:solidFill>
                  <a:schemeClr val="bg1"/>
                </a:solidFill>
              </a:rPr>
              <a:t>Maria</a:t>
            </a:r>
            <a:r>
              <a:rPr lang="pt-PT" sz="1800" dirty="0" smtClean="0">
                <a:solidFill>
                  <a:schemeClr val="bg1"/>
                </a:solidFill>
              </a:rPr>
              <a:t>;</a:t>
            </a:r>
          </a:p>
          <a:p>
            <a:pPr marL="914400" lvl="1" indent="-914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PT" sz="1800" dirty="0" smtClean="0">
                <a:solidFill>
                  <a:schemeClr val="bg1"/>
                </a:solidFill>
              </a:rPr>
              <a:t>e por um </a:t>
            </a:r>
            <a:r>
              <a:rPr lang="pt-PT" sz="1800" b="1" dirty="0" smtClean="0">
                <a:solidFill>
                  <a:schemeClr val="bg1"/>
                </a:solidFill>
              </a:rPr>
              <a:t>conjunto de ilhéus</a:t>
            </a:r>
            <a:r>
              <a:rPr lang="pt-PT" sz="1800" dirty="0" smtClean="0">
                <a:solidFill>
                  <a:schemeClr val="bg1"/>
                </a:solidFill>
              </a:rPr>
              <a:t>, como o das Formigas.</a:t>
            </a:r>
            <a:endParaRPr lang="pt-PT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2105895" y="4149079"/>
            <a:ext cx="4932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Mapa hipsométrico do arquipélago dos Açores.</a:t>
            </a:r>
            <a:endParaRPr lang="pt-PT" sz="1200" b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87824" y="244277"/>
            <a:ext cx="5256584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800" dirty="0"/>
              <a:t>as ilhas do arquipélago dos </a:t>
            </a:r>
            <a:r>
              <a:rPr lang="pt-PT" sz="2800" dirty="0" smtClean="0"/>
              <a:t>Açores.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895" y="1196752"/>
            <a:ext cx="4932211" cy="2975124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6374"/>
            <a:ext cx="1008112" cy="7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32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667" y="4934474"/>
            <a:ext cx="8255000" cy="150607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PT" sz="2100" dirty="0"/>
              <a:t>O arquipélago </a:t>
            </a:r>
            <a:r>
              <a:rPr lang="pt-PT" sz="2100" dirty="0" smtClean="0"/>
              <a:t>da Madeira é constituído pelas ilhas: </a:t>
            </a:r>
          </a:p>
          <a:p>
            <a:pPr marL="914400" lvl="1" indent="-4572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2100" dirty="0" smtClean="0">
                <a:solidFill>
                  <a:schemeClr val="bg1"/>
                </a:solidFill>
              </a:rPr>
              <a:t>da </a:t>
            </a:r>
            <a:r>
              <a:rPr lang="pt-PT" sz="2100" b="1" dirty="0" smtClean="0">
                <a:solidFill>
                  <a:schemeClr val="bg1"/>
                </a:solidFill>
              </a:rPr>
              <a:t>Madeira</a:t>
            </a:r>
            <a:r>
              <a:rPr lang="pt-PT" sz="2100" dirty="0" smtClean="0">
                <a:solidFill>
                  <a:schemeClr val="bg1"/>
                </a:solidFill>
              </a:rPr>
              <a:t>;</a:t>
            </a:r>
          </a:p>
          <a:p>
            <a:pPr marL="914400" lvl="1" indent="-4572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pt-PT" sz="2100" dirty="0" smtClean="0">
                <a:solidFill>
                  <a:schemeClr val="bg1"/>
                </a:solidFill>
              </a:rPr>
              <a:t>de </a:t>
            </a:r>
            <a:r>
              <a:rPr lang="pt-PT" sz="2100" b="1" dirty="0" smtClean="0">
                <a:solidFill>
                  <a:schemeClr val="bg1"/>
                </a:solidFill>
              </a:rPr>
              <a:t>Porto Santo</a:t>
            </a:r>
            <a:r>
              <a:rPr lang="pt-PT" sz="2100" dirty="0" smtClean="0">
                <a:solidFill>
                  <a:schemeClr val="bg1"/>
                </a:solidFill>
              </a:rPr>
              <a:t>;</a:t>
            </a:r>
          </a:p>
          <a:p>
            <a:pPr marL="914400" lvl="1" indent="-9144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PT" sz="2100" dirty="0" smtClean="0">
                <a:solidFill>
                  <a:schemeClr val="bg1"/>
                </a:solidFill>
              </a:rPr>
              <a:t>e pelos ilhéus das </a:t>
            </a:r>
            <a:r>
              <a:rPr lang="pt-PT" sz="2100" b="1" dirty="0" smtClean="0">
                <a:solidFill>
                  <a:schemeClr val="bg1"/>
                </a:solidFill>
              </a:rPr>
              <a:t>Desertas</a:t>
            </a:r>
            <a:r>
              <a:rPr lang="pt-PT" sz="2100" dirty="0" smtClean="0">
                <a:solidFill>
                  <a:schemeClr val="bg1"/>
                </a:solidFill>
              </a:rPr>
              <a:t> e das </a:t>
            </a:r>
            <a:r>
              <a:rPr lang="pt-PT" sz="2100" b="1" dirty="0" smtClean="0">
                <a:solidFill>
                  <a:schemeClr val="bg1"/>
                </a:solidFill>
              </a:rPr>
              <a:t>Selvagens</a:t>
            </a:r>
            <a:r>
              <a:rPr lang="pt-PT" sz="2100" dirty="0" smtClean="0">
                <a:solidFill>
                  <a:schemeClr val="bg1"/>
                </a:solidFill>
              </a:rPr>
              <a:t>.</a:t>
            </a:r>
            <a:endParaRPr lang="pt-PT" sz="2100" b="1" dirty="0">
              <a:solidFill>
                <a:schemeClr val="bg1"/>
              </a:solidFill>
            </a:endParaRPr>
          </a:p>
          <a:p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2267744" y="4579373"/>
            <a:ext cx="4295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Mapa hipsométrico do arquipélago da Madeira.</a:t>
            </a:r>
            <a:endParaRPr lang="pt-PT" sz="1200" b="1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987824" y="260648"/>
            <a:ext cx="5256584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800" dirty="0"/>
              <a:t>as ilhas do arquipélago </a:t>
            </a:r>
            <a:r>
              <a:rPr lang="pt-PT" sz="2800" dirty="0" smtClean="0"/>
              <a:t>da Madeira.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340768"/>
            <a:ext cx="4295775" cy="321945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6374"/>
            <a:ext cx="1008112" cy="7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463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37" y="1340768"/>
            <a:ext cx="2779719" cy="247086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527256" y="3830138"/>
            <a:ext cx="27653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 smtClean="0"/>
              <a:t>Lagoa do Fogo, ilha de São Miguel</a:t>
            </a:r>
            <a:endParaRPr lang="pt-PT" sz="12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4794969" y="3831431"/>
            <a:ext cx="2731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Fajã do Ouvidor na rocha </a:t>
            </a:r>
            <a:r>
              <a:rPr lang="pt-PT" sz="1200" dirty="0" smtClean="0"/>
              <a:t>do </a:t>
            </a:r>
            <a:r>
              <a:rPr lang="pt-PT" sz="1200" dirty="0"/>
              <a:t>Norte Grande, </a:t>
            </a:r>
            <a:r>
              <a:rPr lang="pt-PT" sz="1200" dirty="0" smtClean="0"/>
              <a:t>ilha </a:t>
            </a:r>
            <a:r>
              <a:rPr lang="pt-PT" sz="1200" dirty="0"/>
              <a:t>de São </a:t>
            </a:r>
            <a:r>
              <a:rPr lang="pt-PT" sz="1200" dirty="0" smtClean="0"/>
              <a:t>Jorge</a:t>
            </a:r>
            <a:endParaRPr lang="pt-PT" sz="12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933" y="1349097"/>
            <a:ext cx="2730934" cy="2468642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67544" y="4293096"/>
            <a:ext cx="8187267" cy="2160240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pt-PT" sz="1800" dirty="0" smtClean="0"/>
              <a:t>O </a:t>
            </a:r>
            <a:r>
              <a:rPr lang="pt-PT" sz="1800" b="1" dirty="0" smtClean="0"/>
              <a:t>relevo</a:t>
            </a:r>
            <a:r>
              <a:rPr lang="pt-PT" sz="1800" dirty="0" smtClean="0"/>
              <a:t> é acentuado e existem caldeiras ou lagoas, como a lagoa do Fogo ou a lagoa das Sete Cidades, na ilha de São Miguel.</a:t>
            </a:r>
          </a:p>
          <a:p>
            <a:pPr algn="just">
              <a:lnSpc>
                <a:spcPct val="120000"/>
              </a:lnSpc>
            </a:pPr>
            <a:r>
              <a:rPr lang="pt-PT" sz="1800" dirty="0" smtClean="0"/>
              <a:t>O </a:t>
            </a:r>
            <a:r>
              <a:rPr lang="pt-PT" sz="1800" b="1" dirty="0"/>
              <a:t>clima</a:t>
            </a:r>
            <a:r>
              <a:rPr lang="pt-PT" sz="1800" dirty="0"/>
              <a:t> </a:t>
            </a:r>
            <a:r>
              <a:rPr lang="pt-PT" sz="1800" dirty="0" smtClean="0"/>
              <a:t>é </a:t>
            </a:r>
            <a:r>
              <a:rPr lang="pt-PT" sz="1800" dirty="0"/>
              <a:t>húmido, com chuvas </a:t>
            </a:r>
            <a:r>
              <a:rPr lang="pt-PT" sz="1800" dirty="0" smtClean="0"/>
              <a:t>abundantes </a:t>
            </a:r>
            <a:r>
              <a:rPr lang="pt-PT" sz="1800" dirty="0"/>
              <a:t>durante todo o ano e temperaturas </a:t>
            </a:r>
            <a:r>
              <a:rPr lang="pt-PT" sz="1800" dirty="0" smtClean="0"/>
              <a:t>amenas.</a:t>
            </a:r>
          </a:p>
          <a:p>
            <a:pPr algn="just">
              <a:lnSpc>
                <a:spcPct val="120000"/>
              </a:lnSpc>
            </a:pPr>
            <a:r>
              <a:rPr lang="pt-PT" sz="1800" dirty="0" smtClean="0"/>
              <a:t>A </a:t>
            </a:r>
            <a:r>
              <a:rPr lang="pt-PT" sz="1800" b="1" dirty="0" smtClean="0"/>
              <a:t>vegetação</a:t>
            </a:r>
            <a:r>
              <a:rPr lang="pt-PT" sz="1800" dirty="0" smtClean="0"/>
              <a:t> é única: o </a:t>
            </a:r>
            <a:r>
              <a:rPr lang="pt-PT" sz="1800" dirty="0"/>
              <a:t>m</a:t>
            </a:r>
            <a:r>
              <a:rPr lang="pt-PT" sz="1800" dirty="0" smtClean="0"/>
              <a:t>ogno</a:t>
            </a:r>
            <a:r>
              <a:rPr lang="pt-PT" sz="1800" dirty="0"/>
              <a:t>, o </a:t>
            </a:r>
            <a:r>
              <a:rPr lang="pt-PT" sz="1800" dirty="0" smtClean="0"/>
              <a:t>louro e o </a:t>
            </a:r>
            <a:r>
              <a:rPr lang="pt-PT" sz="1800" dirty="0"/>
              <a:t>s</a:t>
            </a:r>
            <a:r>
              <a:rPr lang="pt-PT" sz="1800" dirty="0" smtClean="0"/>
              <a:t>anguinho </a:t>
            </a:r>
            <a:r>
              <a:rPr lang="pt-PT" sz="1800" dirty="0"/>
              <a:t>são algumas das espécies que </a:t>
            </a:r>
            <a:r>
              <a:rPr lang="pt-PT" sz="1800" dirty="0" smtClean="0"/>
              <a:t>constituem a </a:t>
            </a:r>
            <a:r>
              <a:rPr lang="pt-PT" sz="1800" dirty="0"/>
              <a:t>vegetação dos Açores</a:t>
            </a:r>
            <a:r>
              <a:rPr lang="pt-PT" sz="1800" dirty="0" smtClean="0"/>
              <a:t>.</a:t>
            </a:r>
            <a:endParaRPr lang="pt-PT" sz="18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987824" y="260648"/>
            <a:ext cx="5328592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800" dirty="0" smtClean="0"/>
              <a:t>o arquipélago dos Açores – seu relevo, clima e vegetação.</a:t>
            </a:r>
            <a:endParaRPr lang="en-US" sz="28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6374"/>
            <a:ext cx="1008112" cy="7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61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701138" y="3872081"/>
            <a:ext cx="3014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 smtClean="0"/>
              <a:t>Floresta </a:t>
            </a:r>
            <a:r>
              <a:rPr lang="pt-PT" sz="1200" dirty="0" err="1" smtClean="0"/>
              <a:t>laurissilva</a:t>
            </a:r>
            <a:r>
              <a:rPr lang="pt-PT" sz="1200" dirty="0"/>
              <a:t>, </a:t>
            </a:r>
            <a:r>
              <a:rPr lang="pt-PT" sz="1200" dirty="0" smtClean="0"/>
              <a:t>ilha </a:t>
            </a:r>
            <a:r>
              <a:rPr lang="pt-PT" sz="1200" dirty="0"/>
              <a:t>da </a:t>
            </a:r>
            <a:r>
              <a:rPr lang="pt-PT" sz="1200" dirty="0" smtClean="0"/>
              <a:t>Madeira</a:t>
            </a:r>
            <a:endParaRPr lang="pt-PT" sz="12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882" y="1412776"/>
            <a:ext cx="2742683" cy="243794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662" y="1414243"/>
            <a:ext cx="2699004" cy="2436368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000100" y="3872081"/>
            <a:ext cx="3623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Cabo Girão, Câmara de </a:t>
            </a:r>
            <a:r>
              <a:rPr lang="pt-PT" sz="1200" dirty="0" smtClean="0"/>
              <a:t>Lobos, ilha da Madeira</a:t>
            </a:r>
            <a:endParaRPr lang="pt-PT" sz="12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67544" y="4149080"/>
            <a:ext cx="8280920" cy="2304256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t-PT" sz="1800" dirty="0" smtClean="0"/>
              <a:t>O </a:t>
            </a:r>
            <a:r>
              <a:rPr lang="pt-PT" sz="1800" b="1" dirty="0" smtClean="0"/>
              <a:t>relevo</a:t>
            </a:r>
            <a:r>
              <a:rPr lang="pt-PT" sz="1800" dirty="0" smtClean="0"/>
              <a:t> é acentuado e existem várias ribeiras.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t-PT" sz="1800" dirty="0"/>
              <a:t>O</a:t>
            </a:r>
            <a:r>
              <a:rPr lang="pt-PT" sz="1800" dirty="0" smtClean="0"/>
              <a:t> </a:t>
            </a:r>
            <a:r>
              <a:rPr lang="pt-PT" sz="1800" b="1" dirty="0"/>
              <a:t>clima</a:t>
            </a:r>
            <a:r>
              <a:rPr lang="pt-PT" sz="1800" dirty="0"/>
              <a:t> </a:t>
            </a:r>
            <a:r>
              <a:rPr lang="pt-PT" sz="1800" dirty="0" smtClean="0"/>
              <a:t>pauta-se por verões quentes e secos e invernos suaves; contudo, a vertente norte, que está mais exposta aos ventos e tem maior altitude, é mais chuvosa e tem temperaturas mais baixas.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t-PT" sz="1800" dirty="0"/>
              <a:t>A</a:t>
            </a:r>
            <a:r>
              <a:rPr lang="pt-PT" sz="1800" dirty="0" smtClean="0"/>
              <a:t> </a:t>
            </a:r>
            <a:r>
              <a:rPr lang="pt-PT" sz="1800" b="1" dirty="0" smtClean="0"/>
              <a:t>vegetação</a:t>
            </a:r>
            <a:r>
              <a:rPr lang="pt-PT" sz="1800" dirty="0" smtClean="0"/>
              <a:t> é composta por pinheiros, eucaliptos, acácias e castanheiros e pelas espécies que compõem a floresta </a:t>
            </a:r>
            <a:r>
              <a:rPr lang="pt-PT" sz="1800" dirty="0" err="1" smtClean="0"/>
              <a:t>laurissilva</a:t>
            </a:r>
            <a:r>
              <a:rPr lang="pt-PT" sz="1800" dirty="0" smtClean="0"/>
              <a:t>.</a:t>
            </a:r>
            <a:endParaRPr lang="pt-PT" sz="18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987824" y="260648"/>
            <a:ext cx="5328592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800" dirty="0" smtClean="0"/>
              <a:t>o arquipélago da Madeira – seu relevo, clima e vegetação.</a:t>
            </a:r>
            <a:endParaRPr lang="en-US" sz="28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6374"/>
            <a:ext cx="1008112" cy="7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3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\\srv-files1.portoeditora.pt\ficheiros\Lisboa Editora\Coordenacao\003_Cristina Henrique\20150736_DD0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88" y="1196752"/>
            <a:ext cx="5422316" cy="274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Será que sei?</a:t>
            </a:r>
            <a:endParaRPr lang="pt-PT" dirty="0"/>
          </a:p>
        </p:txBody>
      </p:sp>
      <p:sp>
        <p:nvSpPr>
          <p:cNvPr id="6" name="Content Placeholder 8"/>
          <p:cNvSpPr txBox="1">
            <a:spLocks/>
          </p:cNvSpPr>
          <p:nvPr/>
        </p:nvSpPr>
        <p:spPr>
          <a:xfrm>
            <a:off x="506652" y="4365104"/>
            <a:ext cx="8130697" cy="194421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r>
              <a:rPr lang="pt-PT" sz="1600" b="1" dirty="0" smtClean="0"/>
              <a:t>1. Indica:</a:t>
            </a:r>
          </a:p>
          <a:p>
            <a:pPr marL="0" indent="0" algn="just">
              <a:spcAft>
                <a:spcPts val="600"/>
              </a:spcAft>
              <a:buFont typeface="Arial" pitchFamily="34" charset="0"/>
              <a:buNone/>
            </a:pPr>
            <a:r>
              <a:rPr lang="pt-PT" sz="1600" b="1" dirty="0" smtClean="0">
                <a:solidFill>
                  <a:schemeClr val="bg1"/>
                </a:solidFill>
              </a:rPr>
              <a:t>     a.</a:t>
            </a:r>
            <a:r>
              <a:rPr lang="pt-PT" sz="1600" dirty="0" smtClean="0">
                <a:solidFill>
                  <a:schemeClr val="bg1"/>
                </a:solidFill>
              </a:rPr>
              <a:t> um continente que se localize na zona quente; ____________________________</a:t>
            </a:r>
          </a:p>
          <a:p>
            <a:pPr marL="0" indent="0" algn="just">
              <a:spcAft>
                <a:spcPts val="600"/>
              </a:spcAft>
              <a:buFont typeface="Arial" pitchFamily="34" charset="0"/>
              <a:buNone/>
            </a:pPr>
            <a:r>
              <a:rPr lang="pt-PT" sz="1600" b="1" dirty="0" smtClean="0">
                <a:solidFill>
                  <a:schemeClr val="bg1"/>
                </a:solidFill>
              </a:rPr>
              <a:t>     b.</a:t>
            </a:r>
            <a:r>
              <a:rPr lang="pt-PT" sz="1600" dirty="0" smtClean="0">
                <a:solidFill>
                  <a:schemeClr val="bg1"/>
                </a:solidFill>
              </a:rPr>
              <a:t> um continente que se localize na zona temperada do norte; </a:t>
            </a:r>
            <a:r>
              <a:rPr lang="pt-PT" sz="1600" spc="-30" dirty="0" smtClean="0">
                <a:solidFill>
                  <a:schemeClr val="bg1"/>
                </a:solidFill>
              </a:rPr>
              <a:t>__________________</a:t>
            </a:r>
          </a:p>
          <a:p>
            <a:pPr marL="266700" indent="0" algn="just">
              <a:spcAft>
                <a:spcPts val="600"/>
              </a:spcAft>
              <a:buNone/>
            </a:pPr>
            <a:r>
              <a:rPr lang="pt-PT" sz="1600" b="1" dirty="0" smtClean="0">
                <a:solidFill>
                  <a:schemeClr val="bg1"/>
                </a:solidFill>
              </a:rPr>
              <a:t>c.</a:t>
            </a:r>
            <a:r>
              <a:rPr lang="pt-PT" sz="1600" dirty="0" smtClean="0">
                <a:solidFill>
                  <a:schemeClr val="bg1"/>
                </a:solidFill>
              </a:rPr>
              <a:t> </a:t>
            </a:r>
            <a:r>
              <a:rPr lang="pt-PT" sz="1600" dirty="0">
                <a:solidFill>
                  <a:schemeClr val="bg1"/>
                </a:solidFill>
              </a:rPr>
              <a:t>um país que se localize na zona quente; _________________________________ </a:t>
            </a:r>
            <a:endParaRPr lang="pt-PT" sz="1600" dirty="0" smtClean="0">
              <a:solidFill>
                <a:schemeClr val="bg1"/>
              </a:solidFill>
            </a:endParaRPr>
          </a:p>
          <a:p>
            <a:pPr marL="266700" indent="0" algn="just">
              <a:spcAft>
                <a:spcPts val="600"/>
              </a:spcAft>
              <a:buNone/>
            </a:pPr>
            <a:r>
              <a:rPr lang="pt-PT" sz="1600" b="1" dirty="0" smtClean="0">
                <a:solidFill>
                  <a:schemeClr val="bg1"/>
                </a:solidFill>
              </a:rPr>
              <a:t>d.</a:t>
            </a:r>
            <a:r>
              <a:rPr lang="pt-PT" sz="1600" dirty="0" smtClean="0">
                <a:solidFill>
                  <a:schemeClr val="bg1"/>
                </a:solidFill>
              </a:rPr>
              <a:t> uma ilha que se localize na zona temperada do norte. ______________________</a:t>
            </a:r>
            <a:endParaRPr lang="pt-PT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885988" y="4016097"/>
            <a:ext cx="54223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 smtClean="0"/>
              <a:t>Zonas climáticas da Terra</a:t>
            </a:r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291816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Será que sei?</a:t>
            </a:r>
            <a:endParaRPr lang="pt-PT" dirty="0"/>
          </a:p>
        </p:txBody>
      </p:sp>
      <p:sp>
        <p:nvSpPr>
          <p:cNvPr id="7" name="Content Placeholder 8"/>
          <p:cNvSpPr txBox="1">
            <a:spLocks/>
          </p:cNvSpPr>
          <p:nvPr/>
        </p:nvSpPr>
        <p:spPr>
          <a:xfrm>
            <a:off x="300226" y="4214818"/>
            <a:ext cx="8592254" cy="23042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sz="1600" b="1" dirty="0" smtClean="0"/>
              <a:t>2. Assinala com V as afirmações verdadeiras e com F as afirmações falsas. Corrige as falsas.</a:t>
            </a:r>
          </a:p>
          <a:p>
            <a:pPr marL="714375" lvl="1">
              <a:buFont typeface="Arial" pitchFamily="34" charset="0"/>
              <a:buNone/>
            </a:pPr>
            <a:r>
              <a:rPr lang="pt-PT" sz="1600" b="1" dirty="0" smtClean="0">
                <a:solidFill>
                  <a:srgbClr val="555555"/>
                </a:solidFill>
              </a:rPr>
              <a:t>A.</a:t>
            </a:r>
            <a:r>
              <a:rPr lang="pt-PT" sz="1600" dirty="0" smtClean="0">
                <a:solidFill>
                  <a:srgbClr val="555555"/>
                </a:solidFill>
              </a:rPr>
              <a:t> </a:t>
            </a:r>
            <a:r>
              <a:rPr lang="pt-PT" sz="1600" dirty="0">
                <a:solidFill>
                  <a:srgbClr val="555555"/>
                </a:solidFill>
              </a:rPr>
              <a:t>Os elementos que definem o estado do tempo são a temperatura, a latitude e a altitude.</a:t>
            </a:r>
          </a:p>
          <a:p>
            <a:pPr marL="714375" lvl="1">
              <a:buFont typeface="Arial" pitchFamily="34" charset="0"/>
              <a:buNone/>
            </a:pPr>
            <a:r>
              <a:rPr lang="pt-PT" sz="1600" b="1" dirty="0" smtClean="0">
                <a:solidFill>
                  <a:srgbClr val="555555"/>
                </a:solidFill>
              </a:rPr>
              <a:t>B.</a:t>
            </a:r>
            <a:r>
              <a:rPr lang="pt-PT" sz="1600" dirty="0" smtClean="0">
                <a:solidFill>
                  <a:srgbClr val="555555"/>
                </a:solidFill>
              </a:rPr>
              <a:t> </a:t>
            </a:r>
            <a:r>
              <a:rPr lang="pt-PT" sz="1600" dirty="0">
                <a:solidFill>
                  <a:srgbClr val="555555"/>
                </a:solidFill>
              </a:rPr>
              <a:t>Estado de tempo e clima têm o mesmo significado.</a:t>
            </a:r>
          </a:p>
          <a:p>
            <a:pPr marL="714375" lvl="1">
              <a:buFont typeface="Arial" pitchFamily="34" charset="0"/>
              <a:buNone/>
            </a:pPr>
            <a:r>
              <a:rPr lang="pt-PT" sz="1600" b="1" dirty="0" smtClean="0">
                <a:solidFill>
                  <a:srgbClr val="555555"/>
                </a:solidFill>
              </a:rPr>
              <a:t>C.</a:t>
            </a:r>
            <a:r>
              <a:rPr lang="pt-PT" sz="1600" dirty="0" smtClean="0">
                <a:solidFill>
                  <a:srgbClr val="555555"/>
                </a:solidFill>
              </a:rPr>
              <a:t> As regiões climáticas existentes na </a:t>
            </a:r>
            <a:r>
              <a:rPr lang="pt-PT" sz="1600" dirty="0">
                <a:solidFill>
                  <a:srgbClr val="555555"/>
                </a:solidFill>
              </a:rPr>
              <a:t>Península Ibérica são </a:t>
            </a:r>
            <a:r>
              <a:rPr lang="pt-PT" sz="1600" dirty="0" smtClean="0">
                <a:solidFill>
                  <a:srgbClr val="555555"/>
                </a:solidFill>
              </a:rPr>
              <a:t>as mesmas que existem em Portugal.</a:t>
            </a:r>
            <a:endParaRPr lang="pt-PT" sz="1600" dirty="0">
              <a:solidFill>
                <a:srgbClr val="555555"/>
              </a:solidFill>
            </a:endParaRPr>
          </a:p>
          <a:p>
            <a:pPr marL="714375" lvl="1">
              <a:buFont typeface="Arial" pitchFamily="34" charset="0"/>
              <a:buNone/>
            </a:pPr>
            <a:r>
              <a:rPr lang="pt-PT" sz="1600" b="1" dirty="0" smtClean="0">
                <a:solidFill>
                  <a:srgbClr val="555555"/>
                </a:solidFill>
              </a:rPr>
              <a:t>D.</a:t>
            </a:r>
            <a:r>
              <a:rPr lang="pt-PT" sz="1600" dirty="0" smtClean="0">
                <a:solidFill>
                  <a:srgbClr val="555555"/>
                </a:solidFill>
              </a:rPr>
              <a:t> A maior parte dos rios da Península Ibérica corre de este para oeste. O rio Ebro e o rio Sado são duas exceções.</a:t>
            </a:r>
            <a:endParaRPr lang="pt-PT" sz="1650" dirty="0">
              <a:solidFill>
                <a:srgbClr val="555555"/>
              </a:solidFill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13" y="1000108"/>
            <a:ext cx="4416155" cy="3095982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450" y="1000108"/>
            <a:ext cx="2142942" cy="311382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9166" y="4735785"/>
            <a:ext cx="288032" cy="288032"/>
          </a:xfrm>
          <a:prstGeom prst="rect">
            <a:avLst/>
          </a:prstGeom>
          <a:noFill/>
          <a:ln>
            <a:solidFill>
              <a:srgbClr val="96C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6C83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9166" y="5157192"/>
            <a:ext cx="288032" cy="288032"/>
          </a:xfrm>
          <a:prstGeom prst="rect">
            <a:avLst/>
          </a:prstGeom>
          <a:noFill/>
          <a:ln>
            <a:solidFill>
              <a:srgbClr val="96C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6C83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9166" y="5589240"/>
            <a:ext cx="288032" cy="288032"/>
          </a:xfrm>
          <a:prstGeom prst="rect">
            <a:avLst/>
          </a:prstGeom>
          <a:noFill/>
          <a:ln>
            <a:solidFill>
              <a:srgbClr val="96C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6C83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9166" y="6021288"/>
            <a:ext cx="288032" cy="288032"/>
          </a:xfrm>
          <a:prstGeom prst="rect">
            <a:avLst/>
          </a:prstGeom>
          <a:noFill/>
          <a:ln>
            <a:solidFill>
              <a:srgbClr val="96C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83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6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Será que sei?</a:t>
            </a:r>
            <a:endParaRPr lang="pt-PT" dirty="0"/>
          </a:p>
        </p:txBody>
      </p:sp>
      <p:sp>
        <p:nvSpPr>
          <p:cNvPr id="9" name="Content Placeholder 8"/>
          <p:cNvSpPr txBox="1">
            <a:spLocks/>
          </p:cNvSpPr>
          <p:nvPr/>
        </p:nvSpPr>
        <p:spPr>
          <a:xfrm>
            <a:off x="562604" y="4581128"/>
            <a:ext cx="8102590" cy="129540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Arial" pitchFamily="34" charset="0"/>
              <a:buNone/>
            </a:pPr>
            <a:r>
              <a:rPr lang="pt-PT" sz="1600" b="1" dirty="0" smtClean="0"/>
              <a:t>3. Indica qual das árvores representa:</a:t>
            </a:r>
          </a:p>
          <a:p>
            <a:pPr marL="0" indent="0" algn="just">
              <a:spcAft>
                <a:spcPts val="600"/>
              </a:spcAft>
              <a:buFont typeface="Arial" pitchFamily="34" charset="0"/>
              <a:buNone/>
            </a:pPr>
            <a:r>
              <a:rPr lang="pt-PT" sz="1600" b="1" dirty="0" smtClean="0">
                <a:solidFill>
                  <a:schemeClr val="bg1"/>
                </a:solidFill>
              </a:rPr>
              <a:t>     a.</a:t>
            </a:r>
            <a:r>
              <a:rPr lang="pt-PT" sz="1600" dirty="0" smtClean="0">
                <a:solidFill>
                  <a:schemeClr val="bg1"/>
                </a:solidFill>
              </a:rPr>
              <a:t> a região de clima temperado marítimo; </a:t>
            </a:r>
            <a:r>
              <a:rPr lang="pt-PT" sz="1600" spc="-10" dirty="0" smtClean="0"/>
              <a:t>__________________________________</a:t>
            </a:r>
          </a:p>
          <a:p>
            <a:pPr marL="0" indent="0" algn="just">
              <a:spcAft>
                <a:spcPts val="600"/>
              </a:spcAft>
              <a:buFont typeface="Arial" pitchFamily="34" charset="0"/>
              <a:buNone/>
            </a:pPr>
            <a:r>
              <a:rPr lang="pt-PT" sz="1600" b="1" dirty="0" smtClean="0">
                <a:solidFill>
                  <a:schemeClr val="bg1"/>
                </a:solidFill>
              </a:rPr>
              <a:t>     b.</a:t>
            </a:r>
            <a:r>
              <a:rPr lang="pt-PT" sz="1600" dirty="0" smtClean="0">
                <a:solidFill>
                  <a:schemeClr val="bg1"/>
                </a:solidFill>
              </a:rPr>
              <a:t> a região de clima temperado mediterrâneo. </a:t>
            </a:r>
            <a:r>
              <a:rPr lang="pt-PT" sz="1600" dirty="0" smtClean="0"/>
              <a:t>______________________________</a:t>
            </a:r>
          </a:p>
          <a:p>
            <a:pPr marL="0" indent="0">
              <a:buFont typeface="Arial" pitchFamily="34" charset="0"/>
              <a:buNone/>
            </a:pPr>
            <a:endParaRPr lang="pt-PT" sz="2200" dirty="0"/>
          </a:p>
        </p:txBody>
      </p:sp>
      <p:sp>
        <p:nvSpPr>
          <p:cNvPr id="18" name="CaixaDeTexto 8"/>
          <p:cNvSpPr txBox="1"/>
          <p:nvPr/>
        </p:nvSpPr>
        <p:spPr>
          <a:xfrm>
            <a:off x="6855613" y="3883682"/>
            <a:ext cx="1809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96C832"/>
                </a:solidFill>
              </a:rPr>
              <a:t>D</a:t>
            </a:r>
            <a:endParaRPr lang="pt-PT" sz="1600" b="1" dirty="0">
              <a:solidFill>
                <a:srgbClr val="96C832"/>
              </a:solidFill>
            </a:endParaRPr>
          </a:p>
        </p:txBody>
      </p:sp>
      <p:sp>
        <p:nvSpPr>
          <p:cNvPr id="19" name="CaixaDeTexto 8"/>
          <p:cNvSpPr txBox="1"/>
          <p:nvPr/>
        </p:nvSpPr>
        <p:spPr>
          <a:xfrm>
            <a:off x="2622927" y="3861048"/>
            <a:ext cx="19701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96C832"/>
                </a:solidFill>
              </a:rPr>
              <a:t>B</a:t>
            </a:r>
            <a:endParaRPr lang="pt-PT" sz="1600" b="1" dirty="0">
              <a:solidFill>
                <a:srgbClr val="96C832"/>
              </a:solidFill>
            </a:endParaRPr>
          </a:p>
        </p:txBody>
      </p:sp>
      <p:sp>
        <p:nvSpPr>
          <p:cNvPr id="20" name="CaixaDeTexto 8"/>
          <p:cNvSpPr txBox="1"/>
          <p:nvPr/>
        </p:nvSpPr>
        <p:spPr>
          <a:xfrm>
            <a:off x="4874000" y="3872081"/>
            <a:ext cx="1714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96C832"/>
                </a:solidFill>
              </a:rPr>
              <a:t>C</a:t>
            </a:r>
            <a:endParaRPr lang="pt-PT" sz="1600" b="1" dirty="0">
              <a:solidFill>
                <a:srgbClr val="96C832"/>
              </a:solidFill>
            </a:endParaRPr>
          </a:p>
        </p:txBody>
      </p:sp>
      <p:sp>
        <p:nvSpPr>
          <p:cNvPr id="21" name="CaixaDeTexto 8"/>
          <p:cNvSpPr txBox="1"/>
          <p:nvPr/>
        </p:nvSpPr>
        <p:spPr>
          <a:xfrm>
            <a:off x="971600" y="3872081"/>
            <a:ext cx="1371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96C832"/>
                </a:solidFill>
              </a:rPr>
              <a:t>A</a:t>
            </a:r>
            <a:endParaRPr lang="pt-PT" sz="1600" b="1" dirty="0">
              <a:solidFill>
                <a:srgbClr val="96C832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614" y="1867458"/>
            <a:ext cx="1809581" cy="20046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1844824"/>
            <a:ext cx="1965275" cy="200192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000" y="1844824"/>
            <a:ext cx="1714224" cy="202558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1844824"/>
            <a:ext cx="1371379" cy="202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7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88736" y="2492896"/>
            <a:ext cx="5039648" cy="1470025"/>
          </a:xfrm>
        </p:spPr>
        <p:txBody>
          <a:bodyPr/>
          <a:lstStyle/>
          <a:p>
            <a:r>
              <a:rPr lang="en-US" sz="4000" b="1" dirty="0" err="1">
                <a:solidFill>
                  <a:srgbClr val="96C832"/>
                </a:solidFill>
              </a:rPr>
              <a:t>c</a:t>
            </a:r>
            <a:r>
              <a:rPr lang="en-US" sz="4000" b="1" dirty="0" err="1" smtClean="0">
                <a:solidFill>
                  <a:srgbClr val="96C832"/>
                </a:solidFill>
              </a:rPr>
              <a:t>omo</a:t>
            </a:r>
            <a:r>
              <a:rPr lang="en-US" sz="4000" b="1" dirty="0" smtClean="0">
                <a:solidFill>
                  <a:srgbClr val="96C832"/>
                </a:solidFill>
              </a:rPr>
              <a:t> continua </a:t>
            </a:r>
            <a:br>
              <a:rPr lang="en-US" sz="4000" b="1" dirty="0" smtClean="0">
                <a:solidFill>
                  <a:srgbClr val="96C832"/>
                </a:solidFill>
              </a:rPr>
            </a:br>
            <a:r>
              <a:rPr lang="en-US" sz="4000" b="1" dirty="0" smtClean="0">
                <a:solidFill>
                  <a:srgbClr val="96C832"/>
                </a:solidFill>
              </a:rPr>
              <a:t>a </a:t>
            </a:r>
            <a:r>
              <a:rPr lang="en-US" sz="4000" b="1" dirty="0" err="1" smtClean="0">
                <a:solidFill>
                  <a:srgbClr val="96C832"/>
                </a:solidFill>
              </a:rPr>
              <a:t>História</a:t>
            </a:r>
            <a:r>
              <a:rPr lang="en-US" sz="4000" b="1" dirty="0" smtClean="0">
                <a:solidFill>
                  <a:srgbClr val="96C832"/>
                </a:solidFill>
              </a:rPr>
              <a:t>?</a:t>
            </a:r>
            <a:endParaRPr lang="en-US" sz="4000" b="1" strike="sngStrike" dirty="0">
              <a:solidFill>
                <a:srgbClr val="96C83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41627"/>
            <a:ext cx="2304256" cy="249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88232" y="6636543"/>
            <a:ext cx="64442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00" kern="1200" dirty="0" smtClean="0">
                <a:solidFill>
                  <a:schemeClr val="tx1"/>
                </a:solidFill>
                <a:effectLst/>
              </a:rPr>
              <a:t>Estes conteúdos não podem ser reproduzidos, copiados ou partilhados, no todo ou em parte, sem a autorização escrita da Raiz Editora.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59951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1104</Words>
  <Application>Microsoft Office PowerPoint</Application>
  <PresentationFormat>On-screen Show (4:3)</PresentationFormat>
  <Paragraphs>94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Era uma vez…</vt:lpstr>
      <vt:lpstr>o clima e as zonas climáticas da Terra.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Será que sei?</vt:lpstr>
      <vt:lpstr>Será que sei?</vt:lpstr>
      <vt:lpstr>Será que sei?</vt:lpstr>
      <vt:lpstr>como continua  a História?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106</cp:revision>
  <dcterms:created xsi:type="dcterms:W3CDTF">2011-12-12T15:36:58Z</dcterms:created>
  <dcterms:modified xsi:type="dcterms:W3CDTF">2016-07-16T14:13:37Z</dcterms:modified>
</cp:coreProperties>
</file>