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7" r:id="rId2"/>
    <p:sldId id="290" r:id="rId3"/>
    <p:sldId id="31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32" r:id="rId12"/>
    <p:sldId id="325" r:id="rId13"/>
    <p:sldId id="333" r:id="rId14"/>
    <p:sldId id="334" r:id="rId15"/>
    <p:sldId id="335" r:id="rId16"/>
    <p:sldId id="336" r:id="rId17"/>
    <p:sldId id="337" r:id="rId18"/>
    <p:sldId id="338" r:id="rId19"/>
    <p:sldId id="352" r:id="rId20"/>
  </p:sldIdLst>
  <p:sldSz cx="9144000" cy="6858000" type="screen4x3"/>
  <p:notesSz cx="6858000" cy="9144000"/>
  <p:custDataLst>
    <p:tags r:id="rId2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lia Gago" initials="MG" lastIdx="36" clrIdx="0">
    <p:extLst/>
  </p:cmAuthor>
  <p:cmAuthor id="2" name="Paula Marinho" initials="PM" lastIdx="69" clrIdx="1"/>
  <p:cmAuthor id="3" name="Cristina Henrique" initials="CH" lastIdx="37" clrIdx="2"/>
  <p:cmAuthor id="4" name="Beatriz" initials="B" lastIdx="5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A5C7"/>
    <a:srgbClr val="000000"/>
    <a:srgbClr val="D85A8A"/>
    <a:srgbClr val="FF6600"/>
    <a:srgbClr val="FFFFFF"/>
    <a:srgbClr val="555555"/>
    <a:srgbClr val="96C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44" y="-3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7-11T17:21:54.745" idx="36">
    <p:pos x="10" y="10"/>
    <p:text>Creio que ficava melhor recortar a imagem da legenda e esta última, a legenda, surgir em baixo depois da imagem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6-07-08T15:13:18.314" idx="27">
    <p:pos x="3333" y="136"/>
    <p:text>Título alterado para ocupar menos espaço</p:text>
  </p:cm>
  <p:cm authorId="2" dt="2016-07-11T15:57:54.291" idx="49">
    <p:pos x="3741" y="285"/>
    <p:text>ok
mas colocar "terras senhoriais"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16/07/2016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pPr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2683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0" y="6525344"/>
            <a:ext cx="9144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700" b="1" i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Era uma vez… 5 </a:t>
            </a:r>
            <a:r>
              <a:rPr lang="pt-PT" sz="7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| 5.º ano</a:t>
            </a:r>
            <a:endParaRPr lang="pt-PT" sz="7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7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7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7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39752" y="-30832"/>
            <a:ext cx="5544616" cy="1470025"/>
          </a:xfrm>
        </p:spPr>
        <p:txBody>
          <a:bodyPr/>
          <a:lstStyle/>
          <a:p>
            <a:pPr algn="l"/>
            <a:r>
              <a:rPr lang="en-US" sz="6000" dirty="0" smtClean="0"/>
              <a:t>Era </a:t>
            </a:r>
            <a:r>
              <a:rPr lang="en-US" sz="6000" dirty="0" err="1" smtClean="0"/>
              <a:t>uma</a:t>
            </a:r>
            <a:r>
              <a:rPr lang="en-US" sz="6000" dirty="0" smtClean="0"/>
              <a:t> </a:t>
            </a:r>
            <a:r>
              <a:rPr lang="en-US" sz="6000" dirty="0" err="1" smtClean="0"/>
              <a:t>vez</a:t>
            </a:r>
            <a:r>
              <a:rPr lang="en-US" sz="6000" dirty="0" smtClean="0"/>
              <a:t>…</a:t>
            </a:r>
            <a:endParaRPr lang="en-US" sz="60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39552" y="1631761"/>
            <a:ext cx="8064896" cy="1077159"/>
          </a:xfrm>
        </p:spPr>
        <p:txBody>
          <a:bodyPr>
            <a:noAutofit/>
          </a:bodyPr>
          <a:lstStyle/>
          <a:p>
            <a:r>
              <a:rPr lang="pt-PT" sz="4000" b="1" dirty="0" smtClean="0">
                <a:solidFill>
                  <a:srgbClr val="00B0F0"/>
                </a:solidFill>
              </a:rPr>
              <a:t>Portugal nos séculos XIII e XIV</a:t>
            </a:r>
            <a:endParaRPr lang="pt-PT" sz="4000" b="1" dirty="0">
              <a:solidFill>
                <a:srgbClr val="00B0F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880900"/>
            <a:ext cx="3070555" cy="29963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9364" y="2880902"/>
            <a:ext cx="2405808" cy="29963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8183" y="2880900"/>
            <a:ext cx="2498273" cy="299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84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216820"/>
            <a:ext cx="5400600" cy="1195955"/>
          </a:xfrm>
        </p:spPr>
        <p:txBody>
          <a:bodyPr/>
          <a:lstStyle/>
          <a:p>
            <a:r>
              <a:rPr lang="en-US" sz="2700" dirty="0" smtClean="0">
                <a:solidFill>
                  <a:srgbClr val="00B0F0"/>
                </a:solidFill>
              </a:rPr>
              <a:t>Portugal, </a:t>
            </a:r>
            <a:r>
              <a:rPr lang="en-US" sz="2700" dirty="0" err="1" smtClean="0">
                <a:solidFill>
                  <a:srgbClr val="00B0F0"/>
                </a:solidFill>
              </a:rPr>
              <a:t>onde</a:t>
            </a:r>
            <a:r>
              <a:rPr lang="en-US" sz="2700" dirty="0" smtClean="0">
                <a:solidFill>
                  <a:srgbClr val="00B0F0"/>
                </a:solidFill>
              </a:rPr>
              <a:t> </a:t>
            </a:r>
            <a:r>
              <a:rPr lang="en-US" sz="2700" dirty="0" err="1" smtClean="0">
                <a:solidFill>
                  <a:srgbClr val="00B0F0"/>
                </a:solidFill>
              </a:rPr>
              <a:t>os</a:t>
            </a:r>
            <a:r>
              <a:rPr lang="en-US" sz="2700" dirty="0" smtClean="0">
                <a:solidFill>
                  <a:srgbClr val="00B0F0"/>
                </a:solidFill>
              </a:rPr>
              <a:t> reis se </a:t>
            </a:r>
            <a:r>
              <a:rPr lang="en-US" sz="2700" dirty="0" err="1" smtClean="0">
                <a:solidFill>
                  <a:srgbClr val="00B0F0"/>
                </a:solidFill>
              </a:rPr>
              <a:t>preo-cupavam</a:t>
            </a:r>
            <a:r>
              <a:rPr lang="en-US" sz="2700" dirty="0" smtClean="0">
                <a:solidFill>
                  <a:srgbClr val="00B0F0"/>
                </a:solidFill>
              </a:rPr>
              <a:t> com o </a:t>
            </a:r>
            <a:r>
              <a:rPr lang="en-US" sz="2700" dirty="0" err="1" smtClean="0">
                <a:solidFill>
                  <a:srgbClr val="00B0F0"/>
                </a:solidFill>
              </a:rPr>
              <a:t>desenvolvimento</a:t>
            </a:r>
            <a:r>
              <a:rPr lang="en-US" sz="2700" dirty="0" smtClean="0">
                <a:solidFill>
                  <a:srgbClr val="00B0F0"/>
                </a:solidFill>
              </a:rPr>
              <a:t> das </a:t>
            </a:r>
            <a:r>
              <a:rPr lang="en-US" sz="2700" dirty="0" err="1" smtClean="0">
                <a:solidFill>
                  <a:srgbClr val="00B0F0"/>
                </a:solidFill>
              </a:rPr>
              <a:t>atividades</a:t>
            </a:r>
            <a:r>
              <a:rPr lang="en-US" sz="2700" dirty="0" smtClean="0">
                <a:solidFill>
                  <a:srgbClr val="00B0F0"/>
                </a:solidFill>
              </a:rPr>
              <a:t> </a:t>
            </a:r>
            <a:r>
              <a:rPr lang="en-US" sz="2700" dirty="0" err="1" smtClean="0">
                <a:solidFill>
                  <a:srgbClr val="00B0F0"/>
                </a:solidFill>
              </a:rPr>
              <a:t>económicas</a:t>
            </a:r>
            <a:r>
              <a:rPr lang="en-US" sz="2700" dirty="0" smtClean="0">
                <a:solidFill>
                  <a:srgbClr val="00B0F0"/>
                </a:solidFill>
              </a:rPr>
              <a:t>.</a:t>
            </a:r>
            <a:endParaRPr lang="en-US" sz="2700" dirty="0">
              <a:solidFill>
                <a:srgbClr val="00B0F0"/>
              </a:solidFill>
            </a:endParaRPr>
          </a:p>
        </p:txBody>
      </p:sp>
      <p:sp>
        <p:nvSpPr>
          <p:cNvPr id="10" name="TextBox 2"/>
          <p:cNvSpPr txBox="1"/>
          <p:nvPr/>
        </p:nvSpPr>
        <p:spPr>
          <a:xfrm>
            <a:off x="0" y="162880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algn="ctr"/>
            <a:r>
              <a:rPr lang="pt-PT" sz="1600" b="1" dirty="0" smtClean="0"/>
              <a:t>Qual era a principal atividade económica em Portugal durante a Idade Média?</a:t>
            </a:r>
            <a:endParaRPr lang="pt-PT" sz="16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1259632" y="2204864"/>
            <a:ext cx="6558471" cy="2204675"/>
            <a:chOff x="1253889" y="2204864"/>
            <a:chExt cx="6558471" cy="220467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l="4038" t="3626" r="3080" b="4034"/>
            <a:stretch/>
          </p:blipFill>
          <p:spPr>
            <a:xfrm>
              <a:off x="1253889" y="2204864"/>
              <a:ext cx="3678151" cy="2204675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/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76056" y="2204864"/>
              <a:ext cx="2736304" cy="2204675"/>
            </a:xfrm>
            <a:prstGeom prst="rect">
              <a:avLst/>
            </a:prstGeom>
          </p:spPr>
        </p:pic>
      </p:grpSp>
      <p:sp>
        <p:nvSpPr>
          <p:cNvPr id="11" name="TextBox 4"/>
          <p:cNvSpPr txBox="1"/>
          <p:nvPr/>
        </p:nvSpPr>
        <p:spPr>
          <a:xfrm>
            <a:off x="467544" y="4697849"/>
            <a:ext cx="81369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dirty="0" smtClean="0"/>
              <a:t>Produtos cultivados: cereais, azeite, vinho, legumes e frutos variados.</a:t>
            </a:r>
          </a:p>
        </p:txBody>
      </p:sp>
      <p:sp>
        <p:nvSpPr>
          <p:cNvPr id="12" name="TextBox 4"/>
          <p:cNvSpPr txBox="1"/>
          <p:nvPr/>
        </p:nvSpPr>
        <p:spPr>
          <a:xfrm>
            <a:off x="467544" y="5057889"/>
            <a:ext cx="8352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dirty="0" smtClean="0"/>
              <a:t>Dificuldades na produção agrícola: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havia poucas terras aráveis;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os instrumentos agrícolas eram feitos de madeira e pouco resistentes;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as técnicas utilizadas eram rudimentares: a terra era mal trabalhada e pouco adubada;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havia anos de grandes secas ou de chuva intensa.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59632" y="4437112"/>
            <a:ext cx="65584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/>
              <a:t>A agricultura na Idade Média</a:t>
            </a:r>
            <a:endParaRPr lang="pt-PT" sz="1000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24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4"/>
          <p:cNvSpPr txBox="1"/>
          <p:nvPr/>
        </p:nvSpPr>
        <p:spPr>
          <a:xfrm>
            <a:off x="5220072" y="2276872"/>
            <a:ext cx="360040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20000"/>
              </a:spcBef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Além da </a:t>
            </a:r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agricultura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as </a:t>
            </a:r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atividades económicas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que se dedicava a maior parte do povo eram:</a:t>
            </a:r>
            <a:endParaRPr lang="pt-P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criação </a:t>
            </a:r>
            <a:r>
              <a:rPr lang="pt-PT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gado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(bois, cavalos e porcos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);</a:t>
            </a:r>
            <a:endParaRPr lang="pt-P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pastorícia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(cabras e ovelhas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);</a:t>
            </a:r>
            <a:endParaRPr lang="pt-P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exploração </a:t>
            </a:r>
            <a:r>
              <a:rPr lang="pt-PT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florestal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(caça,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lenha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madeira, mel e cortiça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);</a:t>
            </a:r>
            <a:endParaRPr lang="pt-P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pesca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(nos rios e no mar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);</a:t>
            </a:r>
            <a:endParaRPr lang="pt-P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salicultura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extração do sal do mar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pt-P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03" y="2356553"/>
            <a:ext cx="2066349" cy="27286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2348880"/>
            <a:ext cx="2429900" cy="272594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3528" y="5060393"/>
            <a:ext cx="1966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/>
              <a:t>Criação de gado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83350" y="5085184"/>
            <a:ext cx="24023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/>
              <a:t>Pesca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251520" y="5582114"/>
            <a:ext cx="8424936" cy="367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Os</a:t>
            </a:r>
            <a:r>
              <a:rPr kumimoji="0" lang="pt-PT" sz="16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produtos cultivados eram, principalmente, para consumo próprio.</a:t>
            </a:r>
            <a:endParaRPr lang="pt-PT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188640"/>
            <a:ext cx="5544616" cy="808459"/>
          </a:xfrm>
        </p:spPr>
        <p:txBody>
          <a:bodyPr/>
          <a:lstStyle/>
          <a:p>
            <a:r>
              <a:rPr lang="en-US" sz="2700" dirty="0" smtClean="0">
                <a:solidFill>
                  <a:srgbClr val="00B0F0"/>
                </a:solidFill>
              </a:rPr>
              <a:t>o </a:t>
            </a:r>
            <a:r>
              <a:rPr lang="en-US" sz="2700" dirty="0" err="1" smtClean="0">
                <a:solidFill>
                  <a:srgbClr val="00B0F0"/>
                </a:solidFill>
              </a:rPr>
              <a:t>povo</a:t>
            </a:r>
            <a:r>
              <a:rPr lang="en-US" sz="2700" dirty="0" smtClean="0">
                <a:solidFill>
                  <a:srgbClr val="00B0F0"/>
                </a:solidFill>
              </a:rPr>
              <a:t> </a:t>
            </a:r>
            <a:r>
              <a:rPr lang="en-US" sz="2700" dirty="0" err="1" smtClean="0">
                <a:solidFill>
                  <a:srgbClr val="00B0F0"/>
                </a:solidFill>
              </a:rPr>
              <a:t>português</a:t>
            </a:r>
            <a:r>
              <a:rPr lang="en-US" sz="2700" dirty="0" smtClean="0">
                <a:solidFill>
                  <a:srgbClr val="00B0F0"/>
                </a:solidFill>
              </a:rPr>
              <a:t> que, </a:t>
            </a:r>
            <a:r>
              <a:rPr lang="en-US" sz="2700" dirty="0" err="1" smtClean="0">
                <a:solidFill>
                  <a:srgbClr val="00B0F0"/>
                </a:solidFill>
              </a:rPr>
              <a:t>além</a:t>
            </a:r>
            <a:r>
              <a:rPr lang="en-US" sz="2700" dirty="0" smtClean="0">
                <a:solidFill>
                  <a:srgbClr val="00B0F0"/>
                </a:solidFill>
              </a:rPr>
              <a:t> da </a:t>
            </a:r>
            <a:r>
              <a:rPr lang="en-US" sz="2700" dirty="0" err="1" smtClean="0">
                <a:solidFill>
                  <a:srgbClr val="00B0F0"/>
                </a:solidFill>
              </a:rPr>
              <a:t>agricultura</a:t>
            </a:r>
            <a:r>
              <a:rPr lang="en-US" sz="2700" dirty="0" smtClean="0">
                <a:solidFill>
                  <a:srgbClr val="00B0F0"/>
                </a:solidFill>
              </a:rPr>
              <a:t>, </a:t>
            </a:r>
            <a:r>
              <a:rPr lang="en-US" sz="2700" dirty="0" err="1" smtClean="0">
                <a:solidFill>
                  <a:srgbClr val="00B0F0"/>
                </a:solidFill>
              </a:rPr>
              <a:t>tinha</a:t>
            </a:r>
            <a:r>
              <a:rPr lang="en-US" sz="2700" dirty="0" smtClean="0">
                <a:solidFill>
                  <a:srgbClr val="00B0F0"/>
                </a:solidFill>
              </a:rPr>
              <a:t> </a:t>
            </a:r>
            <a:r>
              <a:rPr lang="en-US" sz="2700" dirty="0" err="1" smtClean="0">
                <a:solidFill>
                  <a:srgbClr val="00B0F0"/>
                </a:solidFill>
              </a:rPr>
              <a:t>outras</a:t>
            </a:r>
            <a:r>
              <a:rPr lang="en-US" sz="2700" dirty="0" smtClean="0">
                <a:solidFill>
                  <a:srgbClr val="00B0F0"/>
                </a:solidFill>
              </a:rPr>
              <a:t> </a:t>
            </a:r>
            <a:r>
              <a:rPr lang="en-US" sz="2700" dirty="0" err="1" smtClean="0">
                <a:solidFill>
                  <a:srgbClr val="00B0F0"/>
                </a:solidFill>
              </a:rPr>
              <a:t>atividades</a:t>
            </a:r>
            <a:r>
              <a:rPr lang="en-US" sz="2700" dirty="0" smtClean="0">
                <a:solidFill>
                  <a:srgbClr val="00B0F0"/>
                </a:solidFill>
              </a:rPr>
              <a:t>.</a:t>
            </a:r>
            <a:endParaRPr lang="en-US" sz="27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51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3848" y="188640"/>
            <a:ext cx="5040560" cy="808459"/>
          </a:xfrm>
        </p:spPr>
        <p:txBody>
          <a:bodyPr/>
          <a:lstStyle/>
          <a:p>
            <a:r>
              <a:rPr lang="en-US" sz="2200" dirty="0" smtClean="0">
                <a:solidFill>
                  <a:srgbClr val="00B0F0"/>
                </a:solidFill>
              </a:rPr>
              <a:t>o </a:t>
            </a:r>
            <a:r>
              <a:rPr lang="en-US" sz="2200" dirty="0" err="1" smtClean="0">
                <a:solidFill>
                  <a:srgbClr val="00B0F0"/>
                </a:solidFill>
              </a:rPr>
              <a:t>povo</a:t>
            </a:r>
            <a:r>
              <a:rPr lang="en-US" sz="2200" dirty="0" smtClean="0">
                <a:solidFill>
                  <a:srgbClr val="00B0F0"/>
                </a:solidFill>
              </a:rPr>
              <a:t> </a:t>
            </a:r>
            <a:r>
              <a:rPr lang="en-US" sz="2200" dirty="0" err="1" smtClean="0">
                <a:solidFill>
                  <a:srgbClr val="00B0F0"/>
                </a:solidFill>
              </a:rPr>
              <a:t>português</a:t>
            </a:r>
            <a:r>
              <a:rPr lang="en-US" sz="2200" dirty="0" smtClean="0">
                <a:solidFill>
                  <a:srgbClr val="00B0F0"/>
                </a:solidFill>
              </a:rPr>
              <a:t> que, </a:t>
            </a:r>
            <a:r>
              <a:rPr lang="en-US" sz="2200" dirty="0" err="1" smtClean="0">
                <a:solidFill>
                  <a:srgbClr val="00B0F0"/>
                </a:solidFill>
              </a:rPr>
              <a:t>nas</a:t>
            </a:r>
            <a:r>
              <a:rPr lang="en-US" sz="2200" dirty="0" smtClean="0">
                <a:solidFill>
                  <a:srgbClr val="00B0F0"/>
                </a:solidFill>
              </a:rPr>
              <a:t> </a:t>
            </a:r>
            <a:r>
              <a:rPr lang="en-US" sz="2200" dirty="0" err="1" smtClean="0">
                <a:solidFill>
                  <a:srgbClr val="00B0F0"/>
                </a:solidFill>
              </a:rPr>
              <a:t>cidades</a:t>
            </a:r>
            <a:r>
              <a:rPr lang="en-US" sz="2200" dirty="0" smtClean="0">
                <a:solidFill>
                  <a:srgbClr val="00B0F0"/>
                </a:solidFill>
              </a:rPr>
              <a:t>, se </a:t>
            </a:r>
            <a:r>
              <a:rPr lang="en-US" sz="2200" dirty="0" err="1" smtClean="0">
                <a:solidFill>
                  <a:srgbClr val="00B0F0"/>
                </a:solidFill>
              </a:rPr>
              <a:t>dedicava</a:t>
            </a:r>
            <a:r>
              <a:rPr lang="en-US" sz="2200" dirty="0" smtClean="0">
                <a:solidFill>
                  <a:srgbClr val="00B0F0"/>
                </a:solidFill>
              </a:rPr>
              <a:t> ao </a:t>
            </a:r>
            <a:r>
              <a:rPr lang="en-US" sz="2200" dirty="0" err="1" smtClean="0">
                <a:solidFill>
                  <a:srgbClr val="00B0F0"/>
                </a:solidFill>
              </a:rPr>
              <a:t>artesanato</a:t>
            </a:r>
            <a:r>
              <a:rPr lang="en-US" sz="2200" dirty="0" smtClean="0">
                <a:solidFill>
                  <a:srgbClr val="00B0F0"/>
                </a:solidFill>
              </a:rPr>
              <a:t> e ao </a:t>
            </a:r>
            <a:r>
              <a:rPr lang="en-US" sz="2200" dirty="0" err="1" smtClean="0">
                <a:solidFill>
                  <a:srgbClr val="00B0F0"/>
                </a:solidFill>
              </a:rPr>
              <a:t>comércio</a:t>
            </a:r>
            <a:r>
              <a:rPr lang="en-US" sz="2400" dirty="0" smtClean="0">
                <a:solidFill>
                  <a:srgbClr val="00B0F0"/>
                </a:solidFill>
              </a:rPr>
              <a:t>.</a:t>
            </a:r>
            <a:endParaRPr lang="en-US" sz="2400" dirty="0">
              <a:solidFill>
                <a:srgbClr val="00B0F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628800"/>
            <a:ext cx="1892829" cy="25737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217" y="1628800"/>
            <a:ext cx="2041286" cy="251797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7545" y="4149080"/>
            <a:ext cx="18928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/>
              <a:t>Carpinteiros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99792" y="414908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/>
              <a:t>Ferreiros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5058086" y="2303595"/>
            <a:ext cx="3853662" cy="12241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Artesanato</a:t>
            </a:r>
            <a:r>
              <a:rPr kumimoji="0" lang="pt-PT" sz="16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pt-PT" sz="160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ou</a:t>
            </a:r>
            <a:r>
              <a:rPr kumimoji="0" lang="pt-PT" sz="16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pt-PT" sz="16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</a:t>
            </a:r>
            <a:r>
              <a:rPr lang="pt-PT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rodução</a:t>
            </a:r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artesanal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trabalho manual realizado por artesãos em pequenas oficinas, com o auxílio de ferramentas simples e técnicas próprias.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5773" y="4824950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Nas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ruas, os artesãos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organizavam-se por ofício (função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pt-P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839" y="4046875"/>
            <a:ext cx="2854569" cy="214092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389838" y="6207115"/>
            <a:ext cx="28545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/>
              <a:t>Rua dos Mercadores, na cidade do Porto.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96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6" grpId="0"/>
      <p:bldP spid="17" grpId="0"/>
      <p:bldP spid="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7" y="1484784"/>
            <a:ext cx="3191879" cy="208180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95536" y="3566586"/>
            <a:ext cx="3191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Almocreve: indivíduo </a:t>
            </a:r>
            <a:r>
              <a:rPr lang="pt-PT" sz="1000" dirty="0" smtClean="0"/>
              <a:t>que transportava </a:t>
            </a:r>
            <a:r>
              <a:rPr lang="pt-PT" sz="1000" dirty="0"/>
              <a:t>produtos de </a:t>
            </a:r>
            <a:r>
              <a:rPr lang="pt-PT" sz="1000" dirty="0" smtClean="0"/>
              <a:t>uma região </a:t>
            </a:r>
            <a:r>
              <a:rPr lang="pt-PT" sz="1000" dirty="0"/>
              <a:t>para outra, podendo </a:t>
            </a:r>
            <a:r>
              <a:rPr lang="pt-PT" sz="1000" dirty="0" smtClean="0"/>
              <a:t>ser mercador</a:t>
            </a:r>
            <a:r>
              <a:rPr lang="pt-PT" sz="1000" dirty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5" name="TextBox 7"/>
          <p:cNvSpPr txBox="1"/>
          <p:nvPr/>
        </p:nvSpPr>
        <p:spPr>
          <a:xfrm>
            <a:off x="3851920" y="1648842"/>
            <a:ext cx="5112568" cy="1753685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pt-PT" sz="1400" b="1" dirty="0" smtClean="0"/>
              <a:t>Carta </a:t>
            </a:r>
            <a:r>
              <a:rPr lang="pt-PT" sz="1400" b="1" dirty="0"/>
              <a:t>de </a:t>
            </a:r>
            <a:r>
              <a:rPr lang="pt-PT" sz="1400" b="1" dirty="0" smtClean="0"/>
              <a:t>feira</a:t>
            </a:r>
          </a:p>
          <a:p>
            <a:pPr algn="just"/>
            <a:r>
              <a:rPr lang="pt-PT" sz="1200" dirty="0"/>
              <a:t>Afonso, pela graça de Deus rei de Portugal (…). Sabei que eu mando que se </a:t>
            </a:r>
            <a:r>
              <a:rPr lang="pt-PT" sz="1200" dirty="0" smtClean="0"/>
              <a:t>faça quatro </a:t>
            </a:r>
            <a:r>
              <a:rPr lang="pt-PT" sz="1200" dirty="0"/>
              <a:t>vezes no ano (…) uma feira (…) no meu castelo </a:t>
            </a:r>
            <a:r>
              <a:rPr lang="pt-PT" sz="1200" dirty="0" smtClean="0"/>
              <a:t>de Guimarães </a:t>
            </a:r>
            <a:r>
              <a:rPr lang="pt-PT" sz="1200" dirty="0"/>
              <a:t>e que </a:t>
            </a:r>
            <a:r>
              <a:rPr lang="pt-PT" sz="1200" dirty="0" smtClean="0"/>
              <a:t>cada feira </a:t>
            </a:r>
            <a:r>
              <a:rPr lang="pt-PT" sz="1200" dirty="0"/>
              <a:t>dure quatro dias (…). Determino que </a:t>
            </a:r>
            <a:r>
              <a:rPr lang="pt-PT" sz="1200" dirty="0" smtClean="0"/>
              <a:t>todo aquele </a:t>
            </a:r>
            <a:r>
              <a:rPr lang="pt-PT" sz="1200" dirty="0"/>
              <a:t>que fizer mal aos </a:t>
            </a:r>
            <a:r>
              <a:rPr lang="pt-PT" sz="1200" dirty="0" smtClean="0"/>
              <a:t>homens que </a:t>
            </a:r>
            <a:r>
              <a:rPr lang="pt-PT" sz="1200" dirty="0"/>
              <a:t>vierem a esta feira me paguem mil morabitinos [moeda] e dê a dobrar </a:t>
            </a:r>
            <a:r>
              <a:rPr lang="pt-PT" sz="1200" dirty="0" smtClean="0"/>
              <a:t>aquilo que </a:t>
            </a:r>
            <a:r>
              <a:rPr lang="pt-PT" sz="1200" dirty="0"/>
              <a:t>tiver roubado a seu dono (…). E todos os que vierem a esta feira paguem portagem</a:t>
            </a:r>
            <a:r>
              <a:rPr lang="pt-PT" sz="1200" dirty="0" smtClean="0"/>
              <a:t>.</a:t>
            </a:r>
          </a:p>
          <a:p>
            <a:pPr algn="r"/>
            <a:endParaRPr lang="pt-PT" sz="1000" dirty="0" smtClean="0"/>
          </a:p>
          <a:p>
            <a:pPr algn="r"/>
            <a:r>
              <a:rPr lang="pt-PT" sz="1000" dirty="0" smtClean="0"/>
              <a:t>Carta </a:t>
            </a:r>
            <a:r>
              <a:rPr lang="pt-PT" sz="1000" dirty="0"/>
              <a:t>de feira de Guimarães, D. Afonso III, 1258 (adaptado)</a:t>
            </a:r>
            <a:endParaRPr lang="pt-PT" sz="1000" dirty="0" smtClean="0"/>
          </a:p>
        </p:txBody>
      </p:sp>
      <p:sp>
        <p:nvSpPr>
          <p:cNvPr id="18" name="TextBox 4"/>
          <p:cNvSpPr txBox="1"/>
          <p:nvPr/>
        </p:nvSpPr>
        <p:spPr>
          <a:xfrm>
            <a:off x="395536" y="4075896"/>
            <a:ext cx="8568952" cy="2028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700" b="1" dirty="0" smtClean="0"/>
              <a:t>Comércio interno</a:t>
            </a:r>
          </a:p>
          <a:p>
            <a:pPr marL="342900" lvl="0" indent="-342900" algn="just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Mercados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 cariz semanal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ou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mensal, podiam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surgir de forma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espontânea.</a:t>
            </a:r>
          </a:p>
          <a:p>
            <a:pPr marL="342900" lvl="0" indent="-342900" algn="just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Feiras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– grandes encontros,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 produtos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variados,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vezes associados a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festas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religiosas,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sempre na mesma data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 com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um número de dias de duração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fixos:</a:t>
            </a:r>
            <a:endParaRPr lang="pt-P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22313" lvl="0" indent="-342900" algn="just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criação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 carta de feira apoiada pelos reis;</a:t>
            </a:r>
          </a:p>
          <a:p>
            <a:pPr marL="722313" lvl="0" indent="-342900" algn="just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criação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das feiras francas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 D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Dinis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os mercadores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não pagavam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impostos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nem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portagens.</a:t>
            </a:r>
            <a:endParaRPr lang="pt-PT" sz="1700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203848" y="188640"/>
            <a:ext cx="5040560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200" dirty="0" smtClean="0">
                <a:solidFill>
                  <a:srgbClr val="00B0F0"/>
                </a:solidFill>
              </a:rPr>
              <a:t>o </a:t>
            </a:r>
            <a:r>
              <a:rPr lang="en-US" sz="2200" dirty="0" err="1" smtClean="0">
                <a:solidFill>
                  <a:srgbClr val="00B0F0"/>
                </a:solidFill>
              </a:rPr>
              <a:t>povo</a:t>
            </a:r>
            <a:r>
              <a:rPr lang="en-US" sz="2200" dirty="0" smtClean="0">
                <a:solidFill>
                  <a:srgbClr val="00B0F0"/>
                </a:solidFill>
              </a:rPr>
              <a:t> </a:t>
            </a:r>
            <a:r>
              <a:rPr lang="en-US" sz="2200" dirty="0" err="1" smtClean="0">
                <a:solidFill>
                  <a:srgbClr val="00B0F0"/>
                </a:solidFill>
              </a:rPr>
              <a:t>português</a:t>
            </a:r>
            <a:r>
              <a:rPr lang="en-US" sz="2200" dirty="0" smtClean="0">
                <a:solidFill>
                  <a:srgbClr val="00B0F0"/>
                </a:solidFill>
              </a:rPr>
              <a:t> que, </a:t>
            </a:r>
            <a:r>
              <a:rPr lang="en-US" sz="2200" dirty="0" err="1" smtClean="0">
                <a:solidFill>
                  <a:srgbClr val="00B0F0"/>
                </a:solidFill>
              </a:rPr>
              <a:t>nas</a:t>
            </a:r>
            <a:r>
              <a:rPr lang="en-US" sz="2200" dirty="0" smtClean="0">
                <a:solidFill>
                  <a:srgbClr val="00B0F0"/>
                </a:solidFill>
              </a:rPr>
              <a:t> </a:t>
            </a:r>
            <a:r>
              <a:rPr lang="en-US" sz="2200" dirty="0" err="1" smtClean="0">
                <a:solidFill>
                  <a:srgbClr val="00B0F0"/>
                </a:solidFill>
              </a:rPr>
              <a:t>cidades</a:t>
            </a:r>
            <a:r>
              <a:rPr lang="en-US" sz="2200" dirty="0" smtClean="0">
                <a:solidFill>
                  <a:srgbClr val="00B0F0"/>
                </a:solidFill>
              </a:rPr>
              <a:t>, se </a:t>
            </a:r>
            <a:r>
              <a:rPr lang="en-US" sz="2200" dirty="0" err="1" smtClean="0">
                <a:solidFill>
                  <a:srgbClr val="00B0F0"/>
                </a:solidFill>
              </a:rPr>
              <a:t>dedicava</a:t>
            </a:r>
            <a:r>
              <a:rPr lang="en-US" sz="2200" dirty="0" smtClean="0">
                <a:solidFill>
                  <a:srgbClr val="00B0F0"/>
                </a:solidFill>
              </a:rPr>
              <a:t> ao </a:t>
            </a:r>
            <a:r>
              <a:rPr lang="en-US" sz="2200" dirty="0" err="1" smtClean="0">
                <a:solidFill>
                  <a:srgbClr val="00B0F0"/>
                </a:solidFill>
              </a:rPr>
              <a:t>artesanato</a:t>
            </a:r>
            <a:r>
              <a:rPr lang="en-US" sz="2200" dirty="0" smtClean="0">
                <a:solidFill>
                  <a:srgbClr val="00B0F0"/>
                </a:solidFill>
              </a:rPr>
              <a:t> e ao </a:t>
            </a:r>
            <a:r>
              <a:rPr lang="en-US" sz="2200" dirty="0" err="1" smtClean="0">
                <a:solidFill>
                  <a:srgbClr val="00B0F0"/>
                </a:solidFill>
              </a:rPr>
              <a:t>comércio</a:t>
            </a:r>
            <a:r>
              <a:rPr lang="en-US" sz="2400" dirty="0" smtClean="0">
                <a:solidFill>
                  <a:srgbClr val="00B0F0"/>
                </a:solidFill>
              </a:rPr>
              <a:t>.</a:t>
            </a:r>
            <a:endParaRPr lang="en-U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10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362075" y="5066159"/>
            <a:ext cx="6419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Principais rotas comerciais na Europa no século XIII</a:t>
            </a:r>
            <a:r>
              <a:rPr lang="pt-PT" sz="1000" dirty="0" smtClean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075" y="1484784"/>
            <a:ext cx="6419850" cy="3562350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323528" y="5360106"/>
            <a:ext cx="8677628" cy="9492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sz="1700" b="1" dirty="0" smtClean="0"/>
              <a:t>Comércio </a:t>
            </a:r>
            <a:r>
              <a:rPr lang="pt-PT" sz="1700" b="1" dirty="0"/>
              <a:t>externo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Rota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atlântica, em direção ao norte da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Europa.</a:t>
            </a:r>
            <a:endParaRPr lang="pt-P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Rota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mediterrânica, em direção às cidades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italianas, ao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norte de África e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ao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Oriente.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203848" y="188640"/>
            <a:ext cx="5040560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200" dirty="0" smtClean="0">
                <a:solidFill>
                  <a:srgbClr val="00B0F0"/>
                </a:solidFill>
              </a:rPr>
              <a:t>o </a:t>
            </a:r>
            <a:r>
              <a:rPr lang="en-US" sz="2200" dirty="0" err="1" smtClean="0">
                <a:solidFill>
                  <a:srgbClr val="00B0F0"/>
                </a:solidFill>
              </a:rPr>
              <a:t>povo</a:t>
            </a:r>
            <a:r>
              <a:rPr lang="en-US" sz="2200" dirty="0" smtClean="0">
                <a:solidFill>
                  <a:srgbClr val="00B0F0"/>
                </a:solidFill>
              </a:rPr>
              <a:t> </a:t>
            </a:r>
            <a:r>
              <a:rPr lang="en-US" sz="2200" dirty="0" err="1" smtClean="0">
                <a:solidFill>
                  <a:srgbClr val="00B0F0"/>
                </a:solidFill>
              </a:rPr>
              <a:t>português</a:t>
            </a:r>
            <a:r>
              <a:rPr lang="en-US" sz="2200" dirty="0" smtClean="0">
                <a:solidFill>
                  <a:srgbClr val="00B0F0"/>
                </a:solidFill>
              </a:rPr>
              <a:t> que, </a:t>
            </a:r>
            <a:r>
              <a:rPr lang="en-US" sz="2200" dirty="0" err="1" smtClean="0">
                <a:solidFill>
                  <a:srgbClr val="00B0F0"/>
                </a:solidFill>
              </a:rPr>
              <a:t>nas</a:t>
            </a:r>
            <a:r>
              <a:rPr lang="en-US" sz="2200" dirty="0" smtClean="0">
                <a:solidFill>
                  <a:srgbClr val="00B0F0"/>
                </a:solidFill>
              </a:rPr>
              <a:t> </a:t>
            </a:r>
            <a:r>
              <a:rPr lang="en-US" sz="2200" dirty="0" err="1" smtClean="0">
                <a:solidFill>
                  <a:srgbClr val="00B0F0"/>
                </a:solidFill>
              </a:rPr>
              <a:t>cidades</a:t>
            </a:r>
            <a:r>
              <a:rPr lang="en-US" sz="2200" dirty="0" smtClean="0">
                <a:solidFill>
                  <a:srgbClr val="00B0F0"/>
                </a:solidFill>
              </a:rPr>
              <a:t>, se </a:t>
            </a:r>
            <a:r>
              <a:rPr lang="en-US" sz="2200" dirty="0" err="1" smtClean="0">
                <a:solidFill>
                  <a:srgbClr val="00B0F0"/>
                </a:solidFill>
              </a:rPr>
              <a:t>dedicava</a:t>
            </a:r>
            <a:r>
              <a:rPr lang="en-US" sz="2200" dirty="0" smtClean="0">
                <a:solidFill>
                  <a:srgbClr val="00B0F0"/>
                </a:solidFill>
              </a:rPr>
              <a:t> ao </a:t>
            </a:r>
            <a:r>
              <a:rPr lang="en-US" sz="2200" dirty="0" err="1" smtClean="0">
                <a:solidFill>
                  <a:srgbClr val="00B0F0"/>
                </a:solidFill>
              </a:rPr>
              <a:t>artesanato</a:t>
            </a:r>
            <a:r>
              <a:rPr lang="en-US" sz="2200" dirty="0" smtClean="0">
                <a:solidFill>
                  <a:srgbClr val="00B0F0"/>
                </a:solidFill>
              </a:rPr>
              <a:t> e ao </a:t>
            </a:r>
            <a:r>
              <a:rPr lang="en-US" sz="2200" dirty="0" err="1" smtClean="0">
                <a:solidFill>
                  <a:srgbClr val="00B0F0"/>
                </a:solidFill>
              </a:rPr>
              <a:t>comércio</a:t>
            </a:r>
            <a:r>
              <a:rPr lang="en-US" sz="2400" dirty="0" smtClean="0">
                <a:solidFill>
                  <a:srgbClr val="00B0F0"/>
                </a:solidFill>
              </a:rPr>
              <a:t>.</a:t>
            </a:r>
            <a:endParaRPr lang="en-U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61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3848" y="188640"/>
            <a:ext cx="5112568" cy="808459"/>
          </a:xfrm>
        </p:spPr>
        <p:txBody>
          <a:bodyPr/>
          <a:lstStyle/>
          <a:p>
            <a:r>
              <a:rPr lang="en-US" sz="2400" dirty="0">
                <a:solidFill>
                  <a:srgbClr val="00B0F0"/>
                </a:solidFill>
              </a:rPr>
              <a:t>a </a:t>
            </a:r>
            <a:r>
              <a:rPr lang="en-US" sz="2400" dirty="0" err="1">
                <a:solidFill>
                  <a:srgbClr val="00B0F0"/>
                </a:solidFill>
              </a:rPr>
              <a:t>sociedade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portuguesa</a:t>
            </a:r>
            <a:r>
              <a:rPr lang="en-US" sz="2400" dirty="0" smtClean="0">
                <a:solidFill>
                  <a:srgbClr val="00B0F0"/>
                </a:solidFill>
              </a:rPr>
              <a:t>, </a:t>
            </a:r>
            <a:r>
              <a:rPr lang="en-US" sz="2400" dirty="0" err="1" smtClean="0">
                <a:solidFill>
                  <a:srgbClr val="00B0F0"/>
                </a:solidFill>
              </a:rPr>
              <a:t>constituída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pelos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diferentes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grupos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sociais</a:t>
            </a:r>
            <a:r>
              <a:rPr lang="en-US" sz="2400" dirty="0">
                <a:solidFill>
                  <a:srgbClr val="00B0F0"/>
                </a:solidFill>
              </a:rPr>
              <a:t>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827584" y="1340768"/>
            <a:ext cx="7523563" cy="4968552"/>
            <a:chOff x="827584" y="1340768"/>
            <a:chExt cx="7523563" cy="496855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1340768"/>
              <a:ext cx="7523563" cy="4968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5078570" y="2391158"/>
              <a:ext cx="285518" cy="35013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>
            <a:off x="6768752" y="3060712"/>
            <a:ext cx="2411760" cy="152041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ct val="20000"/>
              </a:spcBef>
              <a:defRPr/>
            </a:pPr>
            <a:r>
              <a:rPr lang="pt-PT" sz="1600" b="1" dirty="0" smtClean="0">
                <a:solidFill>
                  <a:srgbClr val="D85A8A"/>
                </a:solidFill>
              </a:rPr>
              <a:t>Grupos privilegiados</a:t>
            </a:r>
            <a:endParaRPr lang="pt-PT" sz="1600" b="1" dirty="0"/>
          </a:p>
          <a:p>
            <a:pPr marL="342900" indent="-342900" algn="just">
              <a:spcBef>
                <a:spcPct val="20000"/>
              </a:spcBef>
              <a:buClr>
                <a:srgbClr val="000000"/>
              </a:buClr>
              <a:buFont typeface="+mj-lt"/>
              <a:buAutoNum type="arabicPeriod"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Nobreza</a:t>
            </a:r>
          </a:p>
          <a:p>
            <a:pPr marL="342900" indent="-342900" algn="just">
              <a:spcBef>
                <a:spcPct val="20000"/>
              </a:spcBef>
              <a:buClr>
                <a:srgbClr val="000000"/>
              </a:buClr>
              <a:buFont typeface="+mj-lt"/>
              <a:buAutoNum type="arabicPeriod"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Clero</a:t>
            </a:r>
          </a:p>
          <a:p>
            <a:pPr algn="just">
              <a:spcBef>
                <a:spcPct val="20000"/>
              </a:spcBef>
              <a:buClr>
                <a:srgbClr val="000000"/>
              </a:buClr>
              <a:defRPr/>
            </a:pPr>
            <a:r>
              <a:rPr lang="pt-PT" sz="1600" b="1" dirty="0" smtClean="0">
                <a:solidFill>
                  <a:srgbClr val="FFC000"/>
                </a:solidFill>
              </a:rPr>
              <a:t>Grupo </a:t>
            </a:r>
            <a:r>
              <a:rPr lang="pt-PT" sz="1600" b="1" dirty="0">
                <a:solidFill>
                  <a:srgbClr val="FFC000"/>
                </a:solidFill>
              </a:rPr>
              <a:t>não </a:t>
            </a:r>
            <a:r>
              <a:rPr lang="pt-PT" sz="1600" b="1" dirty="0" smtClean="0">
                <a:solidFill>
                  <a:srgbClr val="FFC000"/>
                </a:solidFill>
              </a:rPr>
              <a:t>privilegiado</a:t>
            </a:r>
          </a:p>
          <a:p>
            <a:pPr marL="342900" indent="-342900" algn="just">
              <a:spcBef>
                <a:spcPct val="20000"/>
              </a:spcBef>
              <a:buClr>
                <a:srgbClr val="000000"/>
              </a:buClr>
              <a:buFont typeface="+mj-lt"/>
              <a:buAutoNum type="arabicPeriod" startAt="3"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Povo</a:t>
            </a:r>
            <a:endParaRPr lang="pt-P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67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1628800"/>
            <a:ext cx="4921241" cy="361306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4535364" y="1628800"/>
            <a:ext cx="4213100" cy="2160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sz="1700" b="1" dirty="0"/>
              <a:t>Direitos dos </a:t>
            </a:r>
            <a:r>
              <a:rPr lang="pt-PT" sz="1700" b="1" u="sng" dirty="0">
                <a:solidFill>
                  <a:srgbClr val="D85A8A"/>
                </a:solidFill>
              </a:rPr>
              <a:t>grupos </a:t>
            </a:r>
            <a:r>
              <a:rPr lang="pt-PT" sz="1700" b="1" u="sng" dirty="0" smtClean="0">
                <a:solidFill>
                  <a:srgbClr val="D85A8A"/>
                </a:solidFill>
              </a:rPr>
              <a:t>privilegiados</a:t>
            </a:r>
            <a:r>
              <a:rPr lang="pt-PT" sz="1700" b="1" dirty="0" smtClean="0"/>
              <a:t>:</a:t>
            </a:r>
            <a:endParaRPr lang="pt-PT" sz="1700" b="1" dirty="0"/>
          </a:p>
          <a:p>
            <a:pPr marL="342900" indent="-342900" algn="just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Não 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pagar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impostos;</a:t>
            </a:r>
          </a:p>
          <a:p>
            <a:pPr marL="342900" indent="-342900" algn="just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cargos importantes;</a:t>
            </a:r>
          </a:p>
          <a:p>
            <a:pPr marL="342900" indent="-342900" algn="just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Receber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rendas e tributos dos </a:t>
            </a:r>
            <a:r>
              <a:rPr lang="pt-PT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cam-poneses</a:t>
            </a: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 viviam nas suas terras;</a:t>
            </a:r>
          </a:p>
          <a:p>
            <a:pPr marL="342900" indent="-342900" algn="just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Aplicar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justiça nas suas terras;</a:t>
            </a:r>
          </a:p>
          <a:p>
            <a:pPr marL="342900" indent="-342900" algn="just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Serem </a:t>
            </a: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julgados em tribunais próprios.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pt-PT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535364" y="4005064"/>
            <a:ext cx="4213100" cy="19413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just">
              <a:spcBef>
                <a:spcPct val="20000"/>
              </a:spcBef>
              <a:defRPr/>
            </a:pPr>
            <a:r>
              <a:rPr lang="pt-PT" sz="1700" b="1" dirty="0" smtClean="0"/>
              <a:t>Obrigações do </a:t>
            </a:r>
            <a:r>
              <a:rPr lang="pt-PT" sz="1700" b="1" u="sng" dirty="0" smtClean="0">
                <a:solidFill>
                  <a:srgbClr val="FFC000"/>
                </a:solidFill>
              </a:rPr>
              <a:t>grupo não privilegiado</a:t>
            </a:r>
            <a:r>
              <a:rPr lang="pt-PT" sz="1700" b="1" dirty="0" smtClean="0"/>
              <a:t>:</a:t>
            </a:r>
          </a:p>
          <a:p>
            <a:pPr marL="285750" marR="0" lvl="0" indent="-28575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Trabalhar para o rei e para os grupos privilegiados;</a:t>
            </a:r>
          </a:p>
          <a:p>
            <a:pPr marL="285750" marR="0" lvl="0" indent="-28575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Pagar impostos e rendas;</a:t>
            </a:r>
          </a:p>
          <a:p>
            <a:pPr marL="285750" marR="0" lvl="0" indent="-28575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Prestar serviços exigidos pelos senhores (nobreza e clero).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pt-PT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203848" y="188640"/>
            <a:ext cx="5112568" cy="808459"/>
          </a:xfrm>
        </p:spPr>
        <p:txBody>
          <a:bodyPr/>
          <a:lstStyle/>
          <a:p>
            <a:r>
              <a:rPr lang="en-US" sz="2400" dirty="0">
                <a:solidFill>
                  <a:srgbClr val="00B0F0"/>
                </a:solidFill>
              </a:rPr>
              <a:t>a </a:t>
            </a:r>
            <a:r>
              <a:rPr lang="en-US" sz="2400" dirty="0" err="1">
                <a:solidFill>
                  <a:srgbClr val="00B0F0"/>
                </a:solidFill>
              </a:rPr>
              <a:t>sociedade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portuguesa</a:t>
            </a:r>
            <a:r>
              <a:rPr lang="en-US" sz="2400" dirty="0" smtClean="0">
                <a:solidFill>
                  <a:srgbClr val="00B0F0"/>
                </a:solidFill>
              </a:rPr>
              <a:t>, </a:t>
            </a:r>
            <a:r>
              <a:rPr lang="en-US" sz="2400" dirty="0" err="1" smtClean="0">
                <a:solidFill>
                  <a:srgbClr val="00B0F0"/>
                </a:solidFill>
              </a:rPr>
              <a:t>constituída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pelos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diferentes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grupos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sociais</a:t>
            </a:r>
            <a:r>
              <a:rPr lang="en-US" sz="2400" dirty="0">
                <a:solidFill>
                  <a:srgbClr val="00B0F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25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75696" y="1052736"/>
            <a:ext cx="7204616" cy="3654127"/>
            <a:chOff x="175696" y="1052736"/>
            <a:chExt cx="7204616" cy="365412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t="27506"/>
            <a:stretch/>
          </p:blipFill>
          <p:spPr>
            <a:xfrm>
              <a:off x="175696" y="1052736"/>
              <a:ext cx="7204616" cy="3654127"/>
            </a:xfrm>
            <a:prstGeom prst="rect">
              <a:avLst/>
            </a:prstGeom>
          </p:spPr>
        </p:pic>
        <p:sp>
          <p:nvSpPr>
            <p:cNvPr id="6" name="Rectângulo 5"/>
            <p:cNvSpPr/>
            <p:nvPr/>
          </p:nvSpPr>
          <p:spPr>
            <a:xfrm>
              <a:off x="6673769" y="1130302"/>
              <a:ext cx="285752" cy="21431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79512" y="4390529"/>
            <a:ext cx="9001000" cy="2206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pt-PT" sz="1400" b="1" dirty="0" smtClean="0">
                <a:solidFill>
                  <a:srgbClr val="000000"/>
                </a:solidFill>
              </a:rPr>
              <a:t>1. Igreja</a:t>
            </a:r>
            <a:r>
              <a:rPr lang="pt-PT" sz="1400" dirty="0"/>
              <a:t> </a:t>
            </a:r>
            <a:r>
              <a:rPr lang="pt-PT" sz="1400" dirty="0" smtClean="0"/>
              <a:t>– espaço </a:t>
            </a:r>
            <a:r>
              <a:rPr lang="pt-PT" sz="1400" dirty="0"/>
              <a:t>principal do mosteiro, </a:t>
            </a:r>
            <a:r>
              <a:rPr lang="pt-PT" sz="1400" dirty="0" smtClean="0"/>
              <a:t>onde se </a:t>
            </a:r>
            <a:r>
              <a:rPr lang="pt-PT" sz="1400" dirty="0"/>
              <a:t>realizava o serviço religioso.</a:t>
            </a:r>
          </a:p>
          <a:p>
            <a:pPr>
              <a:lnSpc>
                <a:spcPct val="110000"/>
              </a:lnSpc>
            </a:pPr>
            <a:r>
              <a:rPr lang="en-US" sz="1400" b="1" dirty="0" smtClean="0">
                <a:solidFill>
                  <a:srgbClr val="000000"/>
                </a:solidFill>
              </a:rPr>
              <a:t>2. </a:t>
            </a:r>
            <a:r>
              <a:rPr lang="en-US" sz="1400" b="1" dirty="0" err="1" smtClean="0">
                <a:solidFill>
                  <a:srgbClr val="000000"/>
                </a:solidFill>
              </a:rPr>
              <a:t>Claustro</a:t>
            </a:r>
            <a:r>
              <a:rPr lang="pt-PT" sz="1400" dirty="0"/>
              <a:t> – </a:t>
            </a:r>
            <a:r>
              <a:rPr lang="en-US" sz="1400" dirty="0" err="1" smtClean="0"/>
              <a:t>pátio</a:t>
            </a:r>
            <a:r>
              <a:rPr lang="en-US" sz="1400" dirty="0" smtClean="0"/>
              <a:t> </a:t>
            </a:r>
            <a:r>
              <a:rPr lang="en-US" sz="1400" dirty="0"/>
              <a:t>interior que </a:t>
            </a:r>
            <a:r>
              <a:rPr lang="en-US" sz="1400" dirty="0" err="1"/>
              <a:t>reflete</a:t>
            </a:r>
            <a:r>
              <a:rPr lang="en-US" sz="1400" dirty="0"/>
              <a:t> o </a:t>
            </a:r>
            <a:r>
              <a:rPr lang="en-US" sz="1400" dirty="0" err="1" smtClean="0"/>
              <a:t>modo</a:t>
            </a:r>
            <a:r>
              <a:rPr lang="en-US" sz="1400" dirty="0"/>
              <a:t> </a:t>
            </a:r>
            <a:r>
              <a:rPr lang="pt-PT" sz="1400" dirty="0" smtClean="0"/>
              <a:t>de </a:t>
            </a:r>
            <a:r>
              <a:rPr lang="pt-PT" sz="1400" dirty="0"/>
              <a:t>vida dos monges em clausura, </a:t>
            </a:r>
            <a:r>
              <a:rPr lang="pt-PT" sz="1400" dirty="0" smtClean="0"/>
              <a:t>retirados/</a:t>
            </a:r>
            <a:r>
              <a:rPr lang="en-US" sz="1400" dirty="0" err="1" smtClean="0"/>
              <a:t>afastados</a:t>
            </a:r>
            <a:r>
              <a:rPr lang="en-US" sz="1400" dirty="0" smtClean="0"/>
              <a:t> </a:t>
            </a:r>
            <a:r>
              <a:rPr lang="en-US" sz="1400" dirty="0"/>
              <a:t>do </a:t>
            </a:r>
            <a:r>
              <a:rPr lang="en-US" sz="1400" dirty="0" err="1"/>
              <a:t>mundo</a:t>
            </a:r>
            <a:r>
              <a:rPr lang="en-US" sz="1400" dirty="0"/>
              <a:t>.</a:t>
            </a:r>
          </a:p>
          <a:p>
            <a:pPr>
              <a:lnSpc>
                <a:spcPct val="110000"/>
              </a:lnSpc>
            </a:pPr>
            <a:r>
              <a:rPr lang="pt-PT" sz="1400" b="1" dirty="0" smtClean="0">
                <a:solidFill>
                  <a:srgbClr val="000000"/>
                </a:solidFill>
              </a:rPr>
              <a:t>3. </a:t>
            </a:r>
            <a:r>
              <a:rPr lang="pt-PT" sz="1400" b="1" dirty="0">
                <a:solidFill>
                  <a:srgbClr val="000000"/>
                </a:solidFill>
              </a:rPr>
              <a:t>Sala do </a:t>
            </a:r>
            <a:r>
              <a:rPr lang="pt-PT" sz="1400" b="1" dirty="0" smtClean="0">
                <a:solidFill>
                  <a:srgbClr val="000000"/>
                </a:solidFill>
              </a:rPr>
              <a:t>capítulo</a:t>
            </a:r>
            <a:r>
              <a:rPr lang="pt-PT" sz="1400" dirty="0"/>
              <a:t> – </a:t>
            </a:r>
            <a:r>
              <a:rPr lang="pt-PT" sz="1400" dirty="0" smtClean="0"/>
              <a:t>onde </a:t>
            </a:r>
            <a:r>
              <a:rPr lang="pt-PT" sz="1400" dirty="0"/>
              <a:t>era realizado o </a:t>
            </a:r>
            <a:r>
              <a:rPr lang="pt-PT" sz="1400" dirty="0" smtClean="0"/>
              <a:t>capítulo (reuniões </a:t>
            </a:r>
            <a:r>
              <a:rPr lang="pt-PT" sz="1400" dirty="0"/>
              <a:t>entre o abade e os </a:t>
            </a:r>
            <a:r>
              <a:rPr lang="pt-PT" sz="1400" dirty="0" smtClean="0"/>
              <a:t>restantes </a:t>
            </a:r>
            <a:r>
              <a:rPr lang="en-US" sz="1400" dirty="0" err="1" smtClean="0"/>
              <a:t>monges</a:t>
            </a:r>
            <a:r>
              <a:rPr lang="en-US" sz="1400" dirty="0"/>
              <a:t>).</a:t>
            </a:r>
          </a:p>
          <a:p>
            <a:pPr>
              <a:lnSpc>
                <a:spcPct val="110000"/>
              </a:lnSpc>
            </a:pPr>
            <a:r>
              <a:rPr lang="pt-PT" sz="1400" b="1" dirty="0" smtClean="0">
                <a:solidFill>
                  <a:srgbClr val="000000"/>
                </a:solidFill>
              </a:rPr>
              <a:t>4. Biblioteca/</a:t>
            </a:r>
            <a:r>
              <a:rPr lang="pt-PT" sz="1400" b="1" i="1" dirty="0" smtClean="0">
                <a:solidFill>
                  <a:srgbClr val="000000"/>
                </a:solidFill>
              </a:rPr>
              <a:t>Scriptorium</a:t>
            </a:r>
            <a:r>
              <a:rPr lang="pt-PT" sz="1400" dirty="0"/>
              <a:t> – </a:t>
            </a:r>
            <a:r>
              <a:rPr lang="pt-PT" sz="1400" dirty="0" smtClean="0"/>
              <a:t>local </a:t>
            </a:r>
            <a:r>
              <a:rPr lang="pt-PT" sz="1400" dirty="0"/>
              <a:t>onde </a:t>
            </a:r>
            <a:r>
              <a:rPr lang="pt-PT" sz="1400" dirty="0" smtClean="0"/>
              <a:t>os monges </a:t>
            </a:r>
            <a:r>
              <a:rPr lang="pt-PT" sz="1400" dirty="0"/>
              <a:t>copistas escreviam os manuscritos.</a:t>
            </a:r>
          </a:p>
          <a:p>
            <a:pPr>
              <a:lnSpc>
                <a:spcPct val="110000"/>
              </a:lnSpc>
            </a:pPr>
            <a:r>
              <a:rPr lang="pt-PT" sz="1400" b="1" dirty="0" smtClean="0">
                <a:solidFill>
                  <a:srgbClr val="000000"/>
                </a:solidFill>
              </a:rPr>
              <a:t>5. Albergaria</a:t>
            </a:r>
            <a:r>
              <a:rPr lang="pt-PT" sz="1400" dirty="0"/>
              <a:t> – </a:t>
            </a:r>
            <a:r>
              <a:rPr lang="pt-PT" sz="1400" dirty="0" smtClean="0"/>
              <a:t>servia </a:t>
            </a:r>
            <a:r>
              <a:rPr lang="pt-PT" sz="1400" dirty="0"/>
              <a:t>para acolher </a:t>
            </a:r>
            <a:r>
              <a:rPr lang="pt-PT" sz="1400" dirty="0" smtClean="0"/>
              <a:t>hóspedes </a:t>
            </a:r>
            <a:r>
              <a:rPr lang="en-US" sz="1400" dirty="0" smtClean="0"/>
              <a:t>e </a:t>
            </a:r>
            <a:r>
              <a:rPr lang="en-US" sz="1400" dirty="0" err="1"/>
              <a:t>peregrinos</a:t>
            </a:r>
            <a:r>
              <a:rPr lang="en-US" sz="1400" dirty="0"/>
              <a:t>.</a:t>
            </a:r>
          </a:p>
          <a:p>
            <a:pPr>
              <a:lnSpc>
                <a:spcPct val="110000"/>
              </a:lnSpc>
            </a:pPr>
            <a:r>
              <a:rPr lang="pt-PT" sz="1400" b="1" dirty="0" smtClean="0">
                <a:solidFill>
                  <a:srgbClr val="000000"/>
                </a:solidFill>
              </a:rPr>
              <a:t>6. Enfermaria/Botica</a:t>
            </a:r>
            <a:r>
              <a:rPr lang="pt-PT" sz="1400" dirty="0"/>
              <a:t> – </a:t>
            </a:r>
            <a:r>
              <a:rPr lang="pt-PT" sz="1400" dirty="0" smtClean="0"/>
              <a:t>local </a:t>
            </a:r>
            <a:r>
              <a:rPr lang="pt-PT" sz="1400" dirty="0"/>
              <a:t>onde </a:t>
            </a:r>
            <a:r>
              <a:rPr lang="pt-PT" sz="1400" dirty="0" smtClean="0"/>
              <a:t>ajudavam os </a:t>
            </a:r>
            <a:r>
              <a:rPr lang="pt-PT" sz="1400" dirty="0"/>
              <a:t>que se encontravam doentes.</a:t>
            </a:r>
          </a:p>
          <a:p>
            <a:pPr>
              <a:lnSpc>
                <a:spcPct val="110000"/>
              </a:lnSpc>
            </a:pPr>
            <a:r>
              <a:rPr lang="pt-PT" sz="1400" b="1" dirty="0" smtClean="0">
                <a:solidFill>
                  <a:srgbClr val="000000"/>
                </a:solidFill>
              </a:rPr>
              <a:t>7. Refeitório</a:t>
            </a:r>
            <a:r>
              <a:rPr lang="pt-PT" sz="1400" dirty="0"/>
              <a:t> – </a:t>
            </a:r>
            <a:r>
              <a:rPr lang="pt-PT" sz="1400" dirty="0" smtClean="0"/>
              <a:t>local </a:t>
            </a:r>
            <a:r>
              <a:rPr lang="pt-PT" sz="1400" dirty="0"/>
              <a:t>onde os monges </a:t>
            </a:r>
            <a:r>
              <a:rPr lang="pt-PT" sz="1400" dirty="0" smtClean="0"/>
              <a:t>faziam </a:t>
            </a:r>
            <a:r>
              <a:rPr lang="en-US" sz="1400" dirty="0" smtClean="0"/>
              <a:t>as </a:t>
            </a:r>
            <a:r>
              <a:rPr lang="en-US" sz="1400" dirty="0" err="1"/>
              <a:t>suas</a:t>
            </a:r>
            <a:r>
              <a:rPr lang="en-US" sz="1400" dirty="0"/>
              <a:t> </a:t>
            </a:r>
            <a:r>
              <a:rPr lang="en-US" sz="1400" dirty="0" err="1"/>
              <a:t>refeições</a:t>
            </a:r>
            <a:r>
              <a:rPr lang="en-US" sz="1400" dirty="0"/>
              <a:t>.</a:t>
            </a:r>
          </a:p>
          <a:p>
            <a:pPr>
              <a:lnSpc>
                <a:spcPct val="110000"/>
              </a:lnSpc>
            </a:pPr>
            <a:r>
              <a:rPr lang="pt-PT" sz="1400" b="1" dirty="0" smtClean="0">
                <a:solidFill>
                  <a:srgbClr val="000000"/>
                </a:solidFill>
              </a:rPr>
              <a:t>8. Dormitório</a:t>
            </a:r>
            <a:r>
              <a:rPr lang="pt-PT" sz="1400" dirty="0"/>
              <a:t> – </a:t>
            </a:r>
            <a:r>
              <a:rPr lang="pt-PT" sz="1400" dirty="0" smtClean="0"/>
              <a:t>divisão </a:t>
            </a:r>
            <a:r>
              <a:rPr lang="pt-PT" sz="1400" dirty="0"/>
              <a:t>onde os monges descansavam.</a:t>
            </a:r>
          </a:p>
          <a:p>
            <a:pPr>
              <a:lnSpc>
                <a:spcPct val="110000"/>
              </a:lnSpc>
            </a:pPr>
            <a:r>
              <a:rPr lang="pt-PT" sz="1400" b="1" dirty="0" smtClean="0">
                <a:solidFill>
                  <a:srgbClr val="000000"/>
                </a:solidFill>
              </a:rPr>
              <a:t>9. Campos</a:t>
            </a:r>
            <a:r>
              <a:rPr lang="pt-PT" sz="1400" dirty="0"/>
              <a:t> – </a:t>
            </a:r>
            <a:r>
              <a:rPr lang="pt-PT" sz="1400" dirty="0" smtClean="0"/>
              <a:t>terras </a:t>
            </a:r>
            <a:r>
              <a:rPr lang="pt-PT" sz="1400" dirty="0"/>
              <a:t>destinadas à </a:t>
            </a:r>
            <a:r>
              <a:rPr lang="pt-PT" sz="1400" dirty="0" smtClean="0"/>
              <a:t>agricultura que </a:t>
            </a:r>
            <a:r>
              <a:rPr lang="pt-PT" sz="1400" dirty="0"/>
              <a:t>se localizavam na área envolvente </a:t>
            </a:r>
            <a:r>
              <a:rPr lang="pt-PT" sz="1400" dirty="0" smtClean="0"/>
              <a:t>do </a:t>
            </a:r>
            <a:r>
              <a:rPr lang="en-US" sz="1400" dirty="0" err="1" smtClean="0"/>
              <a:t>mosteiro</a:t>
            </a:r>
            <a:r>
              <a:rPr lang="en-US" sz="1400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332656"/>
            <a:ext cx="5114476" cy="808459"/>
          </a:xfrm>
        </p:spPr>
        <p:txBody>
          <a:bodyPr/>
          <a:lstStyle/>
          <a:p>
            <a:r>
              <a:rPr lang="en-US" sz="2400" dirty="0" smtClean="0">
                <a:solidFill>
                  <a:srgbClr val="00B0F0"/>
                </a:solidFill>
              </a:rPr>
              <a:t>o </a:t>
            </a:r>
            <a:r>
              <a:rPr lang="en-US" sz="2400" dirty="0" err="1">
                <a:solidFill>
                  <a:srgbClr val="00B0F0"/>
                </a:solidFill>
              </a:rPr>
              <a:t>clero</a:t>
            </a:r>
            <a:r>
              <a:rPr lang="en-US" sz="2400" dirty="0">
                <a:solidFill>
                  <a:srgbClr val="00B0F0"/>
                </a:solidFill>
              </a:rPr>
              <a:t> que </a:t>
            </a:r>
            <a:r>
              <a:rPr lang="en-US" sz="2400" dirty="0" err="1">
                <a:solidFill>
                  <a:srgbClr val="00B0F0"/>
                </a:solidFill>
              </a:rPr>
              <a:t>vivia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nos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mosteiros</a:t>
            </a:r>
            <a:r>
              <a:rPr lang="en-US" sz="2400" dirty="0">
                <a:solidFill>
                  <a:srgbClr val="00B0F0"/>
                </a:solidFill>
              </a:rPr>
              <a:t> e </a:t>
            </a:r>
            <a:r>
              <a:rPr lang="en-US" sz="2400" dirty="0" err="1" smtClean="0">
                <a:solidFill>
                  <a:srgbClr val="00B0F0"/>
                </a:solidFill>
              </a:rPr>
              <a:t>seguia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as </a:t>
            </a:r>
            <a:r>
              <a:rPr lang="en-US" sz="2400" dirty="0" err="1">
                <a:solidFill>
                  <a:srgbClr val="00B0F0"/>
                </a:solidFill>
              </a:rPr>
              <a:t>suas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próprias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regras</a:t>
            </a:r>
            <a:r>
              <a:rPr lang="en-US" sz="2400" dirty="0" smtClean="0">
                <a:solidFill>
                  <a:srgbClr val="00B0F0"/>
                </a:solidFill>
              </a:rPr>
              <a:t>.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64288" y="3964994"/>
            <a:ext cx="1980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Reconstituição de um mosteiro da Idade Média</a:t>
            </a:r>
            <a:r>
              <a:rPr lang="pt-PT" sz="1000" dirty="0" smtClean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76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630"/>
                    </a14:imgEffect>
                  </a14:imgLayer>
                </a14:imgProps>
              </a:ext>
            </a:extLst>
          </a:blip>
          <a:srcRect t="5206" b="11311"/>
          <a:stretch/>
        </p:blipFill>
        <p:spPr>
          <a:xfrm>
            <a:off x="611560" y="1077829"/>
            <a:ext cx="8024178" cy="37193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188640"/>
            <a:ext cx="5112568" cy="808459"/>
          </a:xfrm>
        </p:spPr>
        <p:txBody>
          <a:bodyPr/>
          <a:lstStyle/>
          <a:p>
            <a:r>
              <a:rPr lang="en-US" sz="2400" dirty="0">
                <a:solidFill>
                  <a:srgbClr val="00B0F0"/>
                </a:solidFill>
              </a:rPr>
              <a:t>a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nobreza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que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vivia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nos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domínios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senhoriais</a:t>
            </a:r>
            <a:r>
              <a:rPr lang="en-US" sz="2400" dirty="0" smtClean="0">
                <a:solidFill>
                  <a:srgbClr val="00B0F0"/>
                </a:solidFill>
              </a:rPr>
              <a:t>.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4797152"/>
            <a:ext cx="87849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rgbClr val="00B0F0"/>
                </a:solidFill>
              </a:rPr>
              <a:t>A. Reserva</a:t>
            </a:r>
            <a:r>
              <a:rPr lang="pt-PT" sz="1400" dirty="0" smtClean="0">
                <a:solidFill>
                  <a:srgbClr val="00B0F0"/>
                </a:solidFill>
              </a:rPr>
              <a:t> </a:t>
            </a:r>
            <a:r>
              <a:rPr lang="pt-PT" sz="1400" dirty="0"/>
              <a:t>– terras exploradas pelo </a:t>
            </a:r>
            <a:r>
              <a:rPr lang="pt-PT" sz="1400" dirty="0" smtClean="0"/>
              <a:t>senhor, com o trabalho gratuito dos camponeses.</a:t>
            </a:r>
            <a:endParaRPr lang="pt-PT" sz="1400" dirty="0"/>
          </a:p>
          <a:p>
            <a:r>
              <a:rPr lang="pt-PT" sz="1400" b="1" dirty="0" smtClean="0">
                <a:solidFill>
                  <a:srgbClr val="00B0F0"/>
                </a:solidFill>
              </a:rPr>
              <a:t>B. Mansos</a:t>
            </a:r>
            <a:r>
              <a:rPr lang="pt-PT" sz="1400" dirty="0" smtClean="0">
                <a:solidFill>
                  <a:srgbClr val="00B0F0"/>
                </a:solidFill>
              </a:rPr>
              <a:t> </a:t>
            </a:r>
            <a:r>
              <a:rPr lang="pt-PT" sz="1400" dirty="0"/>
              <a:t>– parcelas de terra </a:t>
            </a:r>
            <a:r>
              <a:rPr lang="pt-PT" sz="1400" dirty="0" smtClean="0"/>
              <a:t>exploradas pelos </a:t>
            </a:r>
            <a:r>
              <a:rPr lang="pt-PT" sz="1400" dirty="0"/>
              <a:t>camponeses </a:t>
            </a:r>
            <a:r>
              <a:rPr lang="pt-PT" sz="1400" dirty="0" smtClean="0"/>
              <a:t>a troco </a:t>
            </a:r>
            <a:r>
              <a:rPr lang="pt-PT" sz="1400" dirty="0"/>
              <a:t>de uma renda </a:t>
            </a:r>
            <a:r>
              <a:rPr lang="pt-PT" sz="1400" dirty="0" smtClean="0"/>
              <a:t>em </a:t>
            </a:r>
            <a:r>
              <a:rPr lang="pt-PT" sz="1400" dirty="0"/>
              <a:t>dinheiro ou produtos</a:t>
            </a:r>
            <a:r>
              <a:rPr lang="pt-PT" sz="1400" dirty="0" smtClean="0"/>
              <a:t>. </a:t>
            </a:r>
          </a:p>
          <a:p>
            <a:r>
              <a:rPr lang="pt-PT" sz="1400" b="1" dirty="0" smtClean="0">
                <a:solidFill>
                  <a:srgbClr val="000000"/>
                </a:solidFill>
              </a:rPr>
              <a:t>1. Castelo </a:t>
            </a:r>
            <a:r>
              <a:rPr lang="pt-PT" sz="1400" b="1" dirty="0">
                <a:solidFill>
                  <a:srgbClr val="000000"/>
                </a:solidFill>
              </a:rPr>
              <a:t>ou casa senhorial</a:t>
            </a:r>
            <a:r>
              <a:rPr lang="pt-PT" sz="1400" dirty="0">
                <a:solidFill>
                  <a:srgbClr val="000000"/>
                </a:solidFill>
              </a:rPr>
              <a:t> </a:t>
            </a:r>
            <a:r>
              <a:rPr lang="pt-PT" sz="1400" dirty="0"/>
              <a:t>– parte </a:t>
            </a:r>
            <a:r>
              <a:rPr lang="pt-PT" sz="1400" dirty="0" smtClean="0"/>
              <a:t>do senhorio </a:t>
            </a:r>
            <a:r>
              <a:rPr lang="pt-PT" sz="1400" dirty="0"/>
              <a:t>onde habitava o senhor e a sua família.</a:t>
            </a:r>
          </a:p>
          <a:p>
            <a:r>
              <a:rPr lang="pt-PT" sz="1400" b="1" dirty="0" smtClean="0">
                <a:solidFill>
                  <a:srgbClr val="000000"/>
                </a:solidFill>
              </a:rPr>
              <a:t>2. Povoação </a:t>
            </a:r>
            <a:r>
              <a:rPr lang="pt-PT" sz="1400" dirty="0"/>
              <a:t>– habitações dos camponeses.</a:t>
            </a:r>
          </a:p>
          <a:p>
            <a:r>
              <a:rPr lang="pt-PT" sz="1400" b="1" dirty="0" smtClean="0">
                <a:solidFill>
                  <a:srgbClr val="000000"/>
                </a:solidFill>
              </a:rPr>
              <a:t>3. Igreja</a:t>
            </a:r>
          </a:p>
          <a:p>
            <a:r>
              <a:rPr lang="pt-PT" sz="1400" b="1" dirty="0" smtClean="0">
                <a:solidFill>
                  <a:srgbClr val="000000"/>
                </a:solidFill>
              </a:rPr>
              <a:t>4., 5., 6. </a:t>
            </a:r>
            <a:r>
              <a:rPr lang="pt-PT" sz="1400" b="1" dirty="0">
                <a:solidFill>
                  <a:srgbClr val="000000"/>
                </a:solidFill>
              </a:rPr>
              <a:t>Lagar, forno e moinho </a:t>
            </a:r>
            <a:r>
              <a:rPr lang="pt-PT" sz="1400" dirty="0"/>
              <a:t>– pertenciam ao senhor, mas podiam ser usados pelos camponeses, mediante pagamento.</a:t>
            </a:r>
          </a:p>
          <a:p>
            <a:r>
              <a:rPr lang="pt-PT" sz="1400" b="1" dirty="0" smtClean="0">
                <a:solidFill>
                  <a:srgbClr val="000000"/>
                </a:solidFill>
              </a:rPr>
              <a:t>7. Floresta </a:t>
            </a:r>
            <a:r>
              <a:rPr lang="pt-PT" sz="1400" dirty="0"/>
              <a:t>– pertencia ao senhor, mas podia ser usada para </a:t>
            </a:r>
            <a:r>
              <a:rPr lang="pt-PT" sz="1400" dirty="0" smtClean="0"/>
              <a:t>caçar, recolher </a:t>
            </a:r>
            <a:r>
              <a:rPr lang="pt-PT" sz="1400" dirty="0"/>
              <a:t>lenha, madeira, mel, cortiça</a:t>
            </a:r>
            <a:r>
              <a:rPr lang="pt-PT" sz="1400" dirty="0" smtClean="0"/>
              <a:t>…</a:t>
            </a:r>
            <a:endParaRPr lang="pt-PT" sz="1400" dirty="0"/>
          </a:p>
        </p:txBody>
      </p:sp>
    </p:spTree>
    <p:extLst>
      <p:ext uri="{BB962C8B-B14F-4D97-AF65-F5344CB8AC3E}">
        <p14:creationId xmlns:p14="http://schemas.microsoft.com/office/powerpoint/2010/main" val="17352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846" y="5199003"/>
            <a:ext cx="53412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Reconstituição </a:t>
            </a:r>
            <a:r>
              <a:rPr lang="pt-PT" sz="1000" dirty="0" smtClean="0"/>
              <a:t>do </a:t>
            </a:r>
            <a:r>
              <a:rPr lang="pt-PT" sz="1000" dirty="0"/>
              <a:t>interior de uma casa senhorial</a:t>
            </a:r>
            <a:r>
              <a:rPr lang="pt-PT" sz="1000" dirty="0" smtClean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36512" y="1693360"/>
            <a:ext cx="5328592" cy="3570427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840" y="1583169"/>
            <a:ext cx="5544616" cy="3790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76740" y="1556792"/>
            <a:ext cx="3587748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pt-PT" sz="1600" dirty="0" smtClean="0"/>
              <a:t>A </a:t>
            </a:r>
            <a:r>
              <a:rPr lang="pt-PT" sz="1600" b="1" dirty="0" smtClean="0"/>
              <a:t>vida dos nobres</a:t>
            </a:r>
            <a:r>
              <a:rPr lang="pt-PT" sz="1600" dirty="0" smtClean="0"/>
              <a:t>, nos seus domínios, era muito diferente da vida dos camponeses: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1600" dirty="0" smtClean="0"/>
              <a:t>O salão </a:t>
            </a:r>
            <a:r>
              <a:rPr lang="pt-PT" sz="1600" dirty="0"/>
              <a:t>nobre </a:t>
            </a:r>
            <a:r>
              <a:rPr lang="pt-PT" sz="1600" dirty="0" smtClean="0"/>
              <a:t>era a divisão </a:t>
            </a:r>
            <a:r>
              <a:rPr lang="pt-PT" sz="1600" dirty="0"/>
              <a:t>mais </a:t>
            </a:r>
            <a:r>
              <a:rPr lang="pt-PT" sz="1600" dirty="0" smtClean="0"/>
              <a:t>importante da casa senhorial.</a:t>
            </a:r>
            <a:endParaRPr lang="pt-PT" sz="16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1600" dirty="0" smtClean="0"/>
              <a:t>Os nobres faziam duas refeições diárias – jantar </a:t>
            </a:r>
            <a:r>
              <a:rPr lang="pt-PT" sz="1600" dirty="0"/>
              <a:t>e </a:t>
            </a:r>
            <a:r>
              <a:rPr lang="pt-PT" sz="1600" dirty="0" smtClean="0"/>
              <a:t>ceia.</a:t>
            </a:r>
            <a:endParaRPr lang="pt-PT" sz="16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1600" dirty="0" smtClean="0"/>
              <a:t>Alimentavam-se de carne</a:t>
            </a:r>
            <a:r>
              <a:rPr lang="pt-PT" sz="1600" dirty="0"/>
              <a:t>, peixe, pão de trigo, vinho e queijo. Apenas usavam facas.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1600" dirty="0" smtClean="0"/>
              <a:t>Os seus divertimentos – banquetes</a:t>
            </a:r>
            <a:r>
              <a:rPr lang="pt-PT" sz="1600" dirty="0"/>
              <a:t>, </a:t>
            </a:r>
            <a:r>
              <a:rPr lang="pt-PT" sz="1600" dirty="0" smtClean="0"/>
              <a:t>jogos, </a:t>
            </a:r>
            <a:r>
              <a:rPr lang="pt-PT" sz="1600" dirty="0"/>
              <a:t>como xadrez e </a:t>
            </a:r>
            <a:r>
              <a:rPr lang="pt-PT" sz="1600" dirty="0" smtClean="0"/>
              <a:t>dados, e </a:t>
            </a:r>
            <a:r>
              <a:rPr lang="pt-PT" sz="1600" dirty="0"/>
              <a:t>saraus com atuações de saltimbancos, jograis e </a:t>
            </a:r>
            <a:r>
              <a:rPr lang="pt-PT" sz="1600" dirty="0" smtClean="0"/>
              <a:t>trovadores.</a:t>
            </a:r>
            <a:endParaRPr lang="pt-PT" sz="16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1600" dirty="0" smtClean="0"/>
              <a:t>Em tempo de paz, faziam treinos </a:t>
            </a:r>
            <a:r>
              <a:rPr lang="pt-PT" sz="1600" dirty="0"/>
              <a:t>de armas e </a:t>
            </a:r>
            <a:r>
              <a:rPr lang="pt-PT" sz="1600" dirty="0" smtClean="0"/>
              <a:t>na arte </a:t>
            </a:r>
            <a:r>
              <a:rPr lang="pt-PT" sz="1600" dirty="0"/>
              <a:t>de cavalgar </a:t>
            </a:r>
            <a:r>
              <a:rPr lang="pt-PT" sz="1600" dirty="0" smtClean="0"/>
              <a:t>– caçadas</a:t>
            </a:r>
            <a:r>
              <a:rPr lang="pt-PT" sz="1600" dirty="0"/>
              <a:t>, torneios e justas.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059832" y="188640"/>
            <a:ext cx="5112568" cy="808459"/>
          </a:xfrm>
        </p:spPr>
        <p:txBody>
          <a:bodyPr/>
          <a:lstStyle/>
          <a:p>
            <a:r>
              <a:rPr lang="en-US" sz="2400" dirty="0">
                <a:solidFill>
                  <a:srgbClr val="00B0F0"/>
                </a:solidFill>
              </a:rPr>
              <a:t>a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nobreza</a:t>
            </a:r>
            <a:r>
              <a:rPr lang="en-US" sz="2400" dirty="0">
                <a:solidFill>
                  <a:srgbClr val="00B0F0"/>
                </a:solidFill>
              </a:rPr>
              <a:t> que </a:t>
            </a:r>
            <a:r>
              <a:rPr lang="en-US" sz="2400" dirty="0" err="1">
                <a:solidFill>
                  <a:srgbClr val="00B0F0"/>
                </a:solidFill>
              </a:rPr>
              <a:t>vivia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nos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domínios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senhoriais</a:t>
            </a:r>
            <a:r>
              <a:rPr lang="en-US" sz="2400" dirty="0" smtClean="0">
                <a:solidFill>
                  <a:srgbClr val="00B0F0"/>
                </a:solidFill>
              </a:rPr>
              <a:t>.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78840" y="5229200"/>
            <a:ext cx="55953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Reconstituição </a:t>
            </a:r>
            <a:r>
              <a:rPr lang="pt-PT" sz="1000" dirty="0" smtClean="0"/>
              <a:t>de um banquete na corte medieval.</a:t>
            </a:r>
            <a:endParaRPr lang="pt-PT" sz="1000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65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188640"/>
            <a:ext cx="5184576" cy="808459"/>
          </a:xfrm>
        </p:spPr>
        <p:txBody>
          <a:bodyPr/>
          <a:lstStyle/>
          <a:p>
            <a:r>
              <a:rPr lang="en-US" sz="2400" dirty="0" smtClean="0">
                <a:solidFill>
                  <a:srgbClr val="00B0F0"/>
                </a:solidFill>
              </a:rPr>
              <a:t>o </a:t>
            </a:r>
            <a:r>
              <a:rPr lang="en-US" sz="2400" dirty="0" err="1" smtClean="0">
                <a:solidFill>
                  <a:srgbClr val="00B0F0"/>
                </a:solidFill>
              </a:rPr>
              <a:t>povo</a:t>
            </a:r>
            <a:r>
              <a:rPr lang="en-US" sz="2400" dirty="0" smtClean="0">
                <a:solidFill>
                  <a:srgbClr val="00B0F0"/>
                </a:solidFill>
              </a:rPr>
              <a:t>, </a:t>
            </a:r>
            <a:r>
              <a:rPr lang="en-US" sz="2400" dirty="0" err="1" smtClean="0">
                <a:solidFill>
                  <a:srgbClr val="00B0F0"/>
                </a:solidFill>
              </a:rPr>
              <a:t>cuja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luta</a:t>
            </a:r>
            <a:r>
              <a:rPr lang="en-US" sz="2400" dirty="0" smtClean="0">
                <a:solidFill>
                  <a:srgbClr val="00B0F0"/>
                </a:solidFill>
              </a:rPr>
              <a:t> pela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autonomia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originou</a:t>
            </a:r>
            <a:r>
              <a:rPr lang="en-US" sz="2400" dirty="0" smtClean="0">
                <a:solidFill>
                  <a:srgbClr val="00B0F0"/>
                </a:solidFill>
              </a:rPr>
              <a:t> a </a:t>
            </a:r>
            <a:r>
              <a:rPr lang="en-US" sz="2400" dirty="0" err="1" smtClean="0">
                <a:solidFill>
                  <a:srgbClr val="00B0F0"/>
                </a:solidFill>
              </a:rPr>
              <a:t>criação</a:t>
            </a:r>
            <a:r>
              <a:rPr lang="en-US" sz="2400" dirty="0" smtClean="0">
                <a:solidFill>
                  <a:srgbClr val="00B0F0"/>
                </a:solidFill>
              </a:rPr>
              <a:t> dos </a:t>
            </a:r>
            <a:r>
              <a:rPr lang="en-US" sz="2400" dirty="0" err="1" smtClean="0">
                <a:solidFill>
                  <a:srgbClr val="00B0F0"/>
                </a:solidFill>
              </a:rPr>
              <a:t>concelhos</a:t>
            </a:r>
            <a:r>
              <a:rPr lang="en-US" sz="2400" dirty="0" smtClean="0">
                <a:solidFill>
                  <a:srgbClr val="00B0F0"/>
                </a:solidFill>
              </a:rPr>
              <a:t>.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7" name="Title 7"/>
          <p:cNvSpPr txBox="1">
            <a:spLocks/>
          </p:cNvSpPr>
          <p:nvPr/>
        </p:nvSpPr>
        <p:spPr>
          <a:xfrm>
            <a:off x="755576" y="3068960"/>
            <a:ext cx="784887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 </a:t>
            </a: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concelho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era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criado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através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da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carta</a:t>
            </a:r>
            <a:r>
              <a:rPr lang="en-US" b="1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de </a:t>
            </a:r>
            <a:r>
              <a:rPr lang="en-US" b="1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foral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: </a:t>
            </a:r>
            <a:r>
              <a:rPr lang="en-US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documento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que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definia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os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direitos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e as </a:t>
            </a:r>
            <a:r>
              <a:rPr lang="en-US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obrigações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entre o </a:t>
            </a:r>
            <a:r>
              <a:rPr lang="en-US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senhor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e </a:t>
            </a:r>
            <a:r>
              <a:rPr lang="en-US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os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moradores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do </a:t>
            </a:r>
            <a:r>
              <a:rPr lang="en-US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concelho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(</a:t>
            </a:r>
            <a:r>
              <a:rPr lang="en-US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povo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).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Title 7"/>
          <p:cNvSpPr txBox="1">
            <a:spLocks/>
          </p:cNvSpPr>
          <p:nvPr/>
        </p:nvSpPr>
        <p:spPr>
          <a:xfrm>
            <a:off x="755576" y="4165610"/>
            <a:ext cx="8031266" cy="22877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Privilégios</a:t>
            </a:r>
            <a:r>
              <a:rPr lang="en-US" b="1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dos </a:t>
            </a:r>
            <a:r>
              <a:rPr lang="en-US" b="1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moradores</a:t>
            </a:r>
            <a:r>
              <a:rPr lang="en-US" b="1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dos </a:t>
            </a:r>
            <a:r>
              <a:rPr lang="en-US" b="1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concelhos</a:t>
            </a:r>
            <a:r>
              <a:rPr lang="en-US" b="1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: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Podiam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possuir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terras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;</a:t>
            </a:r>
          </a:p>
          <a:p>
            <a:pPr marL="285750" indent="-28575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Apenas</a:t>
            </a:r>
            <a:r>
              <a:rPr lang="en-US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pagavam</a:t>
            </a:r>
            <a:r>
              <a:rPr lang="en-US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impostos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definidos</a:t>
            </a:r>
            <a:r>
              <a:rPr lang="en-US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na</a:t>
            </a:r>
            <a:r>
              <a:rPr lang="en-US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carta de </a:t>
            </a:r>
            <a:r>
              <a:rPr lang="en-US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foral</a:t>
            </a:r>
            <a:r>
              <a:rPr lang="en-US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A </a:t>
            </a:r>
            <a:r>
              <a:rPr lang="en-US" noProof="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justiça</a:t>
            </a:r>
            <a:r>
              <a:rPr lang="en-US" noProof="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era </a:t>
            </a:r>
            <a:r>
              <a:rPr lang="en-US" noProof="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aplicada</a:t>
            </a:r>
            <a:r>
              <a:rPr lang="en-US" noProof="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noProof="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por</a:t>
            </a:r>
            <a:r>
              <a:rPr lang="en-US" noProof="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noProof="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juízes</a:t>
            </a:r>
            <a:r>
              <a:rPr lang="en-US" noProof="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noProof="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próprios</a:t>
            </a:r>
            <a:r>
              <a:rPr lang="en-US" noProof="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;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noProof="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Tinham</a:t>
            </a:r>
            <a:r>
              <a:rPr lang="en-US" baseline="0" noProof="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a </a:t>
            </a:r>
            <a:r>
              <a:rPr lang="en-US" baseline="0" noProof="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a</a:t>
            </a:r>
            <a:r>
              <a:rPr lang="en-US" noProof="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ssembleia</a:t>
            </a:r>
            <a:r>
              <a:rPr lang="en-US" noProof="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de </a:t>
            </a:r>
            <a:r>
              <a:rPr lang="en-US" noProof="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homens-bons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, principal </a:t>
            </a:r>
            <a:r>
              <a:rPr lang="en-US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órgão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administrativo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do concelho.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7"/>
          <p:cNvSpPr txBox="1"/>
          <p:nvPr/>
        </p:nvSpPr>
        <p:spPr>
          <a:xfrm>
            <a:off x="971600" y="1412776"/>
            <a:ext cx="7344816" cy="1384353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pt-PT" sz="1400" b="1" dirty="0" smtClean="0"/>
              <a:t>Carta de foral</a:t>
            </a:r>
            <a:endParaRPr lang="pt-PT" sz="1200" dirty="0"/>
          </a:p>
          <a:p>
            <a:pPr algn="just"/>
            <a:r>
              <a:rPr lang="pt-PT" sz="1200" dirty="0" smtClean="0"/>
              <a:t>Eu D. Afonso</a:t>
            </a:r>
            <a:r>
              <a:rPr lang="pt-PT" sz="1200" dirty="0"/>
              <a:t>, pela graça de Deus rei de Portugal </a:t>
            </a:r>
            <a:r>
              <a:rPr lang="pt-PT" sz="1200" dirty="0" smtClean="0"/>
              <a:t>(…) dei a povoar a meus homens [povo] a vila de Beja. (…) E os moradores de Beja que tenham tendas isentas [lojas que não pagam impostos] e fornos de pão e de louça; e dos fornos de telhas paguem dízima [10 % do que ganharem] (…); ferreiro, sapateiro ou peliteiro [curtidor de peles] que em Beja tiver casa não pague por ela foro [renda, imposto].</a:t>
            </a:r>
            <a:endParaRPr lang="pt-PT" sz="1200" dirty="0"/>
          </a:p>
          <a:p>
            <a:pPr algn="just"/>
            <a:endParaRPr lang="pt-PT" sz="1000" dirty="0" smtClean="0"/>
          </a:p>
          <a:p>
            <a:pPr algn="r"/>
            <a:r>
              <a:rPr lang="pt-PT" sz="1000" dirty="0" smtClean="0"/>
              <a:t>Carta </a:t>
            </a:r>
            <a:r>
              <a:rPr lang="pt-PT" sz="1000" dirty="0"/>
              <a:t>de </a:t>
            </a:r>
            <a:r>
              <a:rPr lang="pt-PT" sz="1000" dirty="0" smtClean="0"/>
              <a:t>foral de Beja, 1254 </a:t>
            </a:r>
            <a:r>
              <a:rPr lang="pt-PT" sz="1000" dirty="0"/>
              <a:t>(adaptado)</a:t>
            </a:r>
            <a:endParaRPr lang="pt-PT" sz="1000" dirty="0" smtClean="0"/>
          </a:p>
        </p:txBody>
      </p:sp>
    </p:spTree>
    <p:extLst>
      <p:ext uri="{BB962C8B-B14F-4D97-AF65-F5344CB8AC3E}">
        <p14:creationId xmlns:p14="http://schemas.microsoft.com/office/powerpoint/2010/main" val="219682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 uiExpand="1" build="p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2344" y="188640"/>
            <a:ext cx="5160056" cy="808459"/>
          </a:xfrm>
        </p:spPr>
        <p:txBody>
          <a:bodyPr/>
          <a:lstStyle/>
          <a:p>
            <a:r>
              <a:rPr lang="en-US" sz="2400" dirty="0" smtClean="0">
                <a:solidFill>
                  <a:srgbClr val="00B0F0"/>
                </a:solidFill>
              </a:rPr>
              <a:t>o </a:t>
            </a:r>
            <a:r>
              <a:rPr lang="en-US" sz="2400" dirty="0">
                <a:solidFill>
                  <a:srgbClr val="00B0F0"/>
                </a:solidFill>
              </a:rPr>
              <a:t>concelho que </a:t>
            </a:r>
            <a:r>
              <a:rPr lang="en-US" sz="2400" dirty="0" err="1" smtClean="0">
                <a:solidFill>
                  <a:srgbClr val="00B0F0"/>
                </a:solidFill>
              </a:rPr>
              <a:t>tinha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os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seus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próprios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símbolos</a:t>
            </a:r>
            <a:r>
              <a:rPr lang="en-US" sz="2400" dirty="0">
                <a:solidFill>
                  <a:srgbClr val="00B0F0"/>
                </a:solidFill>
              </a:rPr>
              <a:t> de </a:t>
            </a:r>
            <a:r>
              <a:rPr lang="en-US" sz="2400" dirty="0" err="1">
                <a:solidFill>
                  <a:srgbClr val="00B0F0"/>
                </a:solidFill>
              </a:rPr>
              <a:t>autonomia</a:t>
            </a:r>
            <a:r>
              <a:rPr lang="en-US" sz="2400" dirty="0" smtClean="0">
                <a:solidFill>
                  <a:srgbClr val="00B0F0"/>
                </a:solidFill>
              </a:rPr>
              <a:t>.</a:t>
            </a:r>
            <a:endParaRPr lang="en-US" sz="2400" dirty="0">
              <a:solidFill>
                <a:srgbClr val="00B0F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948770"/>
            <a:ext cx="4639286" cy="31405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2041273"/>
            <a:ext cx="2409825" cy="304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6902" y="5117122"/>
            <a:ext cx="45491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Pelourinho de Chaves, local no centro </a:t>
            </a:r>
            <a:r>
              <a:rPr lang="pt-PT" sz="1000" dirty="0" smtClean="0"/>
              <a:t>do concelho </a:t>
            </a:r>
            <a:r>
              <a:rPr lang="pt-PT" sz="1000" dirty="0"/>
              <a:t>onde se aplicava a justiça</a:t>
            </a:r>
            <a:r>
              <a:rPr lang="pt-PT" sz="1000" dirty="0" smtClean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16872" y="5117122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Selo do concelho </a:t>
            </a:r>
            <a:r>
              <a:rPr lang="pt-PT" sz="1000" dirty="0" smtClean="0"/>
              <a:t>de Santarém, </a:t>
            </a:r>
          </a:p>
          <a:p>
            <a:pPr algn="ctr"/>
            <a:r>
              <a:rPr lang="pt-PT" sz="1000" dirty="0" smtClean="0"/>
              <a:t>marca que oficializava os documentos.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02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188640"/>
            <a:ext cx="5184576" cy="808459"/>
          </a:xfrm>
        </p:spPr>
        <p:txBody>
          <a:bodyPr/>
          <a:lstStyle/>
          <a:p>
            <a:r>
              <a:rPr lang="en-US" sz="2400" dirty="0" smtClean="0">
                <a:solidFill>
                  <a:srgbClr val="00B0F0"/>
                </a:solidFill>
              </a:rPr>
              <a:t>a </a:t>
            </a:r>
            <a:r>
              <a:rPr lang="en-US" sz="2400" dirty="0" err="1">
                <a:solidFill>
                  <a:srgbClr val="00B0F0"/>
                </a:solidFill>
              </a:rPr>
              <a:t>presença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smtClean="0">
                <a:solidFill>
                  <a:srgbClr val="00B0F0"/>
                </a:solidFill>
              </a:rPr>
              <a:t>do </a:t>
            </a:r>
            <a:r>
              <a:rPr lang="en-US" sz="2400" dirty="0" err="1" smtClean="0">
                <a:solidFill>
                  <a:srgbClr val="00B0F0"/>
                </a:solidFill>
              </a:rPr>
              <a:t>povo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nas</a:t>
            </a:r>
            <a:r>
              <a:rPr lang="en-US" sz="2400" dirty="0">
                <a:solidFill>
                  <a:srgbClr val="00B0F0"/>
                </a:solidFill>
              </a:rPr>
              <a:t> Cortes </a:t>
            </a:r>
            <a:r>
              <a:rPr lang="en-US" sz="2400" dirty="0" smtClean="0">
                <a:solidFill>
                  <a:srgbClr val="00B0F0"/>
                </a:solidFill>
              </a:rPr>
              <a:t>e o </a:t>
            </a:r>
            <a:r>
              <a:rPr lang="en-US" sz="2400" dirty="0" err="1" smtClean="0">
                <a:solidFill>
                  <a:srgbClr val="00B0F0"/>
                </a:solidFill>
              </a:rPr>
              <a:t>fortalecimento</a:t>
            </a:r>
            <a:r>
              <a:rPr lang="en-US" sz="2400" dirty="0" smtClean="0">
                <a:solidFill>
                  <a:srgbClr val="00B0F0"/>
                </a:solidFill>
              </a:rPr>
              <a:t> do </a:t>
            </a:r>
            <a:r>
              <a:rPr lang="en-US" sz="2400" dirty="0" err="1">
                <a:solidFill>
                  <a:srgbClr val="00B0F0"/>
                </a:solidFill>
              </a:rPr>
              <a:t>poder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smtClean="0">
                <a:solidFill>
                  <a:srgbClr val="00B0F0"/>
                </a:solidFill>
              </a:rPr>
              <a:t>do rei.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1475656" y="1340768"/>
            <a:ext cx="6264696" cy="1569019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pt-PT" sz="1400" b="1" dirty="0" smtClean="0"/>
              <a:t>O papel </a:t>
            </a:r>
            <a:r>
              <a:rPr lang="pt-PT" sz="1400" b="1" dirty="0"/>
              <a:t>do rei na centralização do </a:t>
            </a:r>
            <a:r>
              <a:rPr lang="pt-PT" sz="1400" b="1" dirty="0" smtClean="0"/>
              <a:t>poder</a:t>
            </a:r>
          </a:p>
          <a:p>
            <a:pPr algn="just"/>
            <a:r>
              <a:rPr lang="pt-PT" sz="1200" dirty="0"/>
              <a:t>A partir de 1216, Afonso II estabeleceu que os senhores laicos [nobres] ou </a:t>
            </a:r>
            <a:r>
              <a:rPr lang="pt-PT" sz="1200" dirty="0" smtClean="0"/>
              <a:t>eclesiásticos detentores </a:t>
            </a:r>
            <a:r>
              <a:rPr lang="pt-PT" sz="1200" dirty="0"/>
              <a:t>de bens, privilégios e jurisdições deveriam pedir a </a:t>
            </a:r>
            <a:r>
              <a:rPr lang="pt-PT" sz="1200" dirty="0" smtClean="0"/>
              <a:t>respetiva confirmação </a:t>
            </a:r>
            <a:r>
              <a:rPr lang="pt-PT" sz="1200" dirty="0"/>
              <a:t>de propriedades e direitos por parte da Coroa. Procurou o rei, </a:t>
            </a:r>
            <a:r>
              <a:rPr lang="pt-PT" sz="1200" dirty="0" smtClean="0"/>
              <a:t>deste modo</a:t>
            </a:r>
            <a:r>
              <a:rPr lang="pt-PT" sz="1200" dirty="0"/>
              <a:t>, sujeitar ao seu reconhecimento e validação as vantagens dos senhores, </a:t>
            </a:r>
            <a:r>
              <a:rPr lang="pt-PT" sz="1200" dirty="0" smtClean="0"/>
              <a:t>ao mesmo </a:t>
            </a:r>
            <a:r>
              <a:rPr lang="pt-PT" sz="1200" dirty="0"/>
              <a:t>tempo que pretendeu limitar os roubos e abusos cometidos por estes à </a:t>
            </a:r>
            <a:r>
              <a:rPr lang="pt-PT" sz="1200" dirty="0" smtClean="0"/>
              <a:t>custa do </a:t>
            </a:r>
            <a:r>
              <a:rPr lang="pt-PT" sz="1200" dirty="0"/>
              <a:t>património régio</a:t>
            </a:r>
            <a:r>
              <a:rPr lang="pt-PT" sz="1200" dirty="0" smtClean="0"/>
              <a:t>.</a:t>
            </a:r>
          </a:p>
          <a:p>
            <a:pPr algn="just"/>
            <a:endParaRPr lang="pt-PT" sz="1000" dirty="0" smtClean="0"/>
          </a:p>
          <a:p>
            <a:pPr algn="r"/>
            <a:r>
              <a:rPr lang="pt-PT" sz="1000" dirty="0"/>
              <a:t>Rui Ramos (</a:t>
            </a:r>
            <a:r>
              <a:rPr lang="pt-PT" sz="1000" dirty="0" err="1"/>
              <a:t>coord</a:t>
            </a:r>
            <a:r>
              <a:rPr lang="pt-PT" sz="1000" dirty="0"/>
              <a:t>.), </a:t>
            </a:r>
            <a:r>
              <a:rPr lang="pt-PT" sz="1000" i="1" dirty="0"/>
              <a:t>História de Portugal</a:t>
            </a:r>
            <a:r>
              <a:rPr lang="pt-PT" sz="1000" dirty="0"/>
              <a:t>, </a:t>
            </a:r>
            <a:r>
              <a:rPr lang="pt-PT" sz="1000" dirty="0" smtClean="0"/>
              <a:t>2009</a:t>
            </a:r>
          </a:p>
        </p:txBody>
      </p:sp>
      <p:sp>
        <p:nvSpPr>
          <p:cNvPr id="13" name="Title 7"/>
          <p:cNvSpPr txBox="1">
            <a:spLocks/>
          </p:cNvSpPr>
          <p:nvPr/>
        </p:nvSpPr>
        <p:spPr>
          <a:xfrm>
            <a:off x="539552" y="3068960"/>
            <a:ext cx="8136904" cy="2304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Além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da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criação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de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concelhos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e de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outras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medidas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de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centralização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do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poder</a:t>
            </a:r>
            <a:r>
              <a:rPr lang="en-US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,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realização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de </a:t>
            </a: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Cortes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também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foi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uma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forma de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os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reis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controlarem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os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grupos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b="0" i="0" u="none" strike="noStrike" kern="1200" cap="none" spc="0" normalizeH="0" noProof="0" dirty="0" err="1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privilegiados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Nas Cortes,</a:t>
            </a:r>
            <a:endParaRPr lang="en-US" dirty="0">
              <a:solidFill>
                <a:srgbClr val="555555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70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o rei </a:t>
            </a:r>
            <a:r>
              <a:rPr lang="en-US" sz="170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controla</a:t>
            </a:r>
            <a:r>
              <a:rPr lang="en-US" sz="170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170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os</a:t>
            </a:r>
            <a:r>
              <a:rPr lang="en-US" sz="170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170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seus</a:t>
            </a:r>
            <a:r>
              <a:rPr lang="en-US" sz="170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170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súbditos</a:t>
            </a:r>
            <a:r>
              <a:rPr lang="en-US" sz="170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, </a:t>
            </a:r>
            <a:r>
              <a:rPr lang="en-US" sz="170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evitando</a:t>
            </a:r>
            <a:r>
              <a:rPr lang="en-US" sz="170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170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os</a:t>
            </a:r>
            <a:r>
              <a:rPr lang="en-US" sz="170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170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abusos</a:t>
            </a:r>
            <a:r>
              <a:rPr lang="en-US" sz="170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de </a:t>
            </a:r>
            <a:r>
              <a:rPr lang="en-US" sz="170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poder</a:t>
            </a:r>
            <a:r>
              <a:rPr lang="en-US" sz="170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dos </a:t>
            </a:r>
            <a:r>
              <a:rPr lang="en-US" sz="170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senhores</a:t>
            </a:r>
            <a:r>
              <a:rPr lang="en-US" sz="170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;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 </a:t>
            </a:r>
            <a:r>
              <a:rPr kumimoji="0" lang="en-US" sz="1700" b="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partir</a:t>
            </a:r>
            <a:r>
              <a:rPr kumimoji="0" lang="en-US" sz="17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de 1254, </a:t>
            </a:r>
            <a:r>
              <a:rPr kumimoji="0" lang="en-US" sz="1700" b="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participavam</a:t>
            </a:r>
            <a:r>
              <a:rPr kumimoji="0" lang="en-US" sz="17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1700" b="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os</a:t>
            </a:r>
            <a:r>
              <a:rPr kumimoji="0" lang="en-US" sz="17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1700" b="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três</a:t>
            </a:r>
            <a:r>
              <a:rPr kumimoji="0" lang="en-US" sz="17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1700" b="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grupos</a:t>
            </a:r>
            <a:r>
              <a:rPr kumimoji="0" lang="en-US" sz="17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1700" b="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sociais</a:t>
            </a:r>
            <a:r>
              <a:rPr kumimoji="0" lang="en-US" sz="17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;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700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debatiam</a:t>
            </a:r>
            <a:r>
              <a:rPr lang="en-US" sz="17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-se </a:t>
            </a:r>
            <a:r>
              <a:rPr lang="en-US" sz="1700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temas</a:t>
            </a:r>
            <a:r>
              <a:rPr lang="en-US" sz="17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1700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como</a:t>
            </a:r>
            <a:r>
              <a:rPr lang="en-US" sz="17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o </a:t>
            </a:r>
            <a:r>
              <a:rPr lang="en-US" sz="1700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lançamento</a:t>
            </a:r>
            <a:r>
              <a:rPr lang="en-US" sz="17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de </a:t>
            </a:r>
            <a:r>
              <a:rPr lang="en-US" sz="1700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impostos</a:t>
            </a:r>
            <a:r>
              <a:rPr lang="en-US" sz="17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, as </a:t>
            </a:r>
            <a:r>
              <a:rPr lang="en-US" sz="1700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guerras</a:t>
            </a:r>
            <a:r>
              <a:rPr lang="en-US" sz="17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e a </a:t>
            </a:r>
            <a:r>
              <a:rPr lang="en-US" sz="1700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paz</a:t>
            </a:r>
            <a:r>
              <a:rPr lang="en-US" sz="1700" dirty="0" smtClean="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rPr>
              <a:t>;</a:t>
            </a:r>
            <a:endParaRPr lang="en-US" sz="1700" dirty="0">
              <a:solidFill>
                <a:srgbClr val="FF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7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o </a:t>
            </a:r>
            <a:r>
              <a:rPr lang="en-US" sz="1700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povo</a:t>
            </a:r>
            <a:r>
              <a:rPr lang="en-US" sz="17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podia </a:t>
            </a:r>
            <a:r>
              <a:rPr lang="en-US" sz="170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apresentar</a:t>
            </a:r>
            <a:r>
              <a:rPr lang="en-US" sz="170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as </a:t>
            </a:r>
            <a:r>
              <a:rPr lang="en-US" sz="170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suas</a:t>
            </a:r>
            <a:r>
              <a:rPr lang="en-US" sz="170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170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queixas</a:t>
            </a:r>
            <a:r>
              <a:rPr lang="en-US" sz="170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contra </a:t>
            </a:r>
            <a:r>
              <a:rPr lang="en-US" sz="170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os</a:t>
            </a:r>
            <a:r>
              <a:rPr lang="en-US" sz="170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1700" dirty="0" err="1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senhores</a:t>
            </a:r>
            <a:r>
              <a:rPr lang="en-US" sz="1700" dirty="0" smtClean="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rPr>
              <a:t>.</a:t>
            </a:r>
            <a:endParaRPr kumimoji="0" lang="en-US" sz="2000" b="0" i="0" u="none" strike="noStrike" kern="1200" cap="none" spc="0" normalizeH="0" noProof="0" dirty="0" smtClean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4" name="Seta para baixo 5"/>
          <p:cNvSpPr/>
          <p:nvPr/>
        </p:nvSpPr>
        <p:spPr>
          <a:xfrm>
            <a:off x="4339105" y="5445224"/>
            <a:ext cx="465790" cy="432048"/>
          </a:xfrm>
          <a:prstGeom prst="downArrow">
            <a:avLst/>
          </a:prstGeom>
          <a:solidFill>
            <a:srgbClr val="39A5C7"/>
          </a:solidFill>
          <a:ln>
            <a:solidFill>
              <a:srgbClr val="39A5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CaixaDeTexto 6"/>
          <p:cNvSpPr txBox="1"/>
          <p:nvPr/>
        </p:nvSpPr>
        <p:spPr>
          <a:xfrm>
            <a:off x="737574" y="5939988"/>
            <a:ext cx="7668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latin typeface="+mj-lt"/>
              </a:rPr>
              <a:t>Os moradores dos concelhos ganham prestígio: afirma-se a </a:t>
            </a:r>
            <a:r>
              <a:rPr lang="pt-PT" b="1" dirty="0" smtClean="0">
                <a:latin typeface="+mj-lt"/>
              </a:rPr>
              <a:t>burguesia</a:t>
            </a:r>
            <a:r>
              <a:rPr lang="pt-PT" dirty="0" smtClean="0">
                <a:latin typeface="+mj-lt"/>
              </a:rPr>
              <a:t>.</a:t>
            </a:r>
            <a:endParaRPr lang="pt-PT" dirty="0">
              <a:latin typeface="+mj-lt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53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uiExpand="1" build="p"/>
      <p:bldP spid="14" grpId="0" animBg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188640"/>
            <a:ext cx="5226374" cy="808459"/>
          </a:xfrm>
        </p:spPr>
        <p:txBody>
          <a:bodyPr/>
          <a:lstStyle/>
          <a:p>
            <a:r>
              <a:rPr lang="en-US" sz="2400" dirty="0" smtClean="0">
                <a:solidFill>
                  <a:srgbClr val="00B0F0"/>
                </a:solidFill>
              </a:rPr>
              <a:t>o </a:t>
            </a:r>
            <a:r>
              <a:rPr lang="en-US" sz="2400" dirty="0" err="1" smtClean="0">
                <a:solidFill>
                  <a:srgbClr val="00B0F0"/>
                </a:solidFill>
              </a:rPr>
              <a:t>Românico</a:t>
            </a:r>
            <a:r>
              <a:rPr lang="en-US" sz="2400" dirty="0" smtClean="0">
                <a:solidFill>
                  <a:srgbClr val="00B0F0"/>
                </a:solidFill>
              </a:rPr>
              <a:t>, que se </a:t>
            </a:r>
            <a:r>
              <a:rPr lang="en-US" sz="2400" dirty="0" err="1" smtClean="0">
                <a:solidFill>
                  <a:srgbClr val="00B0F0"/>
                </a:solidFill>
              </a:rPr>
              <a:t>manifesta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numa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época</a:t>
            </a:r>
            <a:r>
              <a:rPr lang="en-US" sz="2400" dirty="0">
                <a:solidFill>
                  <a:srgbClr val="00B0F0"/>
                </a:solidFill>
              </a:rPr>
              <a:t> de </a:t>
            </a:r>
            <a:r>
              <a:rPr lang="en-US" sz="2400" dirty="0" err="1">
                <a:solidFill>
                  <a:srgbClr val="00B0F0"/>
                </a:solidFill>
              </a:rPr>
              <a:t>guerra</a:t>
            </a:r>
            <a:r>
              <a:rPr lang="en-US" sz="2400" dirty="0" smtClean="0">
                <a:solidFill>
                  <a:srgbClr val="00B0F0"/>
                </a:solidFill>
              </a:rPr>
              <a:t>.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13" name="Title 7"/>
          <p:cNvSpPr txBox="1">
            <a:spLocks/>
          </p:cNvSpPr>
          <p:nvPr/>
        </p:nvSpPr>
        <p:spPr>
          <a:xfrm>
            <a:off x="357158" y="3979984"/>
            <a:ext cx="8429684" cy="2592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1600" dirty="0" smtClean="0"/>
              <a:t>Os edifícios de estilo Românico tinham características específicas </a:t>
            </a:r>
            <a:r>
              <a:rPr lang="pt-PT" sz="1600" dirty="0"/>
              <a:t>como: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a </a:t>
            </a:r>
            <a:r>
              <a:rPr lang="pt-PT" sz="1600" b="1" dirty="0"/>
              <a:t>planta em cruz latina</a:t>
            </a:r>
            <a:r>
              <a:rPr lang="pt-PT" sz="1600" dirty="0"/>
              <a:t>, quase sempre com três naves (uma nave central e </a:t>
            </a:r>
            <a:r>
              <a:rPr lang="pt-PT" sz="1600" dirty="0" smtClean="0"/>
              <a:t>duas laterais</a:t>
            </a:r>
            <a:r>
              <a:rPr lang="pt-PT" sz="1600" dirty="0"/>
              <a:t>), que se cruzam com um transepto, dando à igreja a forma de cruz;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as </a:t>
            </a:r>
            <a:r>
              <a:rPr lang="pt-PT" sz="1600" b="1" dirty="0"/>
              <a:t>paredes grossas</a:t>
            </a:r>
            <a:r>
              <a:rPr lang="pt-PT" sz="1600" dirty="0"/>
              <a:t>, que permitiam a defesa, e com </a:t>
            </a:r>
            <a:r>
              <a:rPr lang="pt-PT" sz="1600" b="1" dirty="0"/>
              <a:t>poucas e estreitas janelas</a:t>
            </a:r>
            <a:r>
              <a:rPr lang="pt-PT" sz="1600" dirty="0"/>
              <a:t>, </a:t>
            </a:r>
            <a:r>
              <a:rPr lang="pt-PT" sz="1600" dirty="0" smtClean="0"/>
              <a:t>o que </a:t>
            </a:r>
            <a:r>
              <a:rPr lang="pt-PT" sz="1600" dirty="0"/>
              <a:t>tornava o interior dos edifícios pouco </a:t>
            </a:r>
            <a:r>
              <a:rPr lang="pt-PT" sz="1600" dirty="0" smtClean="0"/>
              <a:t>luminoso;</a:t>
            </a:r>
            <a:endParaRPr lang="pt-PT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o </a:t>
            </a:r>
            <a:r>
              <a:rPr lang="pt-PT" sz="1600" b="1" dirty="0"/>
              <a:t>arco de volta perfeita </a:t>
            </a:r>
            <a:r>
              <a:rPr lang="pt-PT" sz="1600" dirty="0"/>
              <a:t>e a </a:t>
            </a:r>
            <a:r>
              <a:rPr lang="pt-PT" sz="1600" b="1" dirty="0"/>
              <a:t>abóbada de berço </a:t>
            </a:r>
            <a:r>
              <a:rPr lang="pt-PT" sz="1600" dirty="0"/>
              <a:t>na cobertura dos edifícios, </a:t>
            </a:r>
            <a:r>
              <a:rPr lang="pt-PT" sz="1600" dirty="0" smtClean="0"/>
              <a:t>suportada pelos </a:t>
            </a:r>
            <a:r>
              <a:rPr lang="pt-PT" sz="1600" b="1" dirty="0"/>
              <a:t>contrafortes</a:t>
            </a:r>
            <a:r>
              <a:rPr lang="pt-PT" sz="1600" dirty="0"/>
              <a:t>, construídos nas paredes exteriores;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os </a:t>
            </a:r>
            <a:r>
              <a:rPr lang="pt-PT" sz="1600" b="1" dirty="0"/>
              <a:t>tímpanos</a:t>
            </a:r>
            <a:r>
              <a:rPr lang="pt-PT" sz="1600" dirty="0"/>
              <a:t>, as </a:t>
            </a:r>
            <a:r>
              <a:rPr lang="pt-PT" sz="1600" b="1" dirty="0" err="1" smtClean="0"/>
              <a:t>arquivoltas</a:t>
            </a:r>
            <a:r>
              <a:rPr lang="pt-PT" sz="1600" b="1" dirty="0"/>
              <a:t> </a:t>
            </a:r>
            <a:r>
              <a:rPr lang="pt-PT" sz="1600" dirty="0" smtClean="0"/>
              <a:t>e </a:t>
            </a:r>
            <a:r>
              <a:rPr lang="pt-PT" sz="1600" dirty="0"/>
              <a:t>os </a:t>
            </a:r>
            <a:r>
              <a:rPr lang="pt-PT" sz="1600" b="1" dirty="0"/>
              <a:t>capitéis </a:t>
            </a:r>
            <a:r>
              <a:rPr lang="pt-PT" sz="1600" dirty="0"/>
              <a:t>decorados</a:t>
            </a:r>
            <a:r>
              <a:rPr lang="pt-PT" sz="1600" b="1" dirty="0"/>
              <a:t> </a:t>
            </a:r>
            <a:r>
              <a:rPr lang="pt-PT" sz="1600" dirty="0"/>
              <a:t>com esculturas bíblicas e </a:t>
            </a:r>
            <a:r>
              <a:rPr lang="pt-PT" sz="1600" dirty="0" smtClean="0"/>
              <a:t>os </a:t>
            </a:r>
            <a:r>
              <a:rPr lang="pt-PT" sz="1600" b="1" dirty="0" smtClean="0"/>
              <a:t>frescos </a:t>
            </a:r>
            <a:r>
              <a:rPr lang="pt-PT" sz="1600" dirty="0" smtClean="0"/>
              <a:t>(pinturas) </a:t>
            </a:r>
            <a:r>
              <a:rPr lang="pt-PT" sz="1600" dirty="0"/>
              <a:t>tinham a função de transmitir a palavra de </a:t>
            </a:r>
            <a:r>
              <a:rPr lang="pt-PT" sz="1600" dirty="0" smtClean="0"/>
              <a:t>Deus, pois a maioria das </a:t>
            </a:r>
            <a:r>
              <a:rPr lang="pt-PT" sz="1600" dirty="0"/>
              <a:t>pessoas não sabia ler </a:t>
            </a:r>
            <a:r>
              <a:rPr lang="pt-PT" sz="1600" dirty="0" smtClean="0"/>
              <a:t>nem escrever, não conhecendo os ensinamentos da </a:t>
            </a:r>
            <a:r>
              <a:rPr lang="pt-PT" sz="1600" dirty="0"/>
              <a:t>Bíblia.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86" y="1393556"/>
            <a:ext cx="2408458" cy="23251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2910" y="3686835"/>
            <a:ext cx="20717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Planta de uma igreja </a:t>
            </a:r>
            <a:r>
              <a:rPr lang="pt-PT" sz="1000" dirty="0" smtClean="0"/>
              <a:t>românica.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349" y="1417646"/>
            <a:ext cx="2846795" cy="222965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707904" y="3686835"/>
            <a:ext cx="22322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Características do estilo Românico</a:t>
            </a:r>
            <a:r>
              <a:rPr lang="pt-PT" sz="1000" dirty="0" smtClean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00826" y="3686835"/>
            <a:ext cx="22860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/>
              <a:t>Igreja no </a:t>
            </a:r>
            <a:r>
              <a:rPr lang="pt-PT" sz="1000" dirty="0"/>
              <a:t>estilo Românico</a:t>
            </a:r>
            <a:r>
              <a:rPr lang="pt-PT" sz="1000" dirty="0" smtClean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8" r="32928" b="15525"/>
          <a:stretch/>
        </p:blipFill>
        <p:spPr bwMode="auto">
          <a:xfrm>
            <a:off x="6518730" y="1472260"/>
            <a:ext cx="2229734" cy="217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36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5282" y="214290"/>
            <a:ext cx="5160056" cy="808459"/>
          </a:xfrm>
        </p:spPr>
        <p:txBody>
          <a:bodyPr/>
          <a:lstStyle/>
          <a:p>
            <a:r>
              <a:rPr lang="en-US" sz="2400" dirty="0" smtClean="0">
                <a:solidFill>
                  <a:srgbClr val="00B0F0"/>
                </a:solidFill>
              </a:rPr>
              <a:t>o </a:t>
            </a:r>
            <a:r>
              <a:rPr lang="en-US" sz="2400" dirty="0" err="1" smtClean="0">
                <a:solidFill>
                  <a:srgbClr val="00B0F0"/>
                </a:solidFill>
              </a:rPr>
              <a:t>Gótico</a:t>
            </a:r>
            <a:r>
              <a:rPr lang="en-US" sz="2400" dirty="0" smtClean="0">
                <a:solidFill>
                  <a:srgbClr val="00B0F0"/>
                </a:solidFill>
              </a:rPr>
              <a:t>, que </a:t>
            </a:r>
            <a:r>
              <a:rPr lang="en-US" sz="2400" dirty="0" err="1" smtClean="0">
                <a:solidFill>
                  <a:srgbClr val="00B0F0"/>
                </a:solidFill>
              </a:rPr>
              <a:t>reflete</a:t>
            </a:r>
            <a:r>
              <a:rPr lang="en-US" sz="2400" dirty="0" smtClean="0">
                <a:solidFill>
                  <a:srgbClr val="00B0F0"/>
                </a:solidFill>
              </a:rPr>
              <a:t> um </a:t>
            </a:r>
            <a:r>
              <a:rPr lang="en-US" sz="2400" dirty="0" err="1">
                <a:solidFill>
                  <a:srgbClr val="00B0F0"/>
                </a:solidFill>
              </a:rPr>
              <a:t>período</a:t>
            </a:r>
            <a:r>
              <a:rPr lang="en-US" sz="2400" dirty="0">
                <a:solidFill>
                  <a:srgbClr val="00B0F0"/>
                </a:solidFill>
              </a:rPr>
              <a:t> de </a:t>
            </a:r>
            <a:r>
              <a:rPr lang="en-US" sz="2400" dirty="0" err="1">
                <a:solidFill>
                  <a:srgbClr val="00B0F0"/>
                </a:solidFill>
              </a:rPr>
              <a:t>acalmia</a:t>
            </a:r>
            <a:r>
              <a:rPr lang="en-US" sz="2400" dirty="0">
                <a:solidFill>
                  <a:srgbClr val="00B0F0"/>
                </a:solidFill>
              </a:rPr>
              <a:t> e </a:t>
            </a:r>
            <a:r>
              <a:rPr lang="en-US" sz="2400" dirty="0" err="1">
                <a:solidFill>
                  <a:srgbClr val="00B0F0"/>
                </a:solidFill>
              </a:rPr>
              <a:t>riqueza</a:t>
            </a:r>
            <a:r>
              <a:rPr lang="en-US" sz="2400" dirty="0" smtClean="0">
                <a:solidFill>
                  <a:srgbClr val="00B0F0"/>
                </a:solidFill>
              </a:rPr>
              <a:t>.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13" name="Title 7"/>
          <p:cNvSpPr txBox="1">
            <a:spLocks/>
          </p:cNvSpPr>
          <p:nvPr/>
        </p:nvSpPr>
        <p:spPr>
          <a:xfrm>
            <a:off x="357158" y="4071942"/>
            <a:ext cx="8501122" cy="2447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1600" dirty="0"/>
              <a:t>O estilo Gótico, que surgiu em Portugal nos séculos XIV e XV, </a:t>
            </a:r>
            <a:r>
              <a:rPr lang="pt-PT" sz="1600" dirty="0" smtClean="0"/>
              <a:t>marcou presença </a:t>
            </a:r>
            <a:r>
              <a:rPr lang="pt-PT" sz="1600" dirty="0"/>
              <a:t>nas </a:t>
            </a:r>
            <a:r>
              <a:rPr lang="pt-PT" sz="1600" dirty="0" smtClean="0"/>
              <a:t>cidades, associado </a:t>
            </a:r>
            <a:r>
              <a:rPr lang="pt-PT" sz="1600" dirty="0"/>
              <a:t>à burguesia. Mantém elementos do </a:t>
            </a:r>
            <a:r>
              <a:rPr lang="pt-PT" sz="1600" dirty="0" smtClean="0"/>
              <a:t>Românico, como </a:t>
            </a:r>
            <a:r>
              <a:rPr lang="pt-PT" sz="1600" dirty="0"/>
              <a:t>a planta em cruz latina, mas apresenta novas características: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dirty="0" smtClean="0"/>
              <a:t>o </a:t>
            </a:r>
            <a:r>
              <a:rPr lang="pt-PT" sz="1600" b="1" dirty="0"/>
              <a:t>arco de volta quebrada ou de ogiva </a:t>
            </a:r>
            <a:r>
              <a:rPr lang="pt-PT" sz="1600" dirty="0"/>
              <a:t>nas janelas e portais;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dirty="0" smtClean="0"/>
              <a:t>as </a:t>
            </a:r>
            <a:r>
              <a:rPr lang="pt-PT" sz="1600" b="1" dirty="0"/>
              <a:t>abóbadas de cruzamento de ogivas</a:t>
            </a:r>
            <a:r>
              <a:rPr lang="pt-PT" sz="1600" dirty="0"/>
              <a:t>;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dirty="0" smtClean="0"/>
              <a:t>os </a:t>
            </a:r>
            <a:r>
              <a:rPr lang="pt-PT" sz="1600" b="1" dirty="0"/>
              <a:t>arcobotantes </a:t>
            </a:r>
            <a:r>
              <a:rPr lang="pt-PT" sz="1600" dirty="0"/>
              <a:t>unidos aos contrafortes, para libertar o peso das paredes finas </a:t>
            </a:r>
            <a:r>
              <a:rPr lang="pt-PT" sz="1600" dirty="0" smtClean="0"/>
              <a:t>e altas</a:t>
            </a:r>
            <a:r>
              <a:rPr lang="pt-PT" sz="1600" dirty="0"/>
              <a:t>, e rematados pelos pináculos;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dirty="0" smtClean="0"/>
              <a:t>a </a:t>
            </a:r>
            <a:r>
              <a:rPr lang="pt-PT" sz="1600" dirty="0"/>
              <a:t>presença de </a:t>
            </a:r>
            <a:r>
              <a:rPr lang="pt-PT" sz="1600" b="1" dirty="0"/>
              <a:t>rosáceas e vitrais</a:t>
            </a:r>
            <a:r>
              <a:rPr lang="pt-PT" sz="1600" dirty="0"/>
              <a:t>, iluminando o interior;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dirty="0" smtClean="0"/>
              <a:t>a </a:t>
            </a:r>
            <a:r>
              <a:rPr lang="pt-PT" sz="1600" b="1" dirty="0"/>
              <a:t>escultura decorativa </a:t>
            </a:r>
            <a:r>
              <a:rPr lang="pt-PT" sz="1600" dirty="0"/>
              <a:t>nos edifícios e nos </a:t>
            </a:r>
            <a:r>
              <a:rPr lang="pt-PT" sz="1600" dirty="0" smtClean="0"/>
              <a:t>túmulos.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7504" y="3743270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Interior do </a:t>
            </a:r>
            <a:r>
              <a:rPr lang="pt-PT" sz="1000" dirty="0" smtClean="0"/>
              <a:t>Mosteiro </a:t>
            </a:r>
          </a:p>
          <a:p>
            <a:pPr algn="ctr"/>
            <a:r>
              <a:rPr lang="pt-PT" sz="1000" dirty="0" smtClean="0"/>
              <a:t>de </a:t>
            </a:r>
            <a:r>
              <a:rPr lang="pt-PT" sz="1000" dirty="0"/>
              <a:t>Santa Maria da Vitória</a:t>
            </a:r>
            <a:r>
              <a:rPr lang="pt-PT" sz="1000" dirty="0" smtClean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71800" y="3767721"/>
            <a:ext cx="2376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Características do estilo </a:t>
            </a:r>
            <a:r>
              <a:rPr lang="pt-PT" sz="1000" dirty="0" smtClean="0"/>
              <a:t>Gótico.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40152" y="3754283"/>
            <a:ext cx="2989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Vitral do Mosteiro de Santa </a:t>
            </a:r>
            <a:r>
              <a:rPr lang="pt-PT" sz="1000" dirty="0" smtClean="0"/>
              <a:t>Maria da Vitória.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72" y="1357298"/>
            <a:ext cx="2779566" cy="23574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258" y="1398342"/>
            <a:ext cx="3020216" cy="23164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1470350"/>
            <a:ext cx="2873514" cy="224440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41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40" y="1231146"/>
            <a:ext cx="3450914" cy="3340862"/>
          </a:xfrm>
          <a:prstGeom prst="rect">
            <a:avLst/>
          </a:prstGeom>
        </p:spPr>
      </p:pic>
      <p:sp>
        <p:nvSpPr>
          <p:cNvPr id="14" name="TextBox 7"/>
          <p:cNvSpPr txBox="1"/>
          <p:nvPr/>
        </p:nvSpPr>
        <p:spPr>
          <a:xfrm>
            <a:off x="4714876" y="1714488"/>
            <a:ext cx="3291679" cy="2337819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pt-PT" sz="1400" b="1" dirty="0"/>
              <a:t>Poesia </a:t>
            </a:r>
            <a:r>
              <a:rPr lang="pt-PT" sz="1400" b="1" dirty="0" smtClean="0"/>
              <a:t>trovadoresca</a:t>
            </a:r>
          </a:p>
          <a:p>
            <a:pPr>
              <a:lnSpc>
                <a:spcPct val="114000"/>
              </a:lnSpc>
            </a:pPr>
            <a:endParaRPr lang="pt-PT" sz="1400" b="1" dirty="0" smtClean="0"/>
          </a:p>
          <a:p>
            <a:r>
              <a:rPr lang="pt-PT" sz="1200" dirty="0"/>
              <a:t>Ai flores, ai flores do verde pino,</a:t>
            </a:r>
          </a:p>
          <a:p>
            <a:r>
              <a:rPr lang="pt-PT" sz="1200" dirty="0"/>
              <a:t>se </a:t>
            </a:r>
            <a:r>
              <a:rPr lang="pt-PT" sz="1200" dirty="0" err="1"/>
              <a:t>sabedes</a:t>
            </a:r>
            <a:r>
              <a:rPr lang="pt-PT" sz="1200" dirty="0"/>
              <a:t> novas do meu amigo!</a:t>
            </a:r>
          </a:p>
          <a:p>
            <a:r>
              <a:rPr lang="pt-PT" sz="1200" dirty="0"/>
              <a:t>Ai Deus, e u é</a:t>
            </a:r>
            <a:r>
              <a:rPr lang="pt-PT" sz="1200" dirty="0" smtClean="0"/>
              <a:t>?</a:t>
            </a:r>
          </a:p>
          <a:p>
            <a:endParaRPr lang="pt-PT" sz="1200" dirty="0"/>
          </a:p>
          <a:p>
            <a:r>
              <a:rPr lang="pt-PT" sz="1200" dirty="0"/>
              <a:t>Ai flores, ai flores do verde ramo,</a:t>
            </a:r>
          </a:p>
          <a:p>
            <a:r>
              <a:rPr lang="pt-PT" sz="1200" dirty="0"/>
              <a:t>se </a:t>
            </a:r>
            <a:r>
              <a:rPr lang="pt-PT" sz="1200" dirty="0" err="1"/>
              <a:t>sabedes</a:t>
            </a:r>
            <a:r>
              <a:rPr lang="pt-PT" sz="1200" dirty="0"/>
              <a:t> novas do meu amado!</a:t>
            </a:r>
          </a:p>
          <a:p>
            <a:r>
              <a:rPr lang="pt-PT" sz="1200" dirty="0"/>
              <a:t>Ai Deus, e u é</a:t>
            </a:r>
            <a:r>
              <a:rPr lang="pt-PT" sz="1200" dirty="0" smtClean="0"/>
              <a:t>?</a:t>
            </a:r>
          </a:p>
          <a:p>
            <a:endParaRPr lang="pt-PT" sz="1000" dirty="0" smtClean="0"/>
          </a:p>
          <a:p>
            <a:pPr algn="r"/>
            <a:r>
              <a:rPr lang="pt-PT" sz="1000" dirty="0"/>
              <a:t>D. Dinis, cantiga de amigo (Cancioneiro</a:t>
            </a:r>
          </a:p>
          <a:p>
            <a:pPr algn="r"/>
            <a:r>
              <a:rPr lang="pt-PT" sz="1000" dirty="0"/>
              <a:t>da Biblioteca Nacional, adaptado</a:t>
            </a:r>
            <a:r>
              <a:rPr lang="pt-PT" sz="1000" dirty="0" smtClean="0"/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5576" y="4468663"/>
            <a:ext cx="3244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/>
              <a:t>Banquete.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5" name="CaixaDeTexto 3"/>
          <p:cNvSpPr txBox="1"/>
          <p:nvPr/>
        </p:nvSpPr>
        <p:spPr>
          <a:xfrm>
            <a:off x="714348" y="4715730"/>
            <a:ext cx="80341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PT" sz="1600" dirty="0" smtClean="0"/>
              <a:t>Exemplos da </a:t>
            </a:r>
            <a:r>
              <a:rPr lang="pt-PT" sz="1600" b="1" dirty="0" smtClean="0"/>
              <a:t>cultura cortesã: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dirty="0" smtClean="0"/>
              <a:t>Torneios, onde os cavaleiros competiam defendendo a sua honra, coragem e lealdade;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dirty="0" smtClean="0"/>
              <a:t>Caçadas como a montaria e cetraria;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dirty="0" smtClean="0"/>
              <a:t>Banquetes com espetáculos;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dirty="0" smtClean="0"/>
              <a:t>Saraus com jograis e trovadores, desenvolvendo-se a poesia trovadoresca.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3071802" y="191649"/>
            <a:ext cx="5184576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cultura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medieval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marcada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pelas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culturas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cortesã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e popular.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23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1802" y="191649"/>
            <a:ext cx="5184576" cy="808459"/>
          </a:xfrm>
        </p:spPr>
        <p:txBody>
          <a:bodyPr/>
          <a:lstStyle/>
          <a:p>
            <a:r>
              <a:rPr lang="en-US" sz="2400" dirty="0">
                <a:solidFill>
                  <a:srgbClr val="00B0F0"/>
                </a:solidFill>
              </a:rPr>
              <a:t>a </a:t>
            </a:r>
            <a:r>
              <a:rPr lang="en-US" sz="2400" dirty="0" err="1">
                <a:solidFill>
                  <a:srgbClr val="00B0F0"/>
                </a:solidFill>
              </a:rPr>
              <a:t>cultura</a:t>
            </a:r>
            <a:r>
              <a:rPr lang="en-US" sz="2400" dirty="0">
                <a:solidFill>
                  <a:srgbClr val="00B0F0"/>
                </a:solidFill>
              </a:rPr>
              <a:t> medieval </a:t>
            </a:r>
            <a:r>
              <a:rPr lang="en-US" sz="2400" dirty="0" err="1" smtClean="0">
                <a:solidFill>
                  <a:srgbClr val="00B0F0"/>
                </a:solidFill>
              </a:rPr>
              <a:t>marcada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pelas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culturas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cortesã</a:t>
            </a:r>
            <a:r>
              <a:rPr lang="en-US" sz="2400" dirty="0">
                <a:solidFill>
                  <a:srgbClr val="00B0F0"/>
                </a:solidFill>
              </a:rPr>
              <a:t> e </a:t>
            </a:r>
            <a:r>
              <a:rPr lang="en-US" sz="2400" dirty="0" smtClean="0">
                <a:solidFill>
                  <a:srgbClr val="00B0F0"/>
                </a:solidFill>
              </a:rPr>
              <a:t>popular.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2910" y="4254349"/>
            <a:ext cx="3888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Convívio entre populares com a presença de </a:t>
            </a:r>
            <a:r>
              <a:rPr lang="pt-PT" sz="1000" dirty="0" smtClean="0"/>
              <a:t>músicos (séc. </a:t>
            </a:r>
            <a:r>
              <a:rPr lang="pt-PT" sz="1000" dirty="0"/>
              <a:t>XVI).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919" y="1628800"/>
            <a:ext cx="3744416" cy="25943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8830" y="1643050"/>
            <a:ext cx="3097586" cy="25801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220072" y="4254349"/>
            <a:ext cx="30963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Jogral a tocar viola d'arco e rapariga </a:t>
            </a:r>
            <a:r>
              <a:rPr lang="pt-PT" sz="1000" dirty="0" smtClean="0"/>
              <a:t>com pandeiro</a:t>
            </a:r>
            <a:r>
              <a:rPr lang="pt-PT" sz="1000" dirty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3" name="CaixaDeTexto 4"/>
          <p:cNvSpPr txBox="1"/>
          <p:nvPr/>
        </p:nvSpPr>
        <p:spPr>
          <a:xfrm>
            <a:off x="611560" y="4687211"/>
            <a:ext cx="820891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PT" sz="1600" dirty="0" smtClean="0"/>
              <a:t>A cultura popular era transmitida através da oralidade. Exemplos da </a:t>
            </a:r>
            <a:r>
              <a:rPr lang="pt-PT" sz="1600" b="1" dirty="0" smtClean="0"/>
              <a:t>cultura popular: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dirty="0" smtClean="0"/>
              <a:t>Festas, bailes, romarias e feiras;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dirty="0" err="1" smtClean="0"/>
              <a:t>Espetáculos</a:t>
            </a:r>
            <a:r>
              <a:rPr lang="pt-PT" sz="1600" dirty="0" smtClean="0"/>
              <a:t> de saltimbancos, malabaristas, contadores de histórias e jograis, que faziam a ligação entre a cultura popular e a cortesã.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43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988736" y="2492896"/>
            <a:ext cx="5039648" cy="1470025"/>
          </a:xfrm>
        </p:spPr>
        <p:txBody>
          <a:bodyPr/>
          <a:lstStyle/>
          <a:p>
            <a:r>
              <a:rPr lang="en-US" sz="4000" b="1" dirty="0" err="1">
                <a:solidFill>
                  <a:srgbClr val="00B0F0"/>
                </a:solidFill>
              </a:rPr>
              <a:t>c</a:t>
            </a:r>
            <a:r>
              <a:rPr lang="en-US" sz="4000" b="1" dirty="0" err="1" smtClean="0">
                <a:solidFill>
                  <a:srgbClr val="00B0F0"/>
                </a:solidFill>
              </a:rPr>
              <a:t>omo</a:t>
            </a:r>
            <a:r>
              <a:rPr lang="en-US" sz="4000" b="1" dirty="0" smtClean="0">
                <a:solidFill>
                  <a:srgbClr val="00B0F0"/>
                </a:solidFill>
              </a:rPr>
              <a:t> continua </a:t>
            </a:r>
            <a:br>
              <a:rPr lang="en-US" sz="4000" b="1" dirty="0" smtClean="0">
                <a:solidFill>
                  <a:srgbClr val="00B0F0"/>
                </a:solidFill>
              </a:rPr>
            </a:br>
            <a:r>
              <a:rPr lang="en-US" sz="4000" b="1" dirty="0" smtClean="0">
                <a:solidFill>
                  <a:srgbClr val="00B0F0"/>
                </a:solidFill>
              </a:rPr>
              <a:t>a </a:t>
            </a:r>
            <a:r>
              <a:rPr lang="en-US" sz="4000" b="1" dirty="0" err="1" smtClean="0">
                <a:solidFill>
                  <a:srgbClr val="00B0F0"/>
                </a:solidFill>
              </a:rPr>
              <a:t>História</a:t>
            </a:r>
            <a:r>
              <a:rPr lang="en-US" sz="4000" b="1" dirty="0" smtClean="0">
                <a:solidFill>
                  <a:srgbClr val="00B0F0"/>
                </a:solidFill>
              </a:rPr>
              <a:t>?</a:t>
            </a:r>
            <a:endParaRPr lang="en-US" sz="4000" b="1" strike="sngStrike" dirty="0">
              <a:solidFill>
                <a:srgbClr val="00B0F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1"/>
          <a:stretch/>
        </p:blipFill>
        <p:spPr bwMode="auto">
          <a:xfrm>
            <a:off x="1187624" y="2244677"/>
            <a:ext cx="2308051" cy="230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88232" y="6648324"/>
            <a:ext cx="64442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00" kern="1200" dirty="0" smtClean="0">
                <a:solidFill>
                  <a:schemeClr val="tx1"/>
                </a:solidFill>
                <a:effectLst/>
              </a:rPr>
              <a:t>Estes conteúdos não podem ser reproduzidos, copiados ou partilhados, no todo ou em parte, sem a autorização escrita da Raiz Editora.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331432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2122</TotalTime>
  <Words>1977</Words>
  <Application>Microsoft Office PowerPoint</Application>
  <PresentationFormat>On-screen Show (4:3)</PresentationFormat>
  <Paragraphs>163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Era uma vez…</vt:lpstr>
      <vt:lpstr>Portugal, onde os reis se preo-cupavam com o desenvolvimento das atividades económicas.</vt:lpstr>
      <vt:lpstr>o povo português que, além da agricultura, tinha outras atividades.</vt:lpstr>
      <vt:lpstr>o povo português que, nas cidades, se dedicava ao artesanato e ao comércio.</vt:lpstr>
      <vt:lpstr>PowerPoint Presentation</vt:lpstr>
      <vt:lpstr>PowerPoint Presentation</vt:lpstr>
      <vt:lpstr>a sociedade portuguesa, constituída pelos diferentes grupos sociais.</vt:lpstr>
      <vt:lpstr>a sociedade portuguesa, constituída pelos diferentes grupos sociais.</vt:lpstr>
      <vt:lpstr>o clero que vivia nos mosteiros e seguia as suas próprias regras.</vt:lpstr>
      <vt:lpstr>a nobreza que vivia nos domínios senhoriais.</vt:lpstr>
      <vt:lpstr>a nobreza que vivia nos domínios senhoriais.</vt:lpstr>
      <vt:lpstr>o povo, cuja luta pela autonomia originou a criação dos concelhos.</vt:lpstr>
      <vt:lpstr>o concelho que tinha os seus próprios símbolos de autonomia.</vt:lpstr>
      <vt:lpstr>a presença do povo nas Cortes e o fortalecimento do poder do rei.</vt:lpstr>
      <vt:lpstr>o Românico, que se manifesta numa época de guerra.</vt:lpstr>
      <vt:lpstr>o Gótico, que reflete um período de acalmia e riqueza.</vt:lpstr>
      <vt:lpstr>PowerPoint Presentation</vt:lpstr>
      <vt:lpstr>a cultura medieval marcada pelas culturas cortesã e popular.</vt:lpstr>
      <vt:lpstr>como continua  a História?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148</cp:revision>
  <dcterms:created xsi:type="dcterms:W3CDTF">2011-12-12T15:36:58Z</dcterms:created>
  <dcterms:modified xsi:type="dcterms:W3CDTF">2016-07-16T13:47:30Z</dcterms:modified>
</cp:coreProperties>
</file>