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7" r:id="rId2"/>
    <p:sldId id="257" r:id="rId3"/>
    <p:sldId id="258" r:id="rId4"/>
    <p:sldId id="272" r:id="rId5"/>
    <p:sldId id="273" r:id="rId6"/>
    <p:sldId id="274" r:id="rId7"/>
    <p:sldId id="275" r:id="rId8"/>
    <p:sldId id="280" r:id="rId9"/>
    <p:sldId id="271" r:id="rId10"/>
    <p:sldId id="281" r:id="rId11"/>
    <p:sldId id="279" r:id="rId12"/>
  </p:sldIdLst>
  <p:sldSz cx="9144000" cy="6858000" type="screen4x3"/>
  <p:notesSz cx="6858000" cy="9144000"/>
  <p:custDataLst>
    <p:tags r:id="rId14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lia Gago" initials="MG" lastIdx="46" clrIdx="0">
    <p:extLst/>
  </p:cmAuthor>
  <p:cmAuthor id="2" name="Paula Marinho" initials="PM" lastIdx="1" clrIdx="1"/>
  <p:cmAuthor id="3" name="Cristina Henrique" initials="CH" lastIdx="1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555555"/>
    <a:srgbClr val="96C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26" d="100"/>
          <a:sy n="226" d="100"/>
        </p:scale>
        <p:origin x="4170" y="55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7-05T11:57:48.869" idx="44">
    <p:pos x="10" y="10"/>
    <p:text>a ordem de entrada dos diferentes pontos não está bem - os títulos podem em todos os slides aparecerem logo, sem necessidade de clique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7-05T11:59:34.704" idx="45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16/07/2016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0" y="6525344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700" b="1" i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Era uma vez… 5 </a:t>
            </a:r>
            <a:r>
              <a:rPr lang="pt-PT" sz="7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| 5.º ano</a:t>
            </a:r>
            <a:endParaRPr lang="pt-PT" sz="7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7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7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7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7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2.xml"/><Relationship Id="rId5" Type="http://schemas.openxmlformats.org/officeDocument/2006/relationships/image" Target="../media/image4.png"/><Relationship Id="rId4" Type="http://schemas.openxmlformats.org/officeDocument/2006/relationships/image" Target="../media/image1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39752" y="-30832"/>
            <a:ext cx="5544616" cy="1470025"/>
          </a:xfrm>
        </p:spPr>
        <p:txBody>
          <a:bodyPr/>
          <a:lstStyle/>
          <a:p>
            <a:pPr algn="l"/>
            <a:r>
              <a:rPr lang="en-US" sz="6000" dirty="0" smtClean="0"/>
              <a:t>Era </a:t>
            </a:r>
            <a:r>
              <a:rPr lang="en-US" sz="6000" dirty="0" err="1" smtClean="0"/>
              <a:t>uma</a:t>
            </a:r>
            <a:r>
              <a:rPr lang="en-US" sz="6000" dirty="0" smtClean="0"/>
              <a:t> </a:t>
            </a:r>
            <a:r>
              <a:rPr lang="en-US" sz="6000" dirty="0" err="1" smtClean="0"/>
              <a:t>vez</a:t>
            </a:r>
            <a:r>
              <a:rPr lang="en-US" sz="6000" dirty="0" smtClean="0"/>
              <a:t>…</a:t>
            </a:r>
            <a:endParaRPr lang="en-US" sz="600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809836" y="1459781"/>
            <a:ext cx="7524328" cy="1752600"/>
          </a:xfrm>
        </p:spPr>
        <p:txBody>
          <a:bodyPr>
            <a:noAutofit/>
          </a:bodyPr>
          <a:lstStyle/>
          <a:p>
            <a:r>
              <a:rPr lang="pt-PT" sz="4000" b="1" dirty="0">
                <a:solidFill>
                  <a:srgbClr val="FF6600"/>
                </a:solidFill>
              </a:rPr>
              <a:t>Os Muçulmanos na Península Ibérica</a:t>
            </a:r>
          </a:p>
          <a:p>
            <a:endParaRPr lang="en-US" sz="4000" b="1" dirty="0" smtClean="0">
              <a:solidFill>
                <a:srgbClr val="FF66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724" y="2852936"/>
            <a:ext cx="4968552" cy="336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84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832" y="28253"/>
            <a:ext cx="5256584" cy="808459"/>
          </a:xfrm>
        </p:spPr>
        <p:txBody>
          <a:bodyPr/>
          <a:lstStyle/>
          <a:p>
            <a:r>
              <a:rPr lang="en-US" sz="3000" dirty="0">
                <a:solidFill>
                  <a:srgbClr val="FF6600"/>
                </a:solidFill>
                <a:ea typeface="+mn-ea"/>
              </a:rPr>
              <a:t>o </a:t>
            </a:r>
            <a:r>
              <a:rPr lang="en-US" sz="3000" dirty="0" err="1">
                <a:solidFill>
                  <a:srgbClr val="FF6600"/>
                </a:solidFill>
                <a:ea typeface="+mn-ea"/>
              </a:rPr>
              <a:t>Islamismo</a:t>
            </a:r>
            <a:r>
              <a:rPr lang="en-US" sz="3000" dirty="0">
                <a:solidFill>
                  <a:srgbClr val="FF6600"/>
                </a:solidFill>
                <a:ea typeface="+mn-ea"/>
              </a:rPr>
              <a:t>: </a:t>
            </a:r>
            <a:r>
              <a:rPr lang="en-US" sz="3000" dirty="0" err="1" smtClean="0">
                <a:solidFill>
                  <a:srgbClr val="FF6600"/>
                </a:solidFill>
                <a:ea typeface="+mn-ea"/>
              </a:rPr>
              <a:t>onde</a:t>
            </a:r>
            <a:r>
              <a:rPr lang="en-US" sz="3000" dirty="0" smtClean="0">
                <a:solidFill>
                  <a:srgbClr val="FF6600"/>
                </a:solidFill>
                <a:ea typeface="+mn-ea"/>
              </a:rPr>
              <a:t> e </a:t>
            </a:r>
            <a:r>
              <a:rPr lang="en-US" sz="3000" dirty="0" err="1" smtClean="0">
                <a:solidFill>
                  <a:srgbClr val="FF6600"/>
                </a:solidFill>
                <a:ea typeface="+mn-ea"/>
              </a:rPr>
              <a:t>quando</a:t>
            </a:r>
            <a:r>
              <a:rPr lang="en-US" sz="3000" dirty="0" smtClean="0">
                <a:solidFill>
                  <a:srgbClr val="FF6600"/>
                </a:solidFill>
                <a:ea typeface="+mn-ea"/>
              </a:rPr>
              <a:t>?</a:t>
            </a:r>
            <a:endParaRPr lang="en-US" sz="3000" dirty="0">
              <a:solidFill>
                <a:srgbClr val="FF6600"/>
              </a:solidFill>
              <a:ea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0" y="1547207"/>
            <a:ext cx="417646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700" dirty="0" smtClean="0"/>
              <a:t>O Islamismo surgiu na Arábia em 612, quando Maomé se tornou o seu profeta.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700" dirty="0" smtClean="0"/>
              <a:t>As cidades santas do Islamismo são Meca, Medina e Jerusalém.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700" dirty="0" smtClean="0"/>
              <a:t>No século VIII, o Império Muçulmano também dominava a Península Ibérica.</a:t>
            </a:r>
            <a:endParaRPr lang="pt-PT" dirty="0" smtClean="0"/>
          </a:p>
        </p:txBody>
      </p:sp>
      <p:pic>
        <p:nvPicPr>
          <p:cNvPr id="6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5" b="14425"/>
          <a:stretch/>
        </p:blipFill>
        <p:spPr>
          <a:xfrm>
            <a:off x="2191905" y="261938"/>
            <a:ext cx="960624" cy="7520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412776"/>
            <a:ext cx="3888432" cy="24579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5536" y="3902859"/>
            <a:ext cx="3888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Império Muçulmano em meados do século VIII.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033" y="4293096"/>
            <a:ext cx="6155935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0" y="244277"/>
            <a:ext cx="5138415" cy="808459"/>
          </a:xfrm>
        </p:spPr>
        <p:txBody>
          <a:bodyPr/>
          <a:lstStyle/>
          <a:p>
            <a:r>
              <a:rPr lang="pt-PT" sz="3000" dirty="0">
                <a:solidFill>
                  <a:srgbClr val="FF6600"/>
                </a:solidFill>
                <a:ea typeface="+mn-ea"/>
              </a:rPr>
              <a:t>o Islamismo: o que é? </a:t>
            </a:r>
            <a:r>
              <a:rPr lang="pt-PT" sz="3000" dirty="0" smtClean="0">
                <a:solidFill>
                  <a:srgbClr val="FF6600"/>
                </a:solidFill>
                <a:ea typeface="+mn-ea"/>
              </a:rPr>
              <a:t>como </a:t>
            </a:r>
            <a:r>
              <a:rPr lang="pt-PT" sz="3000" dirty="0">
                <a:solidFill>
                  <a:srgbClr val="FF6600"/>
                </a:solidFill>
                <a:ea typeface="+mn-ea"/>
              </a:rPr>
              <a:t>viviam os seus crentes?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504" y="3941762"/>
            <a:ext cx="446449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O Islamismo…</a:t>
            </a:r>
          </a:p>
          <a:p>
            <a:pPr algn="ctr"/>
            <a:endParaRPr lang="pt-PT" sz="600" b="1" dirty="0" smtClean="0"/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pt-PT" dirty="0" smtClean="0"/>
              <a:t>acredita </a:t>
            </a:r>
            <a:r>
              <a:rPr lang="pt-PT" dirty="0"/>
              <a:t>num só </a:t>
            </a:r>
            <a:r>
              <a:rPr lang="pt-PT" dirty="0" smtClean="0"/>
              <a:t>Deus – Alá;</a:t>
            </a:r>
            <a:endParaRPr lang="pt-PT" dirty="0"/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pt-PT" dirty="0" smtClean="0"/>
              <a:t>o livro sagrado é o Alcorão;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pt-PT" dirty="0" smtClean="0"/>
              <a:t>o local de culto é a mesquita;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pt-PT" dirty="0"/>
              <a:t>os </a:t>
            </a:r>
            <a:r>
              <a:rPr lang="pt-PT" dirty="0" smtClean="0"/>
              <a:t>crentes </a:t>
            </a:r>
            <a:r>
              <a:rPr lang="pt-PT" dirty="0"/>
              <a:t>são os </a:t>
            </a:r>
            <a:r>
              <a:rPr lang="pt-PT" dirty="0" smtClean="0"/>
              <a:t>Muçulmanos; devem:</a:t>
            </a:r>
          </a:p>
          <a:p>
            <a:pPr marL="533400" indent="-285750">
              <a:buFont typeface="Courier New" panose="02070309020205020404" pitchFamily="49" charset="0"/>
              <a:buChar char="o"/>
            </a:pPr>
            <a:r>
              <a:rPr lang="pt-PT" dirty="0" smtClean="0"/>
              <a:t>fazer jejum no </a:t>
            </a:r>
            <a:r>
              <a:rPr lang="pt-PT" dirty="0" err="1" smtClean="0"/>
              <a:t>Ramadão</a:t>
            </a:r>
            <a:r>
              <a:rPr lang="pt-PT" dirty="0" smtClean="0"/>
              <a:t>,</a:t>
            </a:r>
            <a:endParaRPr lang="pt-PT" dirty="0"/>
          </a:p>
          <a:p>
            <a:pPr marL="533400" indent="-285750">
              <a:buFont typeface="Courier New" panose="02070309020205020404" pitchFamily="49" charset="0"/>
              <a:buChar char="o"/>
            </a:pPr>
            <a:r>
              <a:rPr lang="pt-PT" dirty="0" smtClean="0"/>
              <a:t>ir a Meca em peregrinação,</a:t>
            </a:r>
            <a:endParaRPr lang="pt-PT" dirty="0"/>
          </a:p>
          <a:p>
            <a:pPr marL="533400" indent="-285750">
              <a:buFont typeface="Courier New" panose="02070309020205020404" pitchFamily="49" charset="0"/>
              <a:buChar char="o"/>
            </a:pPr>
            <a:r>
              <a:rPr lang="pt-PT" dirty="0" smtClean="0"/>
              <a:t>rezar 5 vezes por dia,</a:t>
            </a:r>
          </a:p>
          <a:p>
            <a:pPr marL="533400" indent="-285750">
              <a:buFont typeface="Courier New" panose="02070309020205020404" pitchFamily="49" charset="0"/>
              <a:buChar char="o"/>
            </a:pPr>
            <a:r>
              <a:rPr lang="pt-PT" dirty="0"/>
              <a:t>d</a:t>
            </a:r>
            <a:r>
              <a:rPr lang="pt-PT" dirty="0" smtClean="0"/>
              <a:t>ar esmola aos mais necessitados.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4752529" y="3919067"/>
            <a:ext cx="421195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Expandiu-se e conquistou territórios porque os Muçulmanos queriam</a:t>
            </a:r>
          </a:p>
          <a:p>
            <a:endParaRPr lang="pt-PT" sz="1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smtClean="0"/>
              <a:t>difundir o Islamismo;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smtClean="0"/>
              <a:t>melhores condições de vida:</a:t>
            </a:r>
            <a:endParaRPr lang="pt-PT" sz="600" dirty="0" smtClean="0"/>
          </a:p>
          <a:p>
            <a:pPr marL="630238" lvl="1" indent="-285750">
              <a:buFont typeface="Courier New" panose="02070309020205020404" pitchFamily="49" charset="0"/>
              <a:buChar char="o"/>
            </a:pPr>
            <a:r>
              <a:rPr lang="pt-PT" dirty="0" smtClean="0"/>
              <a:t>terras mais férteis,</a:t>
            </a:r>
          </a:p>
          <a:p>
            <a:pPr marL="630238" lvl="1" indent="-285750">
              <a:buFont typeface="Courier New" panose="02070309020205020404" pitchFamily="49" charset="0"/>
              <a:buChar char="o"/>
            </a:pPr>
            <a:r>
              <a:rPr lang="pt-PT" dirty="0"/>
              <a:t>m</a:t>
            </a:r>
            <a:r>
              <a:rPr lang="pt-PT" dirty="0" smtClean="0"/>
              <a:t>ais metais, </a:t>
            </a:r>
          </a:p>
          <a:p>
            <a:pPr marL="630238" lvl="1" indent="-285750">
              <a:buFont typeface="Courier New" panose="02070309020205020404" pitchFamily="49" charset="0"/>
              <a:buChar char="o"/>
            </a:pPr>
            <a:r>
              <a:rPr lang="pt-PT" dirty="0"/>
              <a:t>m</a:t>
            </a:r>
            <a:r>
              <a:rPr lang="pt-PT" dirty="0" smtClean="0"/>
              <a:t>ais rotas de comércio e mais produtos para comerciar.</a:t>
            </a:r>
            <a:endParaRPr lang="pt-PT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34" y="1344245"/>
            <a:ext cx="3851541" cy="22973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3648041"/>
            <a:ext cx="3888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Maomé, o profeta, a falar aos seus seguidores</a:t>
            </a:r>
            <a:r>
              <a:rPr lang="pt-PT" sz="1000" dirty="0" smtClean="0"/>
              <a:t>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1344245"/>
            <a:ext cx="3266207" cy="22973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04048" y="3645024"/>
            <a:ext cx="32662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Confronto entre Cristãos e Muçulmanos.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10" name="Imagem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5" b="14425"/>
          <a:stretch/>
        </p:blipFill>
        <p:spPr>
          <a:xfrm>
            <a:off x="2191905" y="261938"/>
            <a:ext cx="960624" cy="7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386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7824" y="476672"/>
            <a:ext cx="5400599" cy="808459"/>
          </a:xfrm>
        </p:spPr>
        <p:txBody>
          <a:bodyPr/>
          <a:lstStyle/>
          <a:p>
            <a:r>
              <a:rPr lang="pt-PT" sz="3000" dirty="0">
                <a:solidFill>
                  <a:srgbClr val="FF6600"/>
                </a:solidFill>
                <a:ea typeface="+mn-ea"/>
              </a:rPr>
              <a:t>o Império Muçulmano: </a:t>
            </a:r>
            <a:r>
              <a:rPr lang="pt-PT" sz="3000" dirty="0" smtClean="0">
                <a:solidFill>
                  <a:srgbClr val="FF6600"/>
                </a:solidFill>
                <a:ea typeface="+mn-ea"/>
              </a:rPr>
              <a:t>como </a:t>
            </a:r>
            <a:r>
              <a:rPr lang="pt-PT" sz="3000" dirty="0">
                <a:solidFill>
                  <a:srgbClr val="FF6600"/>
                </a:solidFill>
                <a:ea typeface="+mn-ea"/>
              </a:rPr>
              <a:t>foi a conquista e a reconquista da Península Ibérica?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60032" y="1740876"/>
            <a:ext cx="4032448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700" dirty="0" smtClean="0"/>
              <a:t>711 – os Muçulmanos, chefiados por </a:t>
            </a:r>
            <a:r>
              <a:rPr lang="pt-PT" sz="1700" dirty="0" err="1" smtClean="0"/>
              <a:t>Tariq</a:t>
            </a:r>
            <a:r>
              <a:rPr lang="pt-PT" sz="1700" dirty="0" smtClean="0"/>
              <a:t>, vindos do norte de África, venceram os Cristãos da Península Ibérica – batalha de Guadalete.</a:t>
            </a:r>
          </a:p>
          <a:p>
            <a:endParaRPr lang="pt-PT" sz="600" dirty="0" smtClean="0"/>
          </a:p>
          <a:p>
            <a:r>
              <a:rPr lang="pt-PT" sz="1700" dirty="0" smtClean="0"/>
              <a:t>713 – os Cristãos apenas dominavam uma pequena região no norte da Península Ibérica.</a:t>
            </a:r>
          </a:p>
          <a:p>
            <a:endParaRPr lang="pt-PT" sz="600" dirty="0" smtClean="0"/>
          </a:p>
          <a:p>
            <a:r>
              <a:rPr lang="pt-PT" sz="1700" dirty="0" smtClean="0"/>
              <a:t>1492 – os Muçulmanos são expulsos da Península Ibérica.</a:t>
            </a:r>
            <a:endParaRPr lang="pt-PT" sz="17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7" y="1700808"/>
            <a:ext cx="4194671" cy="24482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7" y="4149081"/>
            <a:ext cx="41946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Expansão muçulmana (séculos VII-VIII).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612" y="4581128"/>
            <a:ext cx="6984777" cy="1774892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539552" y="2060848"/>
            <a:ext cx="43204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39552" y="1340768"/>
            <a:ext cx="144016" cy="70370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0" name="Imagem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5" b="14425"/>
          <a:stretch/>
        </p:blipFill>
        <p:spPr>
          <a:xfrm>
            <a:off x="2191905" y="261938"/>
            <a:ext cx="960624" cy="7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343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 animBg="1"/>
      <p:bldP spid="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0104" y="404664"/>
            <a:ext cx="5136312" cy="808459"/>
          </a:xfrm>
        </p:spPr>
        <p:txBody>
          <a:bodyPr/>
          <a:lstStyle/>
          <a:p>
            <a:r>
              <a:rPr lang="pt-PT" sz="3000" dirty="0">
                <a:solidFill>
                  <a:srgbClr val="FF6600"/>
                </a:solidFill>
                <a:ea typeface="+mn-ea"/>
              </a:rPr>
              <a:t>a conquista e a reconquista: como se relacionavam Cristãos e  Muçulmanos?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4" y="4340130"/>
            <a:ext cx="835292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700" dirty="0" smtClean="0"/>
              <a:t>Durante a conquista muçulmana e a </a:t>
            </a:r>
            <a:r>
              <a:rPr lang="pt-PT" sz="1700" dirty="0"/>
              <a:t>Re</a:t>
            </a:r>
            <a:r>
              <a:rPr lang="pt-PT" sz="1700" dirty="0" smtClean="0"/>
              <a:t>conquista cristã houve muitas batalhas.</a:t>
            </a:r>
          </a:p>
          <a:p>
            <a:r>
              <a:rPr lang="pt-PT" sz="1700" dirty="0" smtClean="0"/>
              <a:t>Mas também houve momentos de paz, em que Muçulmanos e Cristãos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PT" sz="1700" dirty="0"/>
              <a:t>c</a:t>
            </a:r>
            <a:r>
              <a:rPr lang="pt-PT" sz="1700" dirty="0" smtClean="0"/>
              <a:t>onversavam sobre vários assuntos;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PT" sz="1700" dirty="0"/>
              <a:t>t</a:t>
            </a:r>
            <a:r>
              <a:rPr lang="pt-PT" sz="1700" dirty="0" smtClean="0"/>
              <a:t>ocavam juntos;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PT" sz="1700" dirty="0"/>
              <a:t>j</a:t>
            </a:r>
            <a:r>
              <a:rPr lang="pt-PT" sz="1700" dirty="0" smtClean="0"/>
              <a:t>ogavam…</a:t>
            </a:r>
          </a:p>
          <a:p>
            <a:r>
              <a:rPr lang="pt-PT" sz="1700" dirty="0" smtClean="0"/>
              <a:t>… E aprenderam a conviver: Cristãos e Muçulmanos podiam manter a respetiva religião, costumes e tradições, desde que cumprissem os acordos de paz e pagassem os impostos definidos pelos vencedores.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603826"/>
            <a:ext cx="2412429" cy="23228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761" y="1603826"/>
            <a:ext cx="2449543" cy="23135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03648" y="3908451"/>
            <a:ext cx="2412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/>
              <a:t>Luta entre </a:t>
            </a:r>
            <a:r>
              <a:rPr lang="pt-PT" sz="1000" dirty="0" smtClean="0"/>
              <a:t>Cristãos e </a:t>
            </a:r>
            <a:r>
              <a:rPr lang="pt-PT" sz="1000" dirty="0"/>
              <a:t>Muçulmanos </a:t>
            </a:r>
            <a:r>
              <a:rPr lang="pt-PT" sz="1000" dirty="0" smtClean="0"/>
              <a:t>(</a:t>
            </a:r>
            <a:r>
              <a:rPr lang="pt-PT" sz="1000" i="1" dirty="0" smtClean="0"/>
              <a:t>Cantigas de </a:t>
            </a:r>
            <a:r>
              <a:rPr lang="pt-PT" sz="1000" i="1" dirty="0"/>
              <a:t>Santa Maria</a:t>
            </a:r>
            <a:r>
              <a:rPr lang="pt-PT" sz="1000" dirty="0"/>
              <a:t>, século XIII).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2851" y="3908451"/>
            <a:ext cx="2412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/>
              <a:t>Muçulmano e </a:t>
            </a:r>
            <a:r>
              <a:rPr lang="pt-PT" sz="1000" dirty="0" smtClean="0"/>
              <a:t>Cristão a </a:t>
            </a:r>
            <a:r>
              <a:rPr lang="pt-PT" sz="1000" dirty="0"/>
              <a:t>tocarem alaúde (</a:t>
            </a:r>
            <a:r>
              <a:rPr lang="pt-PT" sz="1000" i="1" dirty="0" smtClean="0"/>
              <a:t>Cantigas de </a:t>
            </a:r>
            <a:r>
              <a:rPr lang="pt-PT" sz="1000" i="1" dirty="0"/>
              <a:t>Santa Maria</a:t>
            </a:r>
            <a:r>
              <a:rPr lang="pt-PT" sz="1000" dirty="0"/>
              <a:t>, século XIII).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10" name="Imagem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5" b="14425"/>
          <a:stretch/>
        </p:blipFill>
        <p:spPr>
          <a:xfrm>
            <a:off x="2191905" y="261938"/>
            <a:ext cx="960624" cy="7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50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0104" y="44624"/>
            <a:ext cx="5136312" cy="1197058"/>
          </a:xfrm>
        </p:spPr>
        <p:txBody>
          <a:bodyPr/>
          <a:lstStyle/>
          <a:p>
            <a:r>
              <a:rPr lang="pt-PT" sz="3000" dirty="0">
                <a:solidFill>
                  <a:srgbClr val="FF6600"/>
                </a:solidFill>
                <a:ea typeface="+mn-ea"/>
              </a:rPr>
              <a:t>a presença muçulmana: que heranças terá deixado?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1" y="1700808"/>
            <a:ext cx="2106532" cy="30160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520" y="4725144"/>
            <a:ext cx="20836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/>
              <a:t>Alunos muçulmanos a estudar</a:t>
            </a:r>
          </a:p>
          <a:p>
            <a:r>
              <a:rPr lang="pt-PT" sz="1000" dirty="0"/>
              <a:t>Astronomia: o uso do astrolábio.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467" y="1711512"/>
            <a:ext cx="2211558" cy="299303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76466" y="4716849"/>
            <a:ext cx="20836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/>
              <a:t>Definição da ação de um médico: </a:t>
            </a:r>
            <a:r>
              <a:rPr lang="pt-PT" sz="1000" dirty="0" smtClean="0"/>
              <a:t>exame, consulta </a:t>
            </a:r>
            <a:r>
              <a:rPr lang="pt-PT" sz="1000" dirty="0"/>
              <a:t>e definição </a:t>
            </a:r>
            <a:r>
              <a:rPr lang="pt-PT" sz="1000" dirty="0" smtClean="0"/>
              <a:t>de tratamento.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1700808"/>
            <a:ext cx="3303172" cy="225781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076056" y="3958625"/>
            <a:ext cx="3303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/>
              <a:t>Poço-cisterna muçulmano </a:t>
            </a:r>
            <a:r>
              <a:rPr lang="pt-PT" sz="1000" dirty="0" smtClean="0"/>
              <a:t>para guardar </a:t>
            </a:r>
            <a:r>
              <a:rPr lang="pt-PT" sz="1000" dirty="0"/>
              <a:t>a água, com 18 metros </a:t>
            </a:r>
            <a:r>
              <a:rPr lang="pt-PT" sz="1000" dirty="0" smtClean="0"/>
              <a:t>de profundidade</a:t>
            </a:r>
            <a:r>
              <a:rPr lang="pt-PT" sz="1000" dirty="0"/>
              <a:t>, em Silves (séculos XI-XII).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5554" y="4437112"/>
            <a:ext cx="2924175" cy="18954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32040" y="6269250"/>
            <a:ext cx="3600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/>
              <a:t>Evolução dos algarismos árabes</a:t>
            </a:r>
            <a:r>
              <a:rPr lang="pt-PT" sz="1000" dirty="0" smtClean="0"/>
              <a:t>: do </a:t>
            </a:r>
            <a:r>
              <a:rPr lang="pt-PT" sz="1000" dirty="0"/>
              <a:t>século X ao século XIV.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5445224"/>
            <a:ext cx="4684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/>
              <a:t>N</a:t>
            </a:r>
            <a:r>
              <a:rPr lang="pt-PT" sz="1600" dirty="0" smtClean="0"/>
              <a:t>a </a:t>
            </a:r>
            <a:r>
              <a:rPr lang="pt-PT" sz="1600" b="1" dirty="0"/>
              <a:t>Astronomia</a:t>
            </a:r>
            <a:r>
              <a:rPr lang="pt-PT" sz="1600" dirty="0"/>
              <a:t>, descreveram e localizaram muitas estrelas e aperfeiçoaram instrumentos</a:t>
            </a:r>
          </a:p>
          <a:p>
            <a:r>
              <a:rPr lang="pt-PT" sz="1600" dirty="0"/>
              <a:t>de navegação, como o </a:t>
            </a:r>
            <a:r>
              <a:rPr lang="pt-PT" sz="1600" dirty="0" smtClean="0"/>
              <a:t>astrolábio.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6013" y="5445224"/>
            <a:ext cx="4684351" cy="86177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pt-PT" sz="1600" dirty="0"/>
              <a:t>N</a:t>
            </a:r>
            <a:r>
              <a:rPr lang="pt-PT" sz="1600" dirty="0" smtClean="0"/>
              <a:t>a </a:t>
            </a:r>
            <a:r>
              <a:rPr lang="pt-PT" sz="1600" b="1" dirty="0"/>
              <a:t>Medicina</a:t>
            </a:r>
            <a:r>
              <a:rPr lang="pt-PT" sz="1600" dirty="0"/>
              <a:t>, sabiam como tratar </a:t>
            </a:r>
            <a:r>
              <a:rPr lang="pt-PT" sz="1600" dirty="0" smtClean="0"/>
              <a:t>várias </a:t>
            </a:r>
            <a:r>
              <a:rPr lang="pt-PT" sz="1600" dirty="0"/>
              <a:t>doenças, como fazer </a:t>
            </a:r>
            <a:r>
              <a:rPr lang="pt-PT" sz="1600" dirty="0" smtClean="0"/>
              <a:t>cirurgias </a:t>
            </a:r>
            <a:r>
              <a:rPr lang="pt-PT" sz="1600" dirty="0"/>
              <a:t>e desenvolveram</a:t>
            </a:r>
          </a:p>
          <a:p>
            <a:r>
              <a:rPr lang="pt-PT" sz="1600" dirty="0"/>
              <a:t>instrumentos e </a:t>
            </a:r>
            <a:r>
              <a:rPr lang="pt-PT" sz="1600" dirty="0" smtClean="0"/>
              <a:t>medicamentos.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1520" y="5229200"/>
            <a:ext cx="4684351" cy="132343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pt-PT" sz="1600" dirty="0"/>
              <a:t>N</a:t>
            </a:r>
            <a:r>
              <a:rPr lang="pt-PT" sz="1600" dirty="0" smtClean="0"/>
              <a:t>a </a:t>
            </a:r>
            <a:r>
              <a:rPr lang="pt-PT" sz="1600" b="1" dirty="0"/>
              <a:t>agricultura</a:t>
            </a:r>
            <a:r>
              <a:rPr lang="pt-PT" sz="1600" dirty="0"/>
              <a:t>, deram a conhecer várias formas de guardar a água (tanques </a:t>
            </a:r>
            <a:r>
              <a:rPr lang="pt-PT" sz="1600" dirty="0" smtClean="0"/>
              <a:t>e cisternas</a:t>
            </a:r>
            <a:r>
              <a:rPr lang="pt-PT" sz="1600" dirty="0"/>
              <a:t>), de a captar e elevar (nora e picota), de a distribuir (levadas) e de a </a:t>
            </a:r>
            <a:r>
              <a:rPr lang="pt-PT" sz="1600" dirty="0" smtClean="0"/>
              <a:t>reter (açude</a:t>
            </a:r>
            <a:r>
              <a:rPr lang="pt-PT" sz="1600" dirty="0"/>
              <a:t>). Generalizaram o uso de moinhos de vento e de </a:t>
            </a:r>
            <a:r>
              <a:rPr lang="pt-PT" sz="1600" dirty="0" smtClean="0"/>
              <a:t>azenhas.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1520" y="5550331"/>
            <a:ext cx="4684351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pt-PT" sz="1600" dirty="0"/>
              <a:t>N</a:t>
            </a:r>
            <a:r>
              <a:rPr lang="pt-PT" sz="1600" dirty="0" smtClean="0"/>
              <a:t>a </a:t>
            </a:r>
            <a:r>
              <a:rPr lang="pt-PT" sz="1600" b="1" dirty="0"/>
              <a:t>Aritmética</a:t>
            </a:r>
            <a:r>
              <a:rPr lang="pt-PT" sz="1600" dirty="0"/>
              <a:t>, difundiram o uso dos algarismos, que facilitava o cálculo, contribuindo,</a:t>
            </a:r>
          </a:p>
          <a:p>
            <a:r>
              <a:rPr lang="pt-PT" sz="1600" dirty="0"/>
              <a:t>também, para o desenvolvimento da </a:t>
            </a:r>
            <a:r>
              <a:rPr lang="pt-PT" sz="1600" dirty="0" smtClean="0"/>
              <a:t>economia.</a:t>
            </a:r>
          </a:p>
        </p:txBody>
      </p:sp>
      <p:pic>
        <p:nvPicPr>
          <p:cNvPr id="16" name="Imagem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5" b="14425"/>
          <a:stretch/>
        </p:blipFill>
        <p:spPr>
          <a:xfrm>
            <a:off x="2191905" y="261938"/>
            <a:ext cx="960624" cy="7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343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  <p:bldP spid="11" grpId="0"/>
      <p:bldP spid="13" grpId="0"/>
      <p:bldP spid="14" grpId="0"/>
      <p:bldP spid="14" grpId="1"/>
      <p:bldP spid="15" grpId="0" animBg="1"/>
      <p:bldP spid="15" grpId="1" animBg="1"/>
      <p:bldP spid="17" grpId="0" animBg="1"/>
      <p:bldP spid="17" grpId="1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07904" y="1556792"/>
            <a:ext cx="5256584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Os Muçulmanos cultivaram na Península Ibérica, especialmente no sul, novas plantas: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PT" dirty="0" smtClean="0"/>
              <a:t>amendoeira;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PT" dirty="0" smtClean="0"/>
              <a:t>laranjeira;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PT" dirty="0"/>
              <a:t>l</a:t>
            </a:r>
            <a:r>
              <a:rPr lang="pt-PT" dirty="0" smtClean="0"/>
              <a:t>imoeiro;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PT" dirty="0"/>
              <a:t>f</a:t>
            </a:r>
            <a:r>
              <a:rPr lang="pt-PT" dirty="0" smtClean="0"/>
              <a:t>igueira…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t-PT" sz="800" dirty="0" smtClean="0"/>
          </a:p>
          <a:p>
            <a:r>
              <a:rPr lang="pt-PT" dirty="0" smtClean="0"/>
              <a:t>Influenciaram, também, a gastronomia. O prato preferido de Maomé era o </a:t>
            </a:r>
            <a:r>
              <a:rPr lang="pt-PT" i="1" dirty="0" err="1" smtClean="0"/>
              <a:t>tharid</a:t>
            </a:r>
            <a:r>
              <a:rPr lang="pt-PT" i="1" dirty="0" smtClean="0"/>
              <a:t> </a:t>
            </a:r>
            <a:r>
              <a:rPr lang="pt-PT" dirty="0" smtClean="0"/>
              <a:t>ou </a:t>
            </a:r>
            <a:r>
              <a:rPr lang="pt-PT" dirty="0" err="1" smtClean="0"/>
              <a:t>târida</a:t>
            </a:r>
            <a:r>
              <a:rPr lang="pt-PT" dirty="0"/>
              <a:t>,</a:t>
            </a:r>
            <a:r>
              <a:rPr lang="pt-PT" dirty="0" smtClean="0"/>
              <a:t> que, segundo alguns autores, pode estar na origem da «Açorda </a:t>
            </a:r>
            <a:r>
              <a:rPr lang="pt-PT" dirty="0"/>
              <a:t>A</a:t>
            </a:r>
            <a:r>
              <a:rPr lang="pt-PT" dirty="0" smtClean="0"/>
              <a:t>lentejana»…</a:t>
            </a:r>
            <a:endParaRPr lang="pt-PT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97" y="1517999"/>
            <a:ext cx="3242092" cy="21489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97" y="4077073"/>
            <a:ext cx="3242092" cy="21489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1797" y="3666929"/>
            <a:ext cx="33031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/>
              <a:t>Amendoeira em flor, em Loulé.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6237312"/>
            <a:ext cx="33031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/>
              <a:t>Laranjeira, em Castro Marim</a:t>
            </a:r>
            <a:r>
              <a:rPr lang="pt-PT" sz="1000" dirty="0" smtClean="0"/>
              <a:t>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b="970"/>
          <a:stretch/>
        </p:blipFill>
        <p:spPr>
          <a:xfrm>
            <a:off x="5652120" y="4581128"/>
            <a:ext cx="3116853" cy="230425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013244" y="6495147"/>
            <a:ext cx="6388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i="1" dirty="0" err="1" smtClean="0"/>
              <a:t>Tharid</a:t>
            </a:r>
            <a:r>
              <a:rPr lang="pt-PT" sz="1000" i="1" dirty="0" smtClean="0"/>
              <a:t>.</a:t>
            </a:r>
            <a:endParaRPr lang="pt-PT" sz="1000" i="1" dirty="0">
              <a:solidFill>
                <a:srgbClr val="96C832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180104" y="44624"/>
            <a:ext cx="5136312" cy="1197058"/>
          </a:xfrm>
        </p:spPr>
        <p:txBody>
          <a:bodyPr/>
          <a:lstStyle/>
          <a:p>
            <a:r>
              <a:rPr lang="pt-PT" sz="3000" dirty="0">
                <a:solidFill>
                  <a:srgbClr val="FF6600"/>
                </a:solidFill>
                <a:ea typeface="+mn-ea"/>
              </a:rPr>
              <a:t>a presença muçulmana: que heranças terá deixado?</a:t>
            </a:r>
          </a:p>
        </p:txBody>
      </p:sp>
      <p:pic>
        <p:nvPicPr>
          <p:cNvPr id="13" name="Imagem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5" b="14425"/>
          <a:stretch/>
        </p:blipFill>
        <p:spPr>
          <a:xfrm>
            <a:off x="2191905" y="261938"/>
            <a:ext cx="960624" cy="7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721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5" y="1268761"/>
            <a:ext cx="2884722" cy="19144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3601328"/>
            <a:ext cx="2885050" cy="250486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5936" y="2060848"/>
            <a:ext cx="2088232" cy="215915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8224" y="1556792"/>
            <a:ext cx="2088232" cy="343744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419871" y="5229200"/>
            <a:ext cx="5724129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700" dirty="0" smtClean="0"/>
              <a:t>Os Muçulmanos construíram, nas cidades, mesquitas e palácios e usavam belos azulejos e mármores para cobrir as paredes.</a:t>
            </a:r>
          </a:p>
          <a:p>
            <a:endParaRPr lang="pt-PT" sz="800" dirty="0" smtClean="0"/>
          </a:p>
          <a:p>
            <a:r>
              <a:rPr lang="pt-PT" sz="1700" dirty="0" smtClean="0"/>
              <a:t>Há ainda muitas palavras no Português que têm origem árabe.</a:t>
            </a:r>
            <a:endParaRPr lang="pt-PT" sz="1700" dirty="0"/>
          </a:p>
        </p:txBody>
      </p:sp>
      <p:sp>
        <p:nvSpPr>
          <p:cNvPr id="21" name="TextBox 20"/>
          <p:cNvSpPr txBox="1"/>
          <p:nvPr/>
        </p:nvSpPr>
        <p:spPr>
          <a:xfrm>
            <a:off x="472142" y="3172906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/>
              <a:t>Mesquita de Córdova com arcos </a:t>
            </a:r>
            <a:r>
              <a:rPr lang="pt-PT" sz="1000" dirty="0" smtClean="0"/>
              <a:t>em ferradura</a:t>
            </a:r>
            <a:r>
              <a:rPr lang="pt-PT" sz="1000" dirty="0"/>
              <a:t>, azulejos e mármore nas paredes.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7544" y="6115362"/>
            <a:ext cx="2952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/>
              <a:t>Casas caiadas de branco </a:t>
            </a:r>
            <a:r>
              <a:rPr lang="pt-PT" sz="1000" dirty="0" smtClean="0"/>
              <a:t>com açoteias (terraços </a:t>
            </a:r>
            <a:r>
              <a:rPr lang="pt-PT" sz="1000" dirty="0"/>
              <a:t>no cimo) e </a:t>
            </a:r>
            <a:r>
              <a:rPr lang="pt-PT" sz="1000" dirty="0" smtClean="0"/>
              <a:t>chaminés decoradas</a:t>
            </a:r>
            <a:r>
              <a:rPr lang="pt-PT" sz="1000" dirty="0"/>
              <a:t>, em Olhão.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56650" y="4220001"/>
            <a:ext cx="23715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 smtClean="0"/>
              <a:t>Palavras </a:t>
            </a:r>
            <a:r>
              <a:rPr lang="pt-PT" sz="1000" dirty="0"/>
              <a:t>de </a:t>
            </a:r>
            <a:r>
              <a:rPr lang="pt-PT" sz="1000" dirty="0" smtClean="0"/>
              <a:t>origem árabe.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44208" y="5013176"/>
            <a:ext cx="23715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Localidades do sul de </a:t>
            </a:r>
            <a:r>
              <a:rPr lang="pt-PT" sz="1000" dirty="0" smtClean="0"/>
              <a:t>Portugal.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180104" y="44624"/>
            <a:ext cx="5136312" cy="1197058"/>
          </a:xfrm>
        </p:spPr>
        <p:txBody>
          <a:bodyPr/>
          <a:lstStyle/>
          <a:p>
            <a:r>
              <a:rPr lang="pt-PT" sz="3000" dirty="0">
                <a:solidFill>
                  <a:srgbClr val="FF6600"/>
                </a:solidFill>
                <a:ea typeface="+mn-ea"/>
              </a:rPr>
              <a:t>a presença muçulmana: que heranças terá deixado?</a:t>
            </a:r>
          </a:p>
        </p:txBody>
      </p:sp>
      <p:pic>
        <p:nvPicPr>
          <p:cNvPr id="15" name="Imagem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5" b="14425"/>
          <a:stretch/>
        </p:blipFill>
        <p:spPr>
          <a:xfrm>
            <a:off x="2191905" y="261938"/>
            <a:ext cx="960624" cy="7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91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800" dirty="0">
                <a:solidFill>
                  <a:srgbClr val="FF6600"/>
                </a:solidFill>
                <a:ea typeface="+mn-ea"/>
              </a:rPr>
              <a:t>Será que sei?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9532" y="1426299"/>
            <a:ext cx="8424936" cy="441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700" b="1" dirty="0" smtClean="0"/>
              <a:t>1. Assinala </a:t>
            </a:r>
            <a:r>
              <a:rPr lang="pt-PT" sz="1700" dirty="0" smtClean="0"/>
              <a:t>com </a:t>
            </a:r>
            <a:r>
              <a:rPr lang="pt-PT" sz="1700" b="1" dirty="0" smtClean="0"/>
              <a:t>V</a:t>
            </a:r>
            <a:r>
              <a:rPr lang="pt-PT" sz="1700" dirty="0" smtClean="0"/>
              <a:t> as afirmações que consideras verdadeiras e com </a:t>
            </a:r>
            <a:r>
              <a:rPr lang="pt-PT" sz="1700" b="1" dirty="0" smtClean="0"/>
              <a:t>F</a:t>
            </a:r>
            <a:r>
              <a:rPr lang="pt-PT" sz="1700" dirty="0" smtClean="0"/>
              <a:t> as afirmações que consideras falsas.</a:t>
            </a:r>
          </a:p>
          <a:p>
            <a:pPr>
              <a:lnSpc>
                <a:spcPct val="114000"/>
              </a:lnSpc>
            </a:pPr>
            <a:endParaRPr lang="pt-PT" sz="1700" dirty="0" smtClean="0"/>
          </a:p>
          <a:p>
            <a:pPr lvl="1">
              <a:lnSpc>
                <a:spcPct val="125000"/>
              </a:lnSpc>
              <a:spcAft>
                <a:spcPts val="200"/>
              </a:spcAft>
            </a:pPr>
            <a:r>
              <a:rPr lang="pt-PT" sz="1700" b="1" dirty="0"/>
              <a:t>A. </a:t>
            </a:r>
            <a:r>
              <a:rPr lang="pt-PT" sz="1700" dirty="0"/>
              <a:t>Maomé nasceu em 570 e acreditava numa nova religião.</a:t>
            </a:r>
          </a:p>
          <a:p>
            <a:pPr lvl="1">
              <a:lnSpc>
                <a:spcPct val="125000"/>
              </a:lnSpc>
              <a:spcAft>
                <a:spcPts val="200"/>
              </a:spcAft>
            </a:pPr>
            <a:r>
              <a:rPr lang="pt-PT" sz="1700" b="1" dirty="0"/>
              <a:t>B. </a:t>
            </a:r>
            <a:r>
              <a:rPr lang="pt-PT" sz="1700" dirty="0"/>
              <a:t>Maomé era muçulmano, mas não era árabe.</a:t>
            </a:r>
          </a:p>
          <a:p>
            <a:pPr lvl="1">
              <a:lnSpc>
                <a:spcPct val="125000"/>
              </a:lnSpc>
              <a:spcAft>
                <a:spcPts val="200"/>
              </a:spcAft>
            </a:pPr>
            <a:r>
              <a:rPr lang="pt-PT" sz="1700" b="1" dirty="0"/>
              <a:t>C. </a:t>
            </a:r>
            <a:r>
              <a:rPr lang="pt-PT" sz="1700" dirty="0"/>
              <a:t>Os Muçulmanos acreditam num só Deus e têm um livro sagrado, o Alcorão.</a:t>
            </a:r>
          </a:p>
          <a:p>
            <a:pPr lvl="1">
              <a:lnSpc>
                <a:spcPct val="125000"/>
              </a:lnSpc>
              <a:spcAft>
                <a:spcPts val="200"/>
              </a:spcAft>
            </a:pPr>
            <a:r>
              <a:rPr lang="pt-PT" sz="1700" b="1" dirty="0"/>
              <a:t>D. </a:t>
            </a:r>
            <a:r>
              <a:rPr lang="pt-PT" sz="1700" dirty="0"/>
              <a:t>O lugar de culto dos Muçulmanos é a igreja.</a:t>
            </a:r>
          </a:p>
          <a:p>
            <a:pPr lvl="1">
              <a:lnSpc>
                <a:spcPct val="125000"/>
              </a:lnSpc>
              <a:spcAft>
                <a:spcPts val="200"/>
              </a:spcAft>
            </a:pPr>
            <a:r>
              <a:rPr lang="pt-PT" sz="1700" b="1" dirty="0"/>
              <a:t>E. </a:t>
            </a:r>
            <a:r>
              <a:rPr lang="pt-PT" sz="1700" dirty="0"/>
              <a:t>Os Muçulmanos fazem jejum na Páscoa.</a:t>
            </a:r>
          </a:p>
          <a:p>
            <a:pPr lvl="1">
              <a:lnSpc>
                <a:spcPct val="125000"/>
              </a:lnSpc>
              <a:spcAft>
                <a:spcPts val="200"/>
              </a:spcAft>
            </a:pPr>
            <a:r>
              <a:rPr lang="pt-PT" sz="1700" b="1" dirty="0"/>
              <a:t>F. </a:t>
            </a:r>
            <a:r>
              <a:rPr lang="pt-PT" sz="1700" dirty="0"/>
              <a:t>Os Árabes têm de ir a Meca pelo menos uma vez na vida.</a:t>
            </a:r>
          </a:p>
          <a:p>
            <a:pPr lvl="1">
              <a:lnSpc>
                <a:spcPct val="125000"/>
              </a:lnSpc>
              <a:spcAft>
                <a:spcPts val="200"/>
              </a:spcAft>
            </a:pPr>
            <a:r>
              <a:rPr lang="pt-PT" sz="1700" b="1" dirty="0"/>
              <a:t>G. </a:t>
            </a:r>
            <a:r>
              <a:rPr lang="pt-PT" sz="1700" dirty="0"/>
              <a:t>As cidades santas do Islamismo são Meca, Medina e Jerusalém.</a:t>
            </a:r>
          </a:p>
          <a:p>
            <a:pPr lvl="1">
              <a:lnSpc>
                <a:spcPct val="125000"/>
              </a:lnSpc>
              <a:spcAft>
                <a:spcPts val="200"/>
              </a:spcAft>
            </a:pPr>
            <a:r>
              <a:rPr lang="pt-PT" sz="1700" b="1" dirty="0"/>
              <a:t>H. </a:t>
            </a:r>
            <a:r>
              <a:rPr lang="pt-PT" sz="1700" dirty="0"/>
              <a:t>Maomé é o profeta do Islamismo.</a:t>
            </a:r>
          </a:p>
          <a:p>
            <a:pPr lvl="1">
              <a:lnSpc>
                <a:spcPct val="125000"/>
              </a:lnSpc>
              <a:spcAft>
                <a:spcPts val="200"/>
              </a:spcAft>
            </a:pPr>
            <a:r>
              <a:rPr lang="pt-PT" sz="1700" b="1" dirty="0"/>
              <a:t>I. </a:t>
            </a:r>
            <a:r>
              <a:rPr lang="pt-PT" sz="1700" dirty="0"/>
              <a:t>O Islamismo é praticado, principalmente, na Ásia e em África.</a:t>
            </a:r>
          </a:p>
          <a:p>
            <a:pPr lvl="1">
              <a:lnSpc>
                <a:spcPct val="125000"/>
              </a:lnSpc>
              <a:spcAft>
                <a:spcPts val="200"/>
              </a:spcAft>
            </a:pPr>
            <a:r>
              <a:rPr lang="pt-PT" sz="1700" b="1" dirty="0"/>
              <a:t>J. </a:t>
            </a:r>
            <a:r>
              <a:rPr lang="pt-PT" sz="1700" dirty="0"/>
              <a:t>Existem Muçulmanos em Portugal mas não há mesquitas.</a:t>
            </a:r>
            <a:endParaRPr lang="pt-PT" sz="17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483203" y="2276872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3203" y="2636912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83203" y="2996952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3203" y="3327091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3203" y="3656645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83203" y="4016685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83203" y="4376725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83203" y="4736765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83203" y="5096805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83203" y="5445224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2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800" dirty="0">
                <a:solidFill>
                  <a:srgbClr val="FF6600"/>
                </a:solidFill>
                <a:ea typeface="+mn-ea"/>
              </a:rPr>
              <a:t>Será que sei?</a:t>
            </a:r>
          </a:p>
        </p:txBody>
      </p:sp>
      <p:sp>
        <p:nvSpPr>
          <p:cNvPr id="4" name="TextBox 2"/>
          <p:cNvSpPr txBox="1"/>
          <p:nvPr/>
        </p:nvSpPr>
        <p:spPr>
          <a:xfrm>
            <a:off x="323528" y="1362254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600" b="1" dirty="0" smtClean="0"/>
              <a:t>2. Relaciona</a:t>
            </a:r>
            <a:r>
              <a:rPr lang="pt-PT" sz="1600" dirty="0" smtClean="0"/>
              <a:t> </a:t>
            </a:r>
            <a:r>
              <a:rPr lang="pt-PT" sz="1600" dirty="0"/>
              <a:t>as áreas de conhecimento da coluna A com os exemplos presentes na </a:t>
            </a:r>
            <a:r>
              <a:rPr lang="pt-PT" sz="1600" dirty="0" smtClean="0"/>
              <a:t>coluna B</a:t>
            </a:r>
            <a:r>
              <a:rPr lang="pt-PT" sz="1600" dirty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38" y="2082334"/>
            <a:ext cx="762952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10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988736" y="2492896"/>
            <a:ext cx="5039648" cy="1470025"/>
          </a:xfrm>
        </p:spPr>
        <p:txBody>
          <a:bodyPr/>
          <a:lstStyle/>
          <a:p>
            <a:r>
              <a:rPr lang="en-US" sz="4000" b="1" dirty="0" err="1">
                <a:solidFill>
                  <a:srgbClr val="FF6600"/>
                </a:solidFill>
              </a:rPr>
              <a:t>c</a:t>
            </a:r>
            <a:r>
              <a:rPr lang="en-US" sz="4000" b="1" dirty="0" err="1" smtClean="0">
                <a:solidFill>
                  <a:srgbClr val="FF6600"/>
                </a:solidFill>
              </a:rPr>
              <a:t>omo</a:t>
            </a:r>
            <a:r>
              <a:rPr lang="en-US" sz="4000" b="1" dirty="0" smtClean="0">
                <a:solidFill>
                  <a:srgbClr val="FF6600"/>
                </a:solidFill>
              </a:rPr>
              <a:t> continua </a:t>
            </a:r>
            <a:br>
              <a:rPr lang="en-US" sz="4000" b="1" dirty="0" smtClean="0">
                <a:solidFill>
                  <a:srgbClr val="FF6600"/>
                </a:solidFill>
              </a:rPr>
            </a:br>
            <a:r>
              <a:rPr lang="en-US" sz="4000" b="1" dirty="0" smtClean="0">
                <a:solidFill>
                  <a:srgbClr val="FF6600"/>
                </a:solidFill>
              </a:rPr>
              <a:t>a </a:t>
            </a:r>
            <a:r>
              <a:rPr lang="en-US" sz="4000" b="1" dirty="0" err="1" smtClean="0">
                <a:solidFill>
                  <a:srgbClr val="FF6600"/>
                </a:solidFill>
              </a:rPr>
              <a:t>História</a:t>
            </a:r>
            <a:r>
              <a:rPr lang="en-US" sz="4000" b="1" dirty="0" smtClean="0">
                <a:solidFill>
                  <a:srgbClr val="FF6600"/>
                </a:solidFill>
              </a:rPr>
              <a:t>?</a:t>
            </a:r>
            <a:endParaRPr lang="en-US" sz="4000" b="1" strike="sngStrike" dirty="0">
              <a:solidFill>
                <a:srgbClr val="FF660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520" y="2254972"/>
            <a:ext cx="2305168" cy="2348055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2088232" y="6631393"/>
            <a:ext cx="64442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700" kern="1200" dirty="0" smtClean="0">
                <a:solidFill>
                  <a:schemeClr val="tx1"/>
                </a:solidFill>
                <a:effectLst/>
              </a:rPr>
              <a:t>Estes conteúdos não podem ser reproduzidos, copiados ou partilhados, no todo ou em parte, sem a autorização escrita da Raiz Editora.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331432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</TotalTime>
  <Words>905</Words>
  <Application>Microsoft Office PowerPoint</Application>
  <PresentationFormat>On-screen Show (4:3)</PresentationFormat>
  <Paragraphs>94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Era uma vez…</vt:lpstr>
      <vt:lpstr>o Islamismo: onde e quando?</vt:lpstr>
      <vt:lpstr>o Islamismo: o que é? como viviam os seus crentes?</vt:lpstr>
      <vt:lpstr>o Império Muçulmano: como foi a conquista e a reconquista da Península Ibérica?</vt:lpstr>
      <vt:lpstr>a conquista e a reconquista: como se relacionavam Cristãos e  Muçulmanos?</vt:lpstr>
      <vt:lpstr>a presença muçulmana: que heranças terá deixado?</vt:lpstr>
      <vt:lpstr>a presença muçulmana: que heranças terá deixado?</vt:lpstr>
      <vt:lpstr>a presença muçulmana: que heranças terá deixado?</vt:lpstr>
      <vt:lpstr>Será que sei?</vt:lpstr>
      <vt:lpstr>Será que sei?</vt:lpstr>
      <vt:lpstr>como continua  a História?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Cristina Henrique</cp:lastModifiedBy>
  <cp:revision>81</cp:revision>
  <dcterms:created xsi:type="dcterms:W3CDTF">2011-12-12T15:36:58Z</dcterms:created>
  <dcterms:modified xsi:type="dcterms:W3CDTF">2016-07-16T14:16:06Z</dcterms:modified>
</cp:coreProperties>
</file>