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omments/comment2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2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</p:sldIdLst>
  <p:sldSz cx="9144000" cy="6858000" type="screen4x3"/>
  <p:notesSz cx="6858000" cy="9144000"/>
  <p:custDataLst>
    <p:tags r:id="rId19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lia Gago" initials="MG" lastIdx="44" clrIdx="0">
    <p:extLst/>
  </p:cmAuthor>
  <p:cmAuthor id="2" name="Cristina Henrique" initials="CH" lastIdx="2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96C832"/>
    <a:srgbClr val="000000"/>
    <a:srgbClr val="FFFFFF"/>
    <a:srgbClr val="555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83" d="100"/>
          <a:sy n="183" d="100"/>
        </p:scale>
        <p:origin x="2904" y="37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44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7-05T12:01:19.253" idx="40">
    <p:pos x="10" y="10"/>
    <p:text>o título e o mapa podiam aparecer logo no slide sem necessidade de clique, depois aparecer a barra com clique e por fim o texto aparecer, também, com clique</p:text>
    <p:extLst>
      <p:ext uri="{C676402C-5697-4E1C-873F-D02D1690AC5C}">
        <p15:threadingInfo xmlns:p15="http://schemas.microsoft.com/office/powerpoint/2012/main" timeZoneBias="-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7-05T12:05:40.538" idx="43">
    <p:pos x="2429" y="1476"/>
    <p:text>as imagens não estão a aparecer</p:text>
    <p:extLst>
      <p:ext uri="{C676402C-5697-4E1C-873F-D02D1690AC5C}">
        <p15:threadingInfo xmlns:p15="http://schemas.microsoft.com/office/powerpoint/2012/main" timeZoneBias="-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16/07/2016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6530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525344"/>
            <a:ext cx="8784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700" b="1" i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Era uma vez… 5 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| 5.º ano</a:t>
            </a:r>
            <a:endParaRPr lang="pt-PT" sz="7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7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7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7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39752" y="-30832"/>
            <a:ext cx="5544616" cy="1470025"/>
          </a:xfrm>
        </p:spPr>
        <p:txBody>
          <a:bodyPr/>
          <a:lstStyle/>
          <a:p>
            <a:pPr algn="l"/>
            <a:r>
              <a:rPr lang="en-US" sz="6000" dirty="0" smtClean="0"/>
              <a:t>Era </a:t>
            </a:r>
            <a:r>
              <a:rPr lang="en-US" sz="6000" dirty="0" err="1" smtClean="0"/>
              <a:t>uma</a:t>
            </a:r>
            <a:r>
              <a:rPr lang="en-US" sz="6000" dirty="0" smtClean="0"/>
              <a:t> </a:t>
            </a:r>
            <a:r>
              <a:rPr lang="en-US" sz="6000" dirty="0" err="1" smtClean="0"/>
              <a:t>vez</a:t>
            </a:r>
            <a:r>
              <a:rPr lang="en-US" sz="6000" dirty="0" smtClean="0"/>
              <a:t>…</a:t>
            </a:r>
            <a:endParaRPr lang="en-US" sz="6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809836" y="1196752"/>
            <a:ext cx="7524328" cy="1752600"/>
          </a:xfrm>
        </p:spPr>
        <p:txBody>
          <a:bodyPr>
            <a:noAutofit/>
          </a:bodyPr>
          <a:lstStyle/>
          <a:p>
            <a:r>
              <a:rPr lang="pt-PT" sz="4000" b="1" dirty="0">
                <a:solidFill>
                  <a:srgbClr val="FF6600"/>
                </a:solidFill>
              </a:rPr>
              <a:t>As primeiras comunidades humanas da Península Ibérica</a:t>
            </a:r>
            <a:endParaRPr lang="en-US" sz="4000" b="1" dirty="0" smtClean="0">
              <a:solidFill>
                <a:srgbClr val="FF66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466" t="1955" r="4135" b="2297"/>
          <a:stretch/>
        </p:blipFill>
        <p:spPr>
          <a:xfrm>
            <a:off x="2195736" y="2512604"/>
            <a:ext cx="2232248" cy="41308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854" t="2480" r="3400" b="2043"/>
          <a:stretch/>
        </p:blipFill>
        <p:spPr>
          <a:xfrm>
            <a:off x="4900772" y="2512604"/>
            <a:ext cx="2289780" cy="413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4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9832" y="244277"/>
            <a:ext cx="5040560" cy="808459"/>
          </a:xfrm>
        </p:spPr>
        <p:txBody>
          <a:bodyPr/>
          <a:lstStyle/>
          <a:p>
            <a:r>
              <a:rPr lang="en-US" sz="3000" dirty="0" smtClean="0">
                <a:solidFill>
                  <a:srgbClr val="FF6600"/>
                </a:solidFill>
              </a:rPr>
              <a:t>o Homem: </a:t>
            </a:r>
            <a:r>
              <a:rPr lang="en-US" sz="3000" dirty="0" err="1" smtClean="0">
                <a:solidFill>
                  <a:srgbClr val="FF6600"/>
                </a:solidFill>
              </a:rPr>
              <a:t>onde</a:t>
            </a:r>
            <a:r>
              <a:rPr lang="en-US" sz="3000" dirty="0" smtClean="0">
                <a:solidFill>
                  <a:srgbClr val="FF6600"/>
                </a:solidFill>
              </a:rPr>
              <a:t> e </a:t>
            </a:r>
            <a:r>
              <a:rPr lang="en-US" sz="3000" dirty="0" err="1" smtClean="0">
                <a:solidFill>
                  <a:srgbClr val="FF6600"/>
                </a:solidFill>
              </a:rPr>
              <a:t>quando</a:t>
            </a:r>
            <a:r>
              <a:rPr lang="en-US" sz="3000" dirty="0" smtClean="0">
                <a:solidFill>
                  <a:srgbClr val="FF6600"/>
                </a:solidFill>
              </a:rPr>
              <a:t> </a:t>
            </a:r>
            <a:r>
              <a:rPr lang="en-US" sz="3000" dirty="0" err="1" smtClean="0">
                <a:solidFill>
                  <a:srgbClr val="FF6600"/>
                </a:solidFill>
              </a:rPr>
              <a:t>surgiu</a:t>
            </a:r>
            <a:r>
              <a:rPr lang="en-US" sz="3000" dirty="0" smtClean="0">
                <a:solidFill>
                  <a:srgbClr val="FF6600"/>
                </a:solidFill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4048" y="1818690"/>
            <a:ext cx="37444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O Homem surgiu em África há cerca de 3 milhões de anos.</a:t>
            </a:r>
          </a:p>
          <a:p>
            <a:endParaRPr lang="pt-P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Na Península Ibérica surgiram os primeiros seres humanos cerca de 800 000 a. C.</a:t>
            </a:r>
            <a:endParaRPr lang="pt-PT" dirty="0"/>
          </a:p>
        </p:txBody>
      </p:sp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455167"/>
            <a:ext cx="4012454" cy="29523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591" y="4868833"/>
            <a:ext cx="6248818" cy="16565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4407495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As primeiras grandes conquistas das primeiras comunidades </a:t>
            </a:r>
            <a:r>
              <a:rPr lang="pt-PT" sz="1000" dirty="0" smtClean="0"/>
              <a:t>humanas e </a:t>
            </a:r>
            <a:r>
              <a:rPr lang="pt-PT" sz="1000" dirty="0"/>
              <a:t>a sua presença na Península Ibérica.</a:t>
            </a:r>
            <a:endParaRPr lang="pt-PT" sz="10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1799692" y="1426552"/>
            <a:ext cx="5544616" cy="3544708"/>
            <a:chOff x="-580" y="-52"/>
            <a:chExt cx="6920" cy="4424"/>
          </a:xfrm>
        </p:grpSpPr>
        <p:sp>
          <p:nvSpPr>
            <p:cNvPr id="7" name="AutoShape 3"/>
            <p:cNvSpPr>
              <a:spLocks noChangeAspect="1" noChangeArrowheads="1" noTextEdit="1"/>
            </p:cNvSpPr>
            <p:nvPr/>
          </p:nvSpPr>
          <p:spPr bwMode="auto">
            <a:xfrm>
              <a:off x="-580" y="-52"/>
              <a:ext cx="6920" cy="4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PT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80" y="-52"/>
              <a:ext cx="6926" cy="4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5328592" cy="1165903"/>
          </a:xfrm>
        </p:spPr>
        <p:txBody>
          <a:bodyPr/>
          <a:lstStyle/>
          <a:p>
            <a:r>
              <a:rPr lang="pt-PT" sz="2800" dirty="0" smtClean="0">
                <a:solidFill>
                  <a:srgbClr val="FF6600"/>
                </a:solidFill>
              </a:rPr>
              <a:t>a humanidade: quem eram e como viviam esses homens </a:t>
            </a:r>
            <a:br>
              <a:rPr lang="pt-PT" sz="2800" dirty="0" smtClean="0">
                <a:solidFill>
                  <a:srgbClr val="FF6600"/>
                </a:solidFill>
              </a:rPr>
            </a:br>
            <a:r>
              <a:rPr lang="pt-PT" sz="2800" dirty="0" smtClean="0">
                <a:solidFill>
                  <a:srgbClr val="FF6600"/>
                </a:solidFill>
              </a:rPr>
              <a:t>e mulheres?</a:t>
            </a:r>
            <a:endParaRPr lang="pt-PT" sz="2800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4863351"/>
            <a:ext cx="86409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Os primeiros homens e mulheres tinham de procurar os seus alimentos na Natureza, eram </a:t>
            </a:r>
            <a:r>
              <a:rPr lang="pt-PT" sz="1700" b="1" dirty="0" err="1" smtClean="0">
                <a:solidFill>
                  <a:srgbClr val="FF6600"/>
                </a:solidFill>
              </a:rPr>
              <a:t>recoletores</a:t>
            </a:r>
            <a:r>
              <a:rPr lang="pt-PT" sz="1700" dirty="0" smtClean="0">
                <a:solidFill>
                  <a:schemeClr val="bg1"/>
                </a:solidFill>
              </a:rPr>
              <a:t>,</a:t>
            </a:r>
            <a:r>
              <a:rPr lang="pt-PT" sz="1700" b="1" dirty="0" smtClean="0">
                <a:solidFill>
                  <a:srgbClr val="0070C0"/>
                </a:solidFill>
              </a:rPr>
              <a:t> </a:t>
            </a:r>
            <a:r>
              <a:rPr lang="pt-PT" sz="1700" dirty="0" smtClean="0">
                <a:solidFill>
                  <a:schemeClr val="bg1"/>
                </a:solidFill>
              </a:rPr>
              <a:t>pois caçavam, pescavam e recolhiam frutos, grãos, raízes tenras, ovos de aves, mel e moluscos.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chemeClr val="bg1"/>
                </a:solidFill>
              </a:rPr>
              <a:t>Os homens dedicavam-se à caça, à defesa do território e ao fabrico de instrumentos;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chemeClr val="bg1"/>
                </a:solidFill>
              </a:rPr>
              <a:t>As mulheres recolhiam alimentos da Natureza, cuidavam dos filhos e tratavam das peles dos animais para fazerem vestuário.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907704" y="1628800"/>
            <a:ext cx="2304256" cy="1512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/>
          <p:cNvSpPr/>
          <p:nvPr/>
        </p:nvSpPr>
        <p:spPr>
          <a:xfrm>
            <a:off x="1979712" y="3209762"/>
            <a:ext cx="2304256" cy="1512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Oval 10"/>
          <p:cNvSpPr/>
          <p:nvPr/>
        </p:nvSpPr>
        <p:spPr>
          <a:xfrm>
            <a:off x="4932040" y="1801906"/>
            <a:ext cx="2304256" cy="1512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/>
          <p:cNvSpPr/>
          <p:nvPr/>
        </p:nvSpPr>
        <p:spPr>
          <a:xfrm>
            <a:off x="4948474" y="3346376"/>
            <a:ext cx="2304256" cy="1512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1907704" y="1628800"/>
            <a:ext cx="2304256" cy="1512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1979712" y="3212976"/>
            <a:ext cx="2304256" cy="1512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Oval 15"/>
          <p:cNvSpPr/>
          <p:nvPr/>
        </p:nvSpPr>
        <p:spPr>
          <a:xfrm>
            <a:off x="4932040" y="1772816"/>
            <a:ext cx="2304256" cy="15121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71206" t="66598" r="4135" b="17850"/>
          <a:stretch/>
        </p:blipFill>
        <p:spPr>
          <a:xfrm>
            <a:off x="4096750" y="2528900"/>
            <a:ext cx="1339346" cy="1581538"/>
          </a:xfrm>
          <a:prstGeom prst="ellipse">
            <a:avLst/>
          </a:prstGeom>
          <a:ln w="254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124386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244277"/>
            <a:ext cx="5290508" cy="808459"/>
          </a:xfrm>
        </p:spPr>
        <p:txBody>
          <a:bodyPr/>
          <a:lstStyle/>
          <a:p>
            <a:r>
              <a:rPr lang="pt-PT" sz="3000" dirty="0">
                <a:solidFill>
                  <a:srgbClr val="FF6600"/>
                </a:solidFill>
              </a:rPr>
              <a:t>as comunidades </a:t>
            </a:r>
            <a:r>
              <a:rPr lang="pt-PT" sz="3000" dirty="0" err="1">
                <a:solidFill>
                  <a:srgbClr val="FF6600"/>
                </a:solidFill>
              </a:rPr>
              <a:t>recoletoras</a:t>
            </a:r>
            <a:r>
              <a:rPr lang="pt-PT" sz="3000" dirty="0">
                <a:solidFill>
                  <a:srgbClr val="FF6600"/>
                </a:solidFill>
              </a:rPr>
              <a:t>: como viviam?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5157192"/>
            <a:ext cx="36004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/>
              <a:t>Estas comunidades viviam ao ar livre, em tendas feitas com troncos, ramos e peles de animais, ou em cavernas naturais.</a:t>
            </a:r>
            <a:endParaRPr lang="pt-PT" sz="1700" dirty="0"/>
          </a:p>
        </p:txBody>
      </p:sp>
      <p:sp>
        <p:nvSpPr>
          <p:cNvPr id="4" name="TextBox 3"/>
          <p:cNvSpPr txBox="1"/>
          <p:nvPr/>
        </p:nvSpPr>
        <p:spPr>
          <a:xfrm>
            <a:off x="4178036" y="4293096"/>
            <a:ext cx="4642436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/>
              <a:t>O fogo era usado para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/>
              <a:t>c</a:t>
            </a:r>
            <a:r>
              <a:rPr lang="pt-PT" sz="1700" dirty="0" smtClean="0"/>
              <a:t>ozinhar;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iluminar;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/>
              <a:t>a</a:t>
            </a:r>
            <a:r>
              <a:rPr lang="pt-PT" sz="1700" dirty="0" smtClean="0"/>
              <a:t>quecer;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afugentar as feras.</a:t>
            </a:r>
          </a:p>
          <a:p>
            <a:r>
              <a:rPr lang="pt-PT" sz="1700" dirty="0" smtClean="0"/>
              <a:t>Permitiu, também, aumentar a duração dos momentos de convívio, o desenvolvimento da linguagem e o reforço do sentimento de união com a partilha de ideias.</a:t>
            </a:r>
            <a:endParaRPr lang="pt-PT" sz="17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268760"/>
            <a:ext cx="4936200" cy="3066172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178036" y="2926999"/>
            <a:ext cx="1978140" cy="1222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Oval 10"/>
          <p:cNvSpPr/>
          <p:nvPr/>
        </p:nvSpPr>
        <p:spPr>
          <a:xfrm>
            <a:off x="6300192" y="2926998"/>
            <a:ext cx="1978140" cy="1222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/>
          <p:cNvSpPr/>
          <p:nvPr/>
        </p:nvSpPr>
        <p:spPr>
          <a:xfrm>
            <a:off x="6372200" y="1632908"/>
            <a:ext cx="1978140" cy="1222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4078500" y="1598673"/>
            <a:ext cx="1978140" cy="122208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/>
          <a:srcRect l="3466" t="1955" r="4135" b="2297"/>
          <a:stretch/>
        </p:blipFill>
        <p:spPr>
          <a:xfrm>
            <a:off x="827584" y="1125895"/>
            <a:ext cx="2195054" cy="4061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52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1512" y="4509119"/>
            <a:ext cx="40964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Estas comunidades faziam </a:t>
            </a:r>
            <a:r>
              <a:rPr lang="pt-PT" dirty="0" err="1" smtClean="0"/>
              <a:t>instru-mentos</a:t>
            </a:r>
            <a:r>
              <a:rPr lang="pt-PT" dirty="0" smtClean="0"/>
              <a:t> em pedra, osso, chifre e madeira.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Esses instrumentos </a:t>
            </a:r>
            <a:r>
              <a:rPr lang="pt-PT" dirty="0" smtClean="0"/>
              <a:t>eram machados, lanças, arpões, anzóis e flechas.</a:t>
            </a:r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4818264" y="4504124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pt-PT" dirty="0" smtClean="0"/>
              <a:t>Foram gravados ou pintados animais e, por vezes, figuras humanas e mãos nas rochas </a:t>
            </a:r>
          </a:p>
          <a:p>
            <a:pPr marL="266700"/>
            <a:r>
              <a:rPr lang="pt-PT" dirty="0" smtClean="0"/>
              <a:t>– arte rupestre.</a:t>
            </a:r>
            <a:endParaRPr lang="pt-PT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51" y="1412776"/>
            <a:ext cx="3286125" cy="26860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3528" y="4077072"/>
            <a:ext cx="3600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dirty="0"/>
              <a:t>Instrumentos </a:t>
            </a:r>
            <a:r>
              <a:rPr lang="pt-PT" sz="1000" dirty="0" smtClean="0"/>
              <a:t>desenvolvidos pelas </a:t>
            </a:r>
            <a:r>
              <a:rPr lang="pt-PT" sz="1000" dirty="0"/>
              <a:t>comunidades </a:t>
            </a:r>
            <a:r>
              <a:rPr lang="pt-PT" sz="1000" dirty="0" err="1"/>
              <a:t>recoletoras</a:t>
            </a:r>
            <a:r>
              <a:rPr lang="pt-PT" sz="1000" dirty="0"/>
              <a:t>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8024" y="1569003"/>
            <a:ext cx="3672408" cy="24908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88024" y="4077072"/>
            <a:ext cx="36724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Gravura rupestre de Foz </a:t>
            </a:r>
            <a:r>
              <a:rPr lang="pt-PT" sz="1000" dirty="0" smtClean="0"/>
              <a:t>Coa, em Vila Nova de Foz Coa.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915816" y="244277"/>
            <a:ext cx="5290508" cy="808459"/>
          </a:xfrm>
        </p:spPr>
        <p:txBody>
          <a:bodyPr/>
          <a:lstStyle/>
          <a:p>
            <a:r>
              <a:rPr lang="pt-PT" sz="3000" dirty="0">
                <a:solidFill>
                  <a:srgbClr val="FF6600"/>
                </a:solidFill>
              </a:rPr>
              <a:t>as comunidades </a:t>
            </a:r>
            <a:r>
              <a:rPr lang="pt-PT" sz="3000" dirty="0" err="1">
                <a:solidFill>
                  <a:srgbClr val="FF6600"/>
                </a:solidFill>
              </a:rPr>
              <a:t>recoletoras</a:t>
            </a:r>
            <a:r>
              <a:rPr lang="pt-PT" sz="3000" dirty="0">
                <a:solidFill>
                  <a:srgbClr val="FF6600"/>
                </a:solidFill>
              </a:rPr>
              <a:t>: como viviam?</a:t>
            </a:r>
          </a:p>
        </p:txBody>
      </p:sp>
    </p:spTree>
    <p:extLst>
      <p:ext uri="{BB962C8B-B14F-4D97-AF65-F5344CB8AC3E}">
        <p14:creationId xmlns:p14="http://schemas.microsoft.com/office/powerpoint/2010/main" val="396782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/>
      <p:bldP spid="13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2134"/>
          <a:stretch/>
        </p:blipFill>
        <p:spPr>
          <a:xfrm>
            <a:off x="-255098" y="2023968"/>
            <a:ext cx="5710676" cy="399732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772924" y="3153644"/>
            <a:ext cx="1375140" cy="10402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/>
          <p:cNvSpPr/>
          <p:nvPr/>
        </p:nvSpPr>
        <p:spPr>
          <a:xfrm>
            <a:off x="2806534" y="2633494"/>
            <a:ext cx="1333417" cy="104029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" name="Imagem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1454" y="260648"/>
            <a:ext cx="5242954" cy="808459"/>
          </a:xfrm>
        </p:spPr>
        <p:txBody>
          <a:bodyPr/>
          <a:lstStyle/>
          <a:p>
            <a:r>
              <a:rPr lang="pt-PT" sz="3000" dirty="0" smtClean="0">
                <a:solidFill>
                  <a:srgbClr val="FF6600"/>
                </a:solidFill>
              </a:rPr>
              <a:t>a evolução das comunidades: </a:t>
            </a:r>
            <a:r>
              <a:rPr lang="pt-PT" sz="3000" dirty="0">
                <a:solidFill>
                  <a:srgbClr val="FF6600"/>
                </a:solidFill>
              </a:rPr>
              <a:t>como passaram a viver?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76056" y="2023968"/>
            <a:ext cx="4032448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pt-PT" sz="1700" dirty="0" smtClean="0"/>
              <a:t>Entre 5000 e 4500 a. C., na Península Ibérica, as comunidades desenvolveram: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PT" sz="1700" dirty="0" smtClean="0">
                <a:solidFill>
                  <a:schemeClr val="bg1"/>
                </a:solidFill>
              </a:rPr>
              <a:t>a agricultura;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PT" sz="1700" dirty="0" smtClean="0">
                <a:solidFill>
                  <a:schemeClr val="bg1"/>
                </a:solidFill>
              </a:rPr>
              <a:t>a criação de gado e a pastorícia.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chemeClr val="bg1"/>
                </a:solidFill>
              </a:rPr>
              <a:t>Agora, tinham de ficar junto das suas culturas para: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PT" sz="1700" dirty="0" smtClean="0">
                <a:solidFill>
                  <a:schemeClr val="bg1"/>
                </a:solidFill>
              </a:rPr>
              <a:t>as cuidar e proteger dos animais selvagens e de outras comunidades;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pt-PT" sz="1700" dirty="0">
                <a:solidFill>
                  <a:schemeClr val="bg1"/>
                </a:solidFill>
              </a:rPr>
              <a:t>a</a:t>
            </a:r>
            <a:r>
              <a:rPr lang="pt-PT" sz="1700" dirty="0" smtClean="0">
                <a:solidFill>
                  <a:schemeClr val="bg1"/>
                </a:solidFill>
              </a:rPr>
              <a:t>guardar pelo momento da colheita.</a:t>
            </a:r>
            <a:endParaRPr lang="pt-PT" sz="1700" dirty="0">
              <a:solidFill>
                <a:schemeClr val="bg1"/>
              </a:solidFill>
            </a:endParaRP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chemeClr val="bg1"/>
                </a:solidFill>
              </a:rPr>
              <a:t>E já não precisavam de procurar novo alimento, pois cultivavam </a:t>
            </a:r>
          </a:p>
          <a:p>
            <a:pPr marL="266700"/>
            <a:r>
              <a:rPr lang="pt-PT" sz="1700" dirty="0" smtClean="0">
                <a:solidFill>
                  <a:schemeClr val="bg1"/>
                </a:solidFill>
              </a:rPr>
              <a:t>– tornaram-se comunidades produtoras e sedentárias.</a:t>
            </a:r>
            <a:endParaRPr lang="pt-PT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88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38" y="244277"/>
            <a:ext cx="5211451" cy="808459"/>
          </a:xfrm>
        </p:spPr>
        <p:txBody>
          <a:bodyPr/>
          <a:lstStyle/>
          <a:p>
            <a:r>
              <a:rPr lang="pt-PT" sz="3000" dirty="0" smtClean="0">
                <a:solidFill>
                  <a:srgbClr val="FF6600"/>
                </a:solidFill>
              </a:rPr>
              <a:t>as comunidades sedentárias: como viviam?</a:t>
            </a:r>
            <a:endParaRPr lang="pt-PT" sz="3000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4077072"/>
            <a:ext cx="828092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Com a agricultura e a criação de gado surgiram:</a:t>
            </a:r>
          </a:p>
          <a:p>
            <a:endParaRPr lang="pt-PT" sz="800" dirty="0" smtClean="0"/>
          </a:p>
          <a:p>
            <a:pPr marL="719138" lvl="1" indent="-261938">
              <a:buFont typeface="Arial" panose="020B0604020202020204" pitchFamily="34" charset="0"/>
              <a:buChar char="•"/>
            </a:pPr>
            <a:r>
              <a:rPr lang="pt-PT" dirty="0"/>
              <a:t>n</a:t>
            </a:r>
            <a:r>
              <a:rPr lang="pt-PT" dirty="0" smtClean="0"/>
              <a:t>ovos instrumentos, como a enxada, a foice e, mais tarde, o arado de madeira, a mó manual e a roda;</a:t>
            </a:r>
          </a:p>
          <a:p>
            <a:pPr marL="719138" lvl="1" indent="-261938"/>
            <a:endParaRPr lang="pt-PT" sz="800" dirty="0" smtClean="0"/>
          </a:p>
          <a:p>
            <a:pPr marL="719138" lvl="1" indent="-261938">
              <a:buFont typeface="Arial" panose="020B0604020202020204" pitchFamily="34" charset="0"/>
              <a:buChar char="•"/>
            </a:pPr>
            <a:r>
              <a:rPr lang="pt-PT" dirty="0"/>
              <a:t>n</a:t>
            </a:r>
            <a:r>
              <a:rPr lang="pt-PT" dirty="0" smtClean="0"/>
              <a:t>ovas técnicas, como a cestaria, a cerâmica e a tecelagem </a:t>
            </a:r>
          </a:p>
          <a:p>
            <a:pPr marL="714375" lvl="1"/>
            <a:r>
              <a:rPr lang="pt-PT" dirty="0" smtClean="0"/>
              <a:t>– necessidade de armazenamento.</a:t>
            </a:r>
            <a:endParaRPr lang="pt-P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744216"/>
            <a:ext cx="7620000" cy="18288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23528" y="2564904"/>
            <a:ext cx="4032448" cy="12241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Oval 7"/>
          <p:cNvSpPr/>
          <p:nvPr/>
        </p:nvSpPr>
        <p:spPr>
          <a:xfrm>
            <a:off x="4256576" y="1916832"/>
            <a:ext cx="2619680" cy="15387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/>
          <p:cNvSpPr/>
          <p:nvPr/>
        </p:nvSpPr>
        <p:spPr>
          <a:xfrm>
            <a:off x="6924249" y="1516972"/>
            <a:ext cx="1457751" cy="212805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/>
          <p:cNvSpPr/>
          <p:nvPr/>
        </p:nvSpPr>
        <p:spPr>
          <a:xfrm>
            <a:off x="2293762" y="1516971"/>
            <a:ext cx="1630166" cy="162399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901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463" y="4395023"/>
            <a:ext cx="4624561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Estas comunidades prestavam culto à Natureza pedindo proteção para as culturas, as colheitas e os animais.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Construíram grandes monumentos de pedra – os menires, que podem aparecer isolados, alinhados (alinhamento) ou em círculo (cromeleque).</a:t>
            </a:r>
            <a:endParaRPr lang="pt-PT" sz="1700" dirty="0"/>
          </a:p>
        </p:txBody>
      </p:sp>
      <p:sp>
        <p:nvSpPr>
          <p:cNvPr id="5" name="TextBox 4"/>
          <p:cNvSpPr txBox="1"/>
          <p:nvPr/>
        </p:nvSpPr>
        <p:spPr>
          <a:xfrm>
            <a:off x="4900986" y="4365104"/>
            <a:ext cx="38474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Estas comunidades construíram, também, antas ou dólmenes, para honrarem e prestarem culto aos seus mortos.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549313"/>
            <a:ext cx="3748543" cy="24993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1549313"/>
            <a:ext cx="3674315" cy="24993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2039" y="4077072"/>
            <a:ext cx="36743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Anta ou dólmen da Cunha </a:t>
            </a:r>
            <a:r>
              <a:rPr lang="pt-PT" sz="1000" dirty="0" smtClean="0"/>
              <a:t>Baixa, em </a:t>
            </a:r>
            <a:r>
              <a:rPr lang="pt-PT" sz="1000" dirty="0"/>
              <a:t>Mangualde.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645" y="4077072"/>
            <a:ext cx="375045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Menir dos </a:t>
            </a:r>
            <a:r>
              <a:rPr lang="pt-PT" sz="1000" dirty="0" err="1"/>
              <a:t>Almendres</a:t>
            </a:r>
            <a:r>
              <a:rPr lang="pt-PT" sz="1000" dirty="0"/>
              <a:t>, em Évora.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645" y="1519285"/>
            <a:ext cx="3750450" cy="252942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9552" y="4046875"/>
            <a:ext cx="3750450" cy="246221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Cromeleque </a:t>
            </a:r>
            <a:r>
              <a:rPr lang="pt-PT" sz="1000" dirty="0"/>
              <a:t>dos </a:t>
            </a:r>
            <a:r>
              <a:rPr lang="pt-PT" sz="1000" dirty="0" err="1"/>
              <a:t>Almendres</a:t>
            </a:r>
            <a:r>
              <a:rPr lang="pt-PT" sz="1000" dirty="0"/>
              <a:t>, em Évora.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022638" y="244277"/>
            <a:ext cx="5211451" cy="808459"/>
          </a:xfrm>
        </p:spPr>
        <p:txBody>
          <a:bodyPr/>
          <a:lstStyle/>
          <a:p>
            <a:r>
              <a:rPr lang="pt-PT" sz="3000" dirty="0" smtClean="0">
                <a:solidFill>
                  <a:srgbClr val="FF6600"/>
                </a:solidFill>
              </a:rPr>
              <a:t>as comunidades sedentárias: como viviam?</a:t>
            </a:r>
            <a:endParaRPr lang="pt-PT" sz="3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85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5013176"/>
            <a:ext cx="8856984" cy="1458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pt-PT" sz="1700" b="1" dirty="0" smtClean="0"/>
              <a:t>1.</a:t>
            </a:r>
            <a:r>
              <a:rPr lang="pt-PT" sz="1700" dirty="0" smtClean="0"/>
              <a:t> Faz </a:t>
            </a:r>
            <a:r>
              <a:rPr lang="pt-PT" sz="1700" b="1" dirty="0" smtClean="0"/>
              <a:t>corresponder</a:t>
            </a:r>
            <a:r>
              <a:rPr lang="pt-PT" sz="1700" dirty="0" smtClean="0"/>
              <a:t> os conceitos e as expressões adequadas a cada uma das imagens.</a:t>
            </a:r>
          </a:p>
          <a:p>
            <a:pPr lvl="1">
              <a:lnSpc>
                <a:spcPct val="125000"/>
              </a:lnSpc>
              <a:tabLst>
                <a:tab pos="2506663" algn="l"/>
                <a:tab pos="4572000" algn="l"/>
                <a:tab pos="6637338" algn="l"/>
              </a:tabLst>
            </a:pPr>
            <a:r>
              <a:rPr lang="pt-PT" dirty="0" smtClean="0"/>
              <a:t>Sedentárias	Menires</a:t>
            </a:r>
            <a:r>
              <a:rPr lang="pt-PT" dirty="0"/>
              <a:t>	</a:t>
            </a:r>
            <a:r>
              <a:rPr lang="pt-PT" dirty="0" smtClean="0"/>
              <a:t>Cromeleque	Fogo</a:t>
            </a:r>
          </a:p>
          <a:p>
            <a:pPr lvl="1">
              <a:lnSpc>
                <a:spcPct val="125000"/>
              </a:lnSpc>
              <a:tabLst>
                <a:tab pos="2506663" algn="l"/>
                <a:tab pos="4572000" algn="l"/>
                <a:tab pos="6637338" algn="l"/>
              </a:tabLst>
            </a:pPr>
            <a:r>
              <a:rPr lang="pt-PT" dirty="0" err="1" smtClean="0"/>
              <a:t>Recoletoras</a:t>
            </a:r>
            <a:r>
              <a:rPr lang="pt-PT" dirty="0" smtClean="0"/>
              <a:t>	Arte rupestre	Agricultura	Foice</a:t>
            </a:r>
          </a:p>
          <a:p>
            <a:pPr lvl="1">
              <a:lnSpc>
                <a:spcPct val="125000"/>
              </a:lnSpc>
              <a:tabLst>
                <a:tab pos="2506663" algn="l"/>
                <a:tab pos="4572000" algn="l"/>
                <a:tab pos="6637338" algn="l"/>
              </a:tabLst>
            </a:pPr>
            <a:r>
              <a:rPr lang="pt-PT" dirty="0" smtClean="0"/>
              <a:t>Tecelagem	Tendas	Cestaria	Cerâmica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/>
          <a:p>
            <a:r>
              <a:rPr lang="pt-PT" dirty="0" smtClean="0">
                <a:solidFill>
                  <a:srgbClr val="FF6600"/>
                </a:solidFill>
              </a:rPr>
              <a:t>Será que sei?</a:t>
            </a:r>
            <a:endParaRPr lang="pt-PT" dirty="0">
              <a:solidFill>
                <a:srgbClr val="FF66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5373216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95536" y="6079931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95536" y="5742221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415185" y="6079931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415185" y="5742221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15185" y="5403515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499992" y="5403515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499992" y="5742221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499992" y="6079931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560460" y="6079931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560460" y="5742221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560460" y="5403515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43708" y="113450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6600"/>
                </a:solidFill>
              </a:rPr>
              <a:t>A</a:t>
            </a:r>
            <a:endParaRPr lang="en-US" b="1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116384" y="113450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6600"/>
                </a:solidFill>
              </a:rPr>
              <a:t>B</a:t>
            </a:r>
            <a:endParaRPr lang="en-US" b="1" dirty="0">
              <a:solidFill>
                <a:srgbClr val="FF6600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l="3854" t="2480" r="3400" b="2043"/>
          <a:stretch/>
        </p:blipFill>
        <p:spPr>
          <a:xfrm>
            <a:off x="4900772" y="1134503"/>
            <a:ext cx="2135366" cy="385224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3466" t="1955" r="4135" b="2297"/>
          <a:stretch/>
        </p:blipFill>
        <p:spPr>
          <a:xfrm>
            <a:off x="2415185" y="1134503"/>
            <a:ext cx="2081714" cy="385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6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808" y="260648"/>
            <a:ext cx="5544616" cy="1224136"/>
          </a:xfrm>
        </p:spPr>
        <p:txBody>
          <a:bodyPr/>
          <a:lstStyle/>
          <a:p>
            <a:r>
              <a:rPr lang="pt-PT" sz="2800" dirty="0" smtClean="0">
                <a:solidFill>
                  <a:srgbClr val="FF6600"/>
                </a:solidFill>
              </a:rPr>
              <a:t>a Península Ibérica, onde viviam vários povos </a:t>
            </a:r>
            <a:r>
              <a:rPr lang="pt-PT" sz="2800" dirty="0" err="1" smtClean="0">
                <a:solidFill>
                  <a:srgbClr val="FF6600"/>
                </a:solidFill>
              </a:rPr>
              <a:t>agropastoris</a:t>
            </a:r>
            <a:r>
              <a:rPr lang="pt-PT" sz="2800" dirty="0" smtClean="0">
                <a:solidFill>
                  <a:srgbClr val="FF6600"/>
                </a:solidFill>
              </a:rPr>
              <a:t>: </a:t>
            </a:r>
            <a:br>
              <a:rPr lang="pt-PT" sz="2800" dirty="0" smtClean="0">
                <a:solidFill>
                  <a:srgbClr val="FF6600"/>
                </a:solidFill>
              </a:rPr>
            </a:br>
            <a:r>
              <a:rPr lang="pt-PT" sz="2800" dirty="0" smtClean="0">
                <a:solidFill>
                  <a:srgbClr val="FF6600"/>
                </a:solidFill>
              </a:rPr>
              <a:t>quem eram eles?</a:t>
            </a:r>
            <a:endParaRPr lang="pt-PT" sz="2800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5170547"/>
            <a:ext cx="748883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/>
              <a:t>Na Península Ibérica viviam três povos: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700" dirty="0"/>
              <a:t>n</a:t>
            </a:r>
            <a:r>
              <a:rPr lang="pt-PT" sz="1700" dirty="0" smtClean="0"/>
              <a:t>o sul e no leste – os Iberos;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700" dirty="0"/>
              <a:t>n</a:t>
            </a:r>
            <a:r>
              <a:rPr lang="pt-PT" sz="1700" dirty="0" smtClean="0"/>
              <a:t>o norte e na costa atlântica – os Celtas;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nas terras montanhosas da meseta Ibérica – os Celtiberos.</a:t>
            </a:r>
            <a:endParaRPr lang="pt-PT" sz="17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365" r="1567" b="2739"/>
          <a:stretch/>
        </p:blipFill>
        <p:spPr>
          <a:xfrm>
            <a:off x="2143125" y="1633591"/>
            <a:ext cx="4857750" cy="31312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3125" y="4797152"/>
            <a:ext cx="4857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Povos da Península Ibérica no século VI a. C.</a:t>
            </a:r>
            <a:endParaRPr lang="pt-PT" sz="1000" dirty="0">
              <a:solidFill>
                <a:srgbClr val="96C832"/>
              </a:solidFill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5580112" y="2939807"/>
            <a:ext cx="720080" cy="504056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ight Arrow 8"/>
          <p:cNvSpPr/>
          <p:nvPr/>
        </p:nvSpPr>
        <p:spPr>
          <a:xfrm>
            <a:off x="2843808" y="2348880"/>
            <a:ext cx="720080" cy="504056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Down Arrow 9"/>
          <p:cNvSpPr/>
          <p:nvPr/>
        </p:nvSpPr>
        <p:spPr>
          <a:xfrm>
            <a:off x="4644008" y="1758612"/>
            <a:ext cx="504056" cy="720080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992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38" y="244277"/>
            <a:ext cx="5149762" cy="808459"/>
          </a:xfrm>
        </p:spPr>
        <p:txBody>
          <a:bodyPr/>
          <a:lstStyle/>
          <a:p>
            <a:r>
              <a:rPr lang="pt-PT" sz="2800" dirty="0">
                <a:solidFill>
                  <a:srgbClr val="FF6600"/>
                </a:solidFill>
              </a:rPr>
              <a:t>u</a:t>
            </a:r>
            <a:r>
              <a:rPr lang="pt-PT" sz="2800" dirty="0" smtClean="0">
                <a:solidFill>
                  <a:srgbClr val="FF6600"/>
                </a:solidFill>
              </a:rPr>
              <a:t>m conjunto de povos Ibéricos: como viviam?</a:t>
            </a:r>
            <a:endParaRPr lang="pt-PT" sz="2800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5157192"/>
            <a:ext cx="770485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Os povoados dos Celtas e dos Celtiberos situavam-se no cimo de montes e eram rodeados por muralhas, para melhor se defenderem – castros ou citânias.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700" dirty="0" smtClean="0"/>
              <a:t>As casas eram feitas de pedra e cobertas com colmo.</a:t>
            </a:r>
            <a:endParaRPr lang="pt-PT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759" y="1412776"/>
            <a:ext cx="5022482" cy="34072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3125" y="4797152"/>
            <a:ext cx="4857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Citânia de Sanfins, em Paços de Ferreira.</a:t>
            </a:r>
            <a:endParaRPr lang="pt-PT" sz="10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67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7" y="5098539"/>
            <a:ext cx="871296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anose="020B0604020202020204" pitchFamily="34" charset="0"/>
              <a:buChar char="•"/>
            </a:pPr>
            <a:r>
              <a:rPr lang="pt-PT" sz="1700" dirty="0" smtClean="0"/>
              <a:t>Os povos da Península Ibérica estavam divididos em vários grupos.</a:t>
            </a:r>
          </a:p>
          <a:p>
            <a:pPr marL="266700"/>
            <a:r>
              <a:rPr lang="pt-PT" sz="1700" dirty="0" smtClean="0"/>
              <a:t>Cada grupo tinha um chefe que era ajudado por outros bons guerreiros.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pt-PT" sz="1700" dirty="0" smtClean="0"/>
              <a:t>Os Lusitanos foram um dos povos castrejos e eram muito aguerridos.</a:t>
            </a:r>
          </a:p>
          <a:p>
            <a:pPr marL="266700" indent="-266700">
              <a:buFont typeface="Arial" panose="020B0604020202020204" pitchFamily="34" charset="0"/>
              <a:buChar char="•"/>
            </a:pPr>
            <a:r>
              <a:rPr lang="pt-PT" sz="1700" dirty="0" smtClean="0"/>
              <a:t>Os Celtas introduziram o trabalho do ouro e a técnica de fabrico do ferro.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022638" y="244277"/>
            <a:ext cx="5149762" cy="808459"/>
          </a:xfrm>
        </p:spPr>
        <p:txBody>
          <a:bodyPr/>
          <a:lstStyle/>
          <a:p>
            <a:r>
              <a:rPr lang="pt-PT" sz="2800" dirty="0">
                <a:solidFill>
                  <a:srgbClr val="FF6600"/>
                </a:solidFill>
              </a:rPr>
              <a:t>u</a:t>
            </a:r>
            <a:r>
              <a:rPr lang="pt-PT" sz="2800" dirty="0" smtClean="0">
                <a:solidFill>
                  <a:srgbClr val="FF6600"/>
                </a:solidFill>
              </a:rPr>
              <a:t>m conjunto de povos Ibéricos: como viviam?</a:t>
            </a:r>
            <a:endParaRPr lang="pt-PT" sz="2800" dirty="0">
              <a:solidFill>
                <a:srgbClr val="FF66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13" y="1354123"/>
            <a:ext cx="5042255" cy="345638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05742" y="1782159"/>
            <a:ext cx="3814730" cy="180421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pt-PT" sz="1600" b="1" dirty="0" smtClean="0"/>
              <a:t>A </a:t>
            </a:r>
            <a:r>
              <a:rPr lang="pt-PT" sz="1600" b="1" dirty="0"/>
              <a:t>vida nos </a:t>
            </a:r>
            <a:r>
              <a:rPr lang="pt-PT" sz="1600" b="1" dirty="0" smtClean="0"/>
              <a:t>castros</a:t>
            </a:r>
            <a:endParaRPr lang="pt-PT" sz="1500" b="1" dirty="0" smtClean="0"/>
          </a:p>
          <a:p>
            <a:r>
              <a:rPr lang="pt-PT" sz="1300" dirty="0"/>
              <a:t>Ocupavam os lugares [nas festas] segundo a idade e a dignidade [guerreira]. (…)</a:t>
            </a:r>
          </a:p>
          <a:p>
            <a:r>
              <a:rPr lang="pt-PT" sz="1300" dirty="0"/>
              <a:t>Os Lusitanos preferiam o roubo ao cultivo da terra e viviam em contínuas </a:t>
            </a:r>
            <a:r>
              <a:rPr lang="pt-PT" sz="1300" dirty="0" smtClean="0"/>
              <a:t>lutas entre </a:t>
            </a:r>
            <a:r>
              <a:rPr lang="pt-PT" sz="1300" dirty="0"/>
              <a:t>si e com os outros povos. Todos estes montanheses eram de vida </a:t>
            </a:r>
            <a:r>
              <a:rPr lang="pt-PT" sz="1300" dirty="0" smtClean="0"/>
              <a:t>simples.</a:t>
            </a:r>
            <a:endParaRPr lang="pt-PT" sz="1300" baseline="30000" dirty="0" smtClean="0"/>
          </a:p>
          <a:p>
            <a:pPr algn="r">
              <a:lnSpc>
                <a:spcPct val="150000"/>
              </a:lnSpc>
            </a:pPr>
            <a:r>
              <a:rPr lang="pt-PT" sz="1000" dirty="0" smtClean="0"/>
              <a:t>Estrabão</a:t>
            </a:r>
            <a:r>
              <a:rPr lang="pt-PT" sz="1000" dirty="0"/>
              <a:t>, geógrafo grego, século I a. C. (adaptado</a:t>
            </a:r>
            <a:r>
              <a:rPr lang="pt-PT" sz="1000" dirty="0" smtClean="0"/>
              <a:t>)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36534"/>
                    </a14:imgEffect>
                  </a14:imgLayer>
                </a14:imgProps>
              </a:ext>
            </a:extLst>
          </a:blip>
          <a:srcRect r="63245"/>
          <a:stretch/>
        </p:blipFill>
        <p:spPr>
          <a:xfrm>
            <a:off x="5488385" y="1359784"/>
            <a:ext cx="1660444" cy="139134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005742" y="4378459"/>
            <a:ext cx="4138258" cy="55399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pt-PT" sz="1000" b="1" dirty="0" smtClean="0"/>
              <a:t>1.</a:t>
            </a:r>
            <a:r>
              <a:rPr lang="pt-PT" sz="1000" dirty="0" smtClean="0"/>
              <a:t> Torque </a:t>
            </a:r>
            <a:r>
              <a:rPr lang="pt-PT" sz="1000" dirty="0"/>
              <a:t>(colar) </a:t>
            </a:r>
            <a:r>
              <a:rPr lang="pt-PT" sz="1000" dirty="0" smtClean="0"/>
              <a:t>celta em </a:t>
            </a:r>
            <a:r>
              <a:rPr lang="pt-PT" sz="1000" dirty="0"/>
              <a:t>ouro (</a:t>
            </a:r>
            <a:r>
              <a:rPr lang="pt-PT" sz="1000" dirty="0" smtClean="0"/>
              <a:t>encontrado na </a:t>
            </a:r>
            <a:r>
              <a:rPr lang="pt-PT" sz="1000" dirty="0"/>
              <a:t>Póvoa de Lanhoso</a:t>
            </a:r>
            <a:r>
              <a:rPr lang="pt-PT" sz="1000" dirty="0" smtClean="0"/>
              <a:t>). </a:t>
            </a:r>
          </a:p>
          <a:p>
            <a:r>
              <a:rPr lang="pt-PT" sz="1000" b="1" dirty="0" smtClean="0"/>
              <a:t>2.</a:t>
            </a:r>
            <a:r>
              <a:rPr lang="pt-PT" sz="1000" dirty="0" smtClean="0"/>
              <a:t> Pulseira </a:t>
            </a:r>
            <a:r>
              <a:rPr lang="pt-PT" sz="1000" dirty="0"/>
              <a:t>celta em </a:t>
            </a:r>
            <a:r>
              <a:rPr lang="pt-PT" sz="1000" dirty="0" smtClean="0"/>
              <a:t>ouro (encontrada </a:t>
            </a:r>
            <a:r>
              <a:rPr lang="pt-PT" sz="1000" dirty="0"/>
              <a:t>em </a:t>
            </a:r>
            <a:r>
              <a:rPr lang="pt-PT" sz="1000" dirty="0" err="1" smtClean="0"/>
              <a:t>Cantonha</a:t>
            </a:r>
            <a:r>
              <a:rPr lang="pt-PT" sz="1000" dirty="0" smtClean="0"/>
              <a:t>, em </a:t>
            </a:r>
            <a:r>
              <a:rPr lang="pt-PT" sz="1000" dirty="0"/>
              <a:t>Guimarães</a:t>
            </a:r>
            <a:r>
              <a:rPr lang="pt-PT" sz="1000" dirty="0" smtClean="0"/>
              <a:t>).</a:t>
            </a:r>
          </a:p>
          <a:p>
            <a:r>
              <a:rPr lang="pt-PT" sz="1000" b="1" dirty="0" smtClean="0"/>
              <a:t>3.</a:t>
            </a:r>
            <a:r>
              <a:rPr lang="pt-PT" sz="1000" dirty="0" smtClean="0"/>
              <a:t> Capacete celta em </a:t>
            </a:r>
            <a:r>
              <a:rPr lang="pt-PT" sz="1000" dirty="0"/>
              <a:t>bronze (</a:t>
            </a:r>
            <a:r>
              <a:rPr lang="pt-PT" sz="1000" dirty="0" smtClean="0"/>
              <a:t>encontrado na </a:t>
            </a:r>
            <a:r>
              <a:rPr lang="pt-PT" sz="1000" dirty="0"/>
              <a:t>Póvoa de Lanhoso).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17" b="89879" l="37656" r="70574"/>
                    </a14:imgEffect>
                  </a14:imgLayer>
                </a14:imgProps>
              </a:ext>
            </a:extLst>
          </a:blip>
          <a:srcRect l="37664" r="28905"/>
          <a:stretch/>
        </p:blipFill>
        <p:spPr>
          <a:xfrm>
            <a:off x="7072122" y="2370926"/>
            <a:ext cx="1327301" cy="12227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785" l="69327" r="100000">
                        <a14:foregroundMark x1="84289" y1="51012" x2="84289" y2="51012"/>
                      </a14:backgroundRemoval>
                    </a14:imgEffect>
                  </a14:imgLayer>
                </a14:imgProps>
              </a:ext>
            </a:extLst>
          </a:blip>
          <a:srcRect l="70186"/>
          <a:stretch/>
        </p:blipFill>
        <p:spPr>
          <a:xfrm>
            <a:off x="5324549" y="2589186"/>
            <a:ext cx="1824279" cy="18844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18607" y="1535938"/>
            <a:ext cx="235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b="1" dirty="0" smtClean="0"/>
              <a:t>1</a:t>
            </a:r>
            <a:endParaRPr lang="en-US" sz="1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067380" y="3285202"/>
            <a:ext cx="235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b="1" dirty="0" smtClean="0"/>
              <a:t>2</a:t>
            </a:r>
            <a:endParaRPr lang="en-US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876256" y="4018419"/>
            <a:ext cx="235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000" b="1" dirty="0" smtClean="0"/>
              <a:t>3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79396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1" grpId="1" animBg="1"/>
      <p:bldP spid="15" grpId="0" animBg="1"/>
      <p:bldP spid="2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2063" y="4508064"/>
            <a:ext cx="44019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/>
              <a:t>Entre os anos 1000 a. C. e 500 a. C., os povos da Península Ibérica tiveram contacto com:</a:t>
            </a:r>
          </a:p>
          <a:p>
            <a:pPr marL="742950" lvl="1" indent="-285750">
              <a:buClr>
                <a:srgbClr val="555555"/>
              </a:buClr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rgbClr val="C00000"/>
                </a:solidFill>
              </a:rPr>
              <a:t>Fenícios</a:t>
            </a:r>
            <a:r>
              <a:rPr lang="pt-PT" sz="1700" dirty="0" smtClean="0"/>
              <a:t>;</a:t>
            </a:r>
          </a:p>
          <a:p>
            <a:pPr marL="742950" lvl="1" indent="-285750">
              <a:buClr>
                <a:srgbClr val="555555"/>
              </a:buClr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chemeClr val="accent3">
                    <a:lumMod val="75000"/>
                  </a:schemeClr>
                </a:solidFill>
              </a:rPr>
              <a:t>Gregos</a:t>
            </a:r>
            <a:r>
              <a:rPr lang="pt-PT" sz="1700" dirty="0" smtClean="0"/>
              <a:t>;</a:t>
            </a:r>
          </a:p>
          <a:p>
            <a:pPr marL="742950" lvl="1" indent="-285750">
              <a:buClr>
                <a:srgbClr val="555555"/>
              </a:buClr>
              <a:buFont typeface="Arial" panose="020B0604020202020204" pitchFamily="34" charset="0"/>
              <a:buChar char="•"/>
            </a:pPr>
            <a:r>
              <a:rPr lang="pt-PT" sz="1700" dirty="0" smtClean="0">
                <a:solidFill>
                  <a:srgbClr val="00B0F0"/>
                </a:solidFill>
              </a:rPr>
              <a:t>Cartagineses</a:t>
            </a:r>
            <a:r>
              <a:rPr lang="pt-PT" sz="1700" dirty="0" smtClean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4509120"/>
            <a:ext cx="432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/>
              <a:t>Estes povos mediterrânicos partilharam ideias e conhecimentos: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700" dirty="0"/>
              <a:t>o</a:t>
            </a:r>
            <a:r>
              <a:rPr lang="pt-PT" sz="1700" dirty="0" smtClean="0"/>
              <a:t>s </a:t>
            </a:r>
            <a:r>
              <a:rPr lang="pt-PT" sz="1700" dirty="0" smtClean="0">
                <a:solidFill>
                  <a:srgbClr val="C00000"/>
                </a:solidFill>
              </a:rPr>
              <a:t>Fenícios</a:t>
            </a:r>
            <a:r>
              <a:rPr lang="pt-PT" sz="1700" dirty="0" smtClean="0"/>
              <a:t> – o alfabeto;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700" dirty="0"/>
              <a:t>o</a:t>
            </a:r>
            <a:r>
              <a:rPr lang="pt-PT" sz="1700" dirty="0" smtClean="0"/>
              <a:t>s </a:t>
            </a:r>
            <a:r>
              <a:rPr lang="pt-PT" sz="1700" dirty="0" smtClean="0">
                <a:solidFill>
                  <a:schemeClr val="accent3">
                    <a:lumMod val="75000"/>
                  </a:schemeClr>
                </a:solidFill>
              </a:rPr>
              <a:t>Gregos </a:t>
            </a:r>
            <a:r>
              <a:rPr lang="pt-PT" sz="1700" dirty="0" smtClean="0"/>
              <a:t>– o uso da moeda;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700" dirty="0"/>
              <a:t>o</a:t>
            </a:r>
            <a:r>
              <a:rPr lang="pt-PT" sz="1700" dirty="0" smtClean="0"/>
              <a:t>s </a:t>
            </a:r>
            <a:r>
              <a:rPr lang="pt-PT" sz="1700" dirty="0" smtClean="0">
                <a:solidFill>
                  <a:srgbClr val="00B0F0"/>
                </a:solidFill>
              </a:rPr>
              <a:t>Cartagineses</a:t>
            </a:r>
            <a:r>
              <a:rPr lang="pt-PT" sz="1700" dirty="0" smtClean="0"/>
              <a:t> – a técnica de conservação de alimentos pelo sal.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PT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843808" y="244277"/>
            <a:ext cx="547260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2800" dirty="0" smtClean="0">
                <a:solidFill>
                  <a:srgbClr val="FF6600"/>
                </a:solidFill>
              </a:rPr>
              <a:t>um conjunto de povos Ibéricos: que contactos tiveram?</a:t>
            </a:r>
            <a:endParaRPr lang="pt-PT" sz="2800" dirty="0">
              <a:solidFill>
                <a:srgbClr val="FF66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007" y="1556791"/>
            <a:ext cx="4455039" cy="259400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5496" y="4190891"/>
            <a:ext cx="4788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Contactos e rotas comerciais de povos do </a:t>
            </a:r>
            <a:r>
              <a:rPr lang="pt-PT" sz="1000" dirty="0" smtClean="0"/>
              <a:t>Mediterrâneo com </a:t>
            </a:r>
            <a:r>
              <a:rPr lang="pt-PT" sz="1000" dirty="0"/>
              <a:t>a Península Ibérica.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574" y="1533672"/>
            <a:ext cx="2457730" cy="16263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860031" y="3182779"/>
            <a:ext cx="237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Alfabeto fenício.</a:t>
            </a:r>
            <a:endParaRPr lang="pt-PT" sz="1000" dirty="0">
              <a:solidFill>
                <a:srgbClr val="96C832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8264" y="2758872"/>
            <a:ext cx="1728192" cy="16201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660232" y="4262899"/>
            <a:ext cx="23762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 smtClean="0"/>
              <a:t>Moeda grega.</a:t>
            </a:r>
            <a:endParaRPr lang="pt-PT" sz="10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03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25"/>
          <a:stretch/>
        </p:blipFill>
        <p:spPr>
          <a:xfrm>
            <a:off x="2062014" y="260648"/>
            <a:ext cx="960624" cy="7982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260648"/>
            <a:ext cx="5256584" cy="1152128"/>
          </a:xfrm>
        </p:spPr>
        <p:txBody>
          <a:bodyPr/>
          <a:lstStyle/>
          <a:p>
            <a:r>
              <a:rPr lang="pt-PT" sz="2800" dirty="0" smtClean="0">
                <a:solidFill>
                  <a:srgbClr val="FF6600"/>
                </a:solidFill>
              </a:rPr>
              <a:t>a construção da História: como é que se podem descobrir vestígios?</a:t>
            </a:r>
            <a:endParaRPr lang="pt-PT" sz="2800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4925472"/>
            <a:ext cx="82089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A ciência que recolhe e analisa os vestígios materiais é a Arqueologia.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A História é feita de todos os vestígios do passado que respondem às nossas perguntas e nos dão pistas de como foi a vida no passado.</a:t>
            </a:r>
          </a:p>
          <a:p>
            <a:endParaRPr lang="pt-PT" dirty="0" smtClean="0"/>
          </a:p>
          <a:p>
            <a:r>
              <a:rPr lang="pt-PT" dirty="0" smtClean="0"/>
              <a:t>Assim se constrói a História!</a:t>
            </a:r>
            <a:endParaRPr lang="pt-P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19" y="1630032"/>
            <a:ext cx="4131073" cy="273507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1617094"/>
            <a:ext cx="4104456" cy="27372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77988" y="4391816"/>
            <a:ext cx="4788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00" dirty="0"/>
              <a:t>Escavações arqueológicas e vestígios encontrados.</a:t>
            </a:r>
            <a:endParaRPr lang="pt-PT" sz="1000" dirty="0">
              <a:solidFill>
                <a:srgbClr val="96C8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65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>
                <a:solidFill>
                  <a:srgbClr val="FF6600"/>
                </a:solidFill>
              </a:rPr>
              <a:t>Será que sei?</a:t>
            </a:r>
            <a:endParaRPr lang="pt-PT" dirty="0">
              <a:solidFill>
                <a:srgbClr val="FF66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528" y="1179334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1. Relaciona</a:t>
            </a:r>
            <a:r>
              <a:rPr lang="pt-PT" sz="1600" dirty="0" smtClean="0"/>
              <a:t> </a:t>
            </a:r>
            <a:r>
              <a:rPr lang="pt-PT" sz="1600" dirty="0"/>
              <a:t>os povos da coluna A com as suas características presentes na coluna B.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4145012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/>
              <a:t>2. Assinala </a:t>
            </a:r>
            <a:r>
              <a:rPr lang="pt-PT" sz="1600" dirty="0"/>
              <a:t>com </a:t>
            </a:r>
            <a:r>
              <a:rPr lang="pt-PT" sz="1600" b="1" dirty="0"/>
              <a:t>V </a:t>
            </a:r>
            <a:r>
              <a:rPr lang="pt-PT" sz="1600" dirty="0"/>
              <a:t>as afirmações que consideras verdadeiras e com </a:t>
            </a:r>
            <a:r>
              <a:rPr lang="pt-PT" sz="1600" b="1" dirty="0"/>
              <a:t>F </a:t>
            </a:r>
            <a:r>
              <a:rPr lang="pt-PT" sz="1600" dirty="0"/>
              <a:t>as afirmações que</a:t>
            </a:r>
          </a:p>
          <a:p>
            <a:r>
              <a:rPr lang="pt-PT" sz="1600" dirty="0" smtClean="0"/>
              <a:t>consideras falsas.</a:t>
            </a:r>
          </a:p>
          <a:p>
            <a:endParaRPr lang="pt-PT" sz="800" dirty="0" smtClean="0"/>
          </a:p>
          <a:p>
            <a:pPr lvl="1"/>
            <a:r>
              <a:rPr lang="pt-PT" sz="1600" b="1" dirty="0" smtClean="0"/>
              <a:t>A. </a:t>
            </a:r>
            <a:r>
              <a:rPr lang="pt-PT" sz="1600" dirty="0" smtClean="0"/>
              <a:t>A ciência que recolhe e analisa os vestígios materiais é a Arqueologia.</a:t>
            </a:r>
          </a:p>
          <a:p>
            <a:pPr lvl="1"/>
            <a:endParaRPr lang="pt-PT" sz="800" b="1" dirty="0" smtClean="0"/>
          </a:p>
          <a:p>
            <a:pPr lvl="1"/>
            <a:r>
              <a:rPr lang="pt-PT" sz="1600" b="1" dirty="0" smtClean="0"/>
              <a:t>B. </a:t>
            </a:r>
            <a:r>
              <a:rPr lang="pt-PT" sz="1600" dirty="0" smtClean="0"/>
              <a:t>A História é feita, apenas, com base em documentos escritos.</a:t>
            </a:r>
          </a:p>
          <a:p>
            <a:pPr lvl="1"/>
            <a:endParaRPr lang="pt-PT" sz="800" b="1" dirty="0" smtClean="0"/>
          </a:p>
          <a:p>
            <a:pPr lvl="1"/>
            <a:r>
              <a:rPr lang="pt-PT" sz="1600" b="1" dirty="0" smtClean="0"/>
              <a:t>C. </a:t>
            </a:r>
            <a:r>
              <a:rPr lang="pt-PT" sz="1600" dirty="0" smtClean="0"/>
              <a:t>Os vestígios do passado mostram de imediato o que aconteceu no passado.</a:t>
            </a:r>
          </a:p>
          <a:p>
            <a:pPr lvl="1"/>
            <a:endParaRPr lang="pt-PT" sz="800" b="1" dirty="0" smtClean="0"/>
          </a:p>
          <a:p>
            <a:pPr lvl="1"/>
            <a:r>
              <a:rPr lang="pt-PT" sz="1600" b="1" dirty="0" smtClean="0"/>
              <a:t>D. </a:t>
            </a:r>
            <a:r>
              <a:rPr lang="pt-PT" sz="1600" dirty="0" smtClean="0"/>
              <a:t>As perguntas que fazemos aos vestígios do passado é que nos dão pistas de</a:t>
            </a:r>
          </a:p>
          <a:p>
            <a:pPr lvl="1"/>
            <a:r>
              <a:rPr lang="pt-PT" sz="1600" dirty="0" smtClean="0"/>
              <a:t>como foi a realidade.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54033" y="1611382"/>
            <a:ext cx="7660872" cy="2393682"/>
            <a:chOff x="654033" y="1611382"/>
            <a:chExt cx="7660872" cy="23936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r="77268"/>
            <a:stretch/>
          </p:blipFill>
          <p:spPr>
            <a:xfrm>
              <a:off x="654033" y="1611382"/>
              <a:ext cx="1541703" cy="239368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23578"/>
            <a:stretch/>
          </p:blipFill>
          <p:spPr>
            <a:xfrm>
              <a:off x="3131840" y="1611382"/>
              <a:ext cx="5183065" cy="2393682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483203" y="4777147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3203" y="5135153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3203" y="5522379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83203" y="5929275"/>
            <a:ext cx="288032" cy="288032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8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988736" y="2492896"/>
            <a:ext cx="5039648" cy="1470025"/>
          </a:xfrm>
        </p:spPr>
        <p:txBody>
          <a:bodyPr/>
          <a:lstStyle/>
          <a:p>
            <a:r>
              <a:rPr lang="en-US" sz="4000" b="1" dirty="0" err="1">
                <a:solidFill>
                  <a:srgbClr val="FF6600"/>
                </a:solidFill>
              </a:rPr>
              <a:t>c</a:t>
            </a:r>
            <a:r>
              <a:rPr lang="en-US" sz="4000" b="1" dirty="0" err="1" smtClean="0">
                <a:solidFill>
                  <a:srgbClr val="FF6600"/>
                </a:solidFill>
              </a:rPr>
              <a:t>omo</a:t>
            </a:r>
            <a:r>
              <a:rPr lang="en-US" sz="4000" b="1" dirty="0" smtClean="0">
                <a:solidFill>
                  <a:srgbClr val="FF6600"/>
                </a:solidFill>
              </a:rPr>
              <a:t> continua </a:t>
            </a:r>
            <a:br>
              <a:rPr lang="en-US" sz="4000" b="1" dirty="0" smtClean="0">
                <a:solidFill>
                  <a:srgbClr val="FF6600"/>
                </a:solidFill>
              </a:rPr>
            </a:br>
            <a:r>
              <a:rPr lang="en-US" sz="4000" b="1" dirty="0" smtClean="0">
                <a:solidFill>
                  <a:srgbClr val="FF6600"/>
                </a:solidFill>
              </a:rPr>
              <a:t>a </a:t>
            </a:r>
            <a:r>
              <a:rPr lang="en-US" sz="4000" b="1" dirty="0" err="1" smtClean="0">
                <a:solidFill>
                  <a:srgbClr val="FF6600"/>
                </a:solidFill>
              </a:rPr>
              <a:t>História</a:t>
            </a:r>
            <a:r>
              <a:rPr lang="en-US" sz="4000" b="1" dirty="0" smtClean="0">
                <a:solidFill>
                  <a:srgbClr val="FF6600"/>
                </a:solidFill>
              </a:rPr>
              <a:t>?</a:t>
            </a:r>
            <a:endParaRPr lang="en-US" sz="4000" b="1" strike="sngStrike" dirty="0">
              <a:solidFill>
                <a:srgbClr val="FF66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20" y="2254972"/>
            <a:ext cx="2305168" cy="2348055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2227355" y="6638856"/>
            <a:ext cx="644420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700" kern="1200" dirty="0" smtClean="0">
                <a:solidFill>
                  <a:schemeClr val="tx1"/>
                </a:solidFill>
                <a:effectLst/>
              </a:rPr>
              <a:t>Estes conteúdos não podem ser reproduzidos, copiados ou partilhados, no todo ou em parte, sem a autorização escrita da Raiz Editora.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24803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1129</Words>
  <Application>Microsoft Office PowerPoint</Application>
  <PresentationFormat>On-screen Show (4:3)</PresentationFormat>
  <Paragraphs>115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Era uma vez…</vt:lpstr>
      <vt:lpstr>o Homem: onde e quando surgiu?</vt:lpstr>
      <vt:lpstr>a humanidade: quem eram e como viviam esses homens  e mulheres?</vt:lpstr>
      <vt:lpstr>as comunidades recoletoras: como viviam?</vt:lpstr>
      <vt:lpstr>as comunidades recoletoras: como viviam?</vt:lpstr>
      <vt:lpstr>a evolução das comunidades: como passaram a viver?</vt:lpstr>
      <vt:lpstr>as comunidades sedentárias: como viviam?</vt:lpstr>
      <vt:lpstr>as comunidades sedentárias: como viviam?</vt:lpstr>
      <vt:lpstr>Será que sei?</vt:lpstr>
      <vt:lpstr>a Península Ibérica, onde viviam vários povos agropastoris:  quem eram eles?</vt:lpstr>
      <vt:lpstr>um conjunto de povos Ibéricos: como viviam?</vt:lpstr>
      <vt:lpstr>um conjunto de povos Ibéricos: como viviam?</vt:lpstr>
      <vt:lpstr>PowerPoint Presentation</vt:lpstr>
      <vt:lpstr>a construção da História: como é que se podem descobrir vestígios?</vt:lpstr>
      <vt:lpstr>Será que sei?</vt:lpstr>
      <vt:lpstr>como continua  a História?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91</cp:revision>
  <dcterms:created xsi:type="dcterms:W3CDTF">2011-12-12T15:36:58Z</dcterms:created>
  <dcterms:modified xsi:type="dcterms:W3CDTF">2016-07-16T14:17:56Z</dcterms:modified>
</cp:coreProperties>
</file>