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50" r:id="rId2"/>
    <p:sldId id="339" r:id="rId3"/>
    <p:sldId id="340" r:id="rId4"/>
    <p:sldId id="341" r:id="rId5"/>
    <p:sldId id="342" r:id="rId6"/>
    <p:sldId id="344" r:id="rId7"/>
    <p:sldId id="345" r:id="rId8"/>
    <p:sldId id="279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36" clrIdx="0">
    <p:extLst/>
  </p:cmAuthor>
  <p:cmAuthor id="2" name="Paula Marinho" initials="PM" lastIdx="69" clrIdx="1"/>
  <p:cmAuthor id="3" name="Cristina Henrique" initials="CH" lastIdx="37" clrIdx="2"/>
  <p:cmAuthor id="4" name="Beatriz" initials="B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39A5C7"/>
    <a:srgbClr val="000000"/>
    <a:srgbClr val="D85A8A"/>
    <a:srgbClr val="FF6600"/>
    <a:srgbClr val="FFFFFF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14" d="100"/>
          <a:sy n="214" d="100"/>
        </p:scale>
        <p:origin x="3750" y="50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16/07/2016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0" y="652534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7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| 5.º ano</a:t>
            </a:r>
            <a:endParaRPr lang="pt-PT" sz="7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7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/>
          <p:cNvSpPr txBox="1">
            <a:spLocks/>
          </p:cNvSpPr>
          <p:nvPr/>
        </p:nvSpPr>
        <p:spPr>
          <a:xfrm>
            <a:off x="179512" y="-30832"/>
            <a:ext cx="878497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6000" dirty="0" smtClean="0">
                <a:solidFill>
                  <a:srgbClr val="555555"/>
                </a:solidFill>
              </a:rPr>
              <a:t>Era </a:t>
            </a:r>
            <a:r>
              <a:rPr lang="en-US" sz="6000" dirty="0" err="1" smtClean="0">
                <a:solidFill>
                  <a:srgbClr val="555555"/>
                </a:solidFill>
              </a:rPr>
              <a:t>uma</a:t>
            </a:r>
            <a:r>
              <a:rPr lang="en-US" sz="6000" dirty="0" smtClean="0">
                <a:solidFill>
                  <a:srgbClr val="555555"/>
                </a:solidFill>
              </a:rPr>
              <a:t> </a:t>
            </a:r>
            <a:r>
              <a:rPr lang="en-US" sz="6000" dirty="0" err="1" smtClean="0">
                <a:solidFill>
                  <a:srgbClr val="555555"/>
                </a:solidFill>
              </a:rPr>
              <a:t>vez</a:t>
            </a:r>
            <a:r>
              <a:rPr lang="en-US" sz="6000" dirty="0" smtClean="0">
                <a:solidFill>
                  <a:srgbClr val="555555"/>
                </a:solidFill>
              </a:rPr>
              <a:t>…</a:t>
            </a:r>
            <a:endParaRPr lang="en-US" sz="6000" dirty="0">
              <a:solidFill>
                <a:srgbClr val="555555"/>
              </a:solidFill>
            </a:endParaRPr>
          </a:p>
        </p:txBody>
      </p:sp>
      <p:sp>
        <p:nvSpPr>
          <p:cNvPr id="4" name="Subtitle 8"/>
          <p:cNvSpPr txBox="1">
            <a:spLocks/>
          </p:cNvSpPr>
          <p:nvPr/>
        </p:nvSpPr>
        <p:spPr>
          <a:xfrm>
            <a:off x="539552" y="1268760"/>
            <a:ext cx="8064896" cy="24482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4000" b="1" dirty="0">
                <a:solidFill>
                  <a:srgbClr val="00B0F0"/>
                </a:solidFill>
              </a:rPr>
              <a:t>A Crise de 1383-1385 </a:t>
            </a:r>
            <a:endParaRPr lang="pt-PT" sz="4000" b="1" dirty="0" smtClean="0">
              <a:solidFill>
                <a:srgbClr val="00B0F0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4000" b="1" dirty="0" smtClean="0">
                <a:solidFill>
                  <a:srgbClr val="00B0F0"/>
                </a:solidFill>
              </a:rPr>
              <a:t>e </a:t>
            </a:r>
            <a:r>
              <a:rPr lang="pt-PT" sz="4000" b="1" dirty="0">
                <a:solidFill>
                  <a:srgbClr val="00B0F0"/>
                </a:solidFill>
              </a:rPr>
              <a:t>a consolidação da independência portuguesa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23438"/>
            <a:ext cx="4896544" cy="276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7167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3270" y="285728"/>
            <a:ext cx="4909130" cy="808459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o século XIV, com as fomes, as epidemias e a guerra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39652" y="1857364"/>
            <a:ext cx="6264696" cy="1415131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/>
              <a:t>Lei das </a:t>
            </a:r>
            <a:r>
              <a:rPr lang="pt-PT" sz="1400" b="1" dirty="0" smtClean="0"/>
              <a:t>Sesmarias</a:t>
            </a:r>
          </a:p>
          <a:p>
            <a:pPr algn="just"/>
            <a:r>
              <a:rPr lang="pt-PT" sz="1200" dirty="0"/>
              <a:t>Mandou que todos os que tivessem herdades [terras] (…) fossem obrigados a </a:t>
            </a:r>
            <a:r>
              <a:rPr lang="pt-PT" sz="1200" dirty="0" smtClean="0"/>
              <a:t>lavrá-las </a:t>
            </a:r>
            <a:r>
              <a:rPr lang="pt-PT" sz="1200" dirty="0"/>
              <a:t>e a semeá-las. E se o senhor (…) as não pudesse lavrar (…) as mandasse </a:t>
            </a:r>
            <a:r>
              <a:rPr lang="pt-PT" sz="1200" dirty="0" smtClean="0"/>
              <a:t>lavrar. Todos </a:t>
            </a:r>
            <a:r>
              <a:rPr lang="pt-PT" sz="1200" dirty="0"/>
              <a:t>os que eram ou costumavam ser lavradores, assim como os filhos </a:t>
            </a:r>
            <a:r>
              <a:rPr lang="pt-PT" sz="1200" dirty="0" smtClean="0"/>
              <a:t>e netos </a:t>
            </a:r>
            <a:r>
              <a:rPr lang="pt-PT" sz="1200" dirty="0"/>
              <a:t>de lavradores (…) eram obrigados a lavrar (…). Os que se achassem a </a:t>
            </a:r>
            <a:r>
              <a:rPr lang="pt-PT" sz="1200" dirty="0" smtClean="0"/>
              <a:t>vadiar (…) </a:t>
            </a:r>
            <a:r>
              <a:rPr lang="pt-PT" sz="1200" dirty="0"/>
              <a:t>eram obrigados a servir na lavoura </a:t>
            </a:r>
            <a:r>
              <a:rPr lang="pt-PT" sz="1200" dirty="0" smtClean="0"/>
              <a:t>(…).</a:t>
            </a:r>
          </a:p>
          <a:p>
            <a:pPr algn="r"/>
            <a:r>
              <a:rPr lang="pt-PT" sz="1000" dirty="0"/>
              <a:t>Fernão Lopes,</a:t>
            </a:r>
            <a:r>
              <a:rPr lang="pt-PT" sz="1000" i="1" dirty="0"/>
              <a:t> Crónica de D. Fernando</a:t>
            </a:r>
            <a:r>
              <a:rPr lang="pt-PT" sz="1000" dirty="0"/>
              <a:t>, 1450 (adaptado)</a:t>
            </a:r>
            <a:endParaRPr lang="pt-PT" sz="1000" dirty="0" smtClean="0"/>
          </a:p>
        </p:txBody>
      </p:sp>
      <p:sp>
        <p:nvSpPr>
          <p:cNvPr id="10" name="CaixaDeTexto 4"/>
          <p:cNvSpPr txBox="1"/>
          <p:nvPr/>
        </p:nvSpPr>
        <p:spPr>
          <a:xfrm>
            <a:off x="395536" y="3714471"/>
            <a:ext cx="396215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1600" b="1" dirty="0" smtClean="0"/>
              <a:t>Crise económica</a:t>
            </a:r>
          </a:p>
          <a:p>
            <a:r>
              <a:rPr lang="pt-PT" sz="1600" b="1" dirty="0" smtClean="0"/>
              <a:t>1348 – </a:t>
            </a:r>
            <a:r>
              <a:rPr lang="pt-PT" sz="1600" dirty="0" smtClean="0"/>
              <a:t>a Peste Negra atingiu Portugal e causou a morte a um terço da população. As terras foram abandonadas e, por isso, D. Fernando publicou a Lei das Sesmarias, pretendendo promover a agricultura.</a:t>
            </a:r>
          </a:p>
        </p:txBody>
      </p:sp>
      <p:sp>
        <p:nvSpPr>
          <p:cNvPr id="11" name="CaixaDeTexto 5"/>
          <p:cNvSpPr txBox="1"/>
          <p:nvPr/>
        </p:nvSpPr>
        <p:spPr>
          <a:xfrm>
            <a:off x="4572000" y="3714471"/>
            <a:ext cx="414340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PT" sz="1600" b="1" dirty="0" smtClean="0"/>
              <a:t>Crise política</a:t>
            </a:r>
          </a:p>
          <a:p>
            <a:r>
              <a:rPr lang="pt-PT" sz="1600" b="1" dirty="0" smtClean="0"/>
              <a:t>1383, Tratado de Salvaterra de Magos –</a:t>
            </a:r>
            <a:r>
              <a:rPr lang="pt-PT" sz="1600" dirty="0" smtClean="0"/>
              <a:t> um acordo de paz que pôs fim à guerra com Castela e definiu o casamento de </a:t>
            </a:r>
          </a:p>
          <a:p>
            <a:r>
              <a:rPr lang="pt-PT" sz="1600" dirty="0" smtClean="0"/>
              <a:t>D. Beatriz, filha de D. Fernando e de </a:t>
            </a:r>
          </a:p>
          <a:p>
            <a:r>
              <a:rPr lang="pt-PT" sz="1600" dirty="0" smtClean="0"/>
              <a:t>D. Leonor Teles, com João I, rei de Castela.</a:t>
            </a:r>
          </a:p>
        </p:txBody>
      </p:sp>
    </p:spTree>
    <p:extLst>
      <p:ext uri="{BB962C8B-B14F-4D97-AF65-F5344CB8AC3E}">
        <p14:creationId xmlns:p14="http://schemas.microsoft.com/office/powerpoint/2010/main" val="176071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611560" y="1340768"/>
            <a:ext cx="7920880" cy="159979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/>
              <a:t>A situação portuguesa após a morte de D. Fernando</a:t>
            </a:r>
            <a:endParaRPr lang="pt-PT" sz="1400" b="1" dirty="0" smtClean="0"/>
          </a:p>
          <a:p>
            <a:pPr algn="just"/>
            <a:r>
              <a:rPr lang="pt-PT" sz="1200" dirty="0"/>
              <a:t>El-rei de Castela, quando soube que el-rei D. Fernando tinha morrido, </a:t>
            </a:r>
            <a:r>
              <a:rPr lang="pt-PT" sz="1200" dirty="0" smtClean="0"/>
              <a:t>escreveu (…) </a:t>
            </a:r>
            <a:r>
              <a:rPr lang="pt-PT" sz="1200" dirty="0"/>
              <a:t>à rainha D. Leonor para que fizesse reconhecer D. Beatriz como rainha. </a:t>
            </a:r>
            <a:r>
              <a:rPr lang="pt-PT" sz="1200" dirty="0" smtClean="0"/>
              <a:t>(…) Ora </a:t>
            </a:r>
            <a:r>
              <a:rPr lang="pt-PT" sz="1200" dirty="0"/>
              <a:t>aconteceu que um dos principais lugares em que a rainha mandou </a:t>
            </a:r>
            <a:r>
              <a:rPr lang="pt-PT" sz="1200" dirty="0" smtClean="0"/>
              <a:t>levantar pendão </a:t>
            </a:r>
            <a:r>
              <a:rPr lang="pt-PT" sz="1200" dirty="0"/>
              <a:t>[bandeira] e tomar voz [aclamar] por sua filha foi a cidade de </a:t>
            </a:r>
            <a:r>
              <a:rPr lang="pt-PT" sz="1200" dirty="0" smtClean="0"/>
              <a:t>Lisboa. Os </a:t>
            </a:r>
            <a:r>
              <a:rPr lang="pt-PT" sz="1200" dirty="0"/>
              <a:t>da cidade quando ouviram isto houve entre eles grandes murmurações e </a:t>
            </a:r>
            <a:r>
              <a:rPr lang="pt-PT" sz="1200" dirty="0" smtClean="0"/>
              <a:t>perturbação, dizendo</a:t>
            </a:r>
            <a:r>
              <a:rPr lang="pt-PT" sz="1200" dirty="0"/>
              <a:t>: «Agora se vende Portugal, que tantas cabeças e sangue custou </a:t>
            </a:r>
            <a:r>
              <a:rPr lang="pt-PT" sz="1200" dirty="0" smtClean="0"/>
              <a:t>a ganhar</a:t>
            </a:r>
            <a:r>
              <a:rPr lang="pt-PT" sz="1200" dirty="0"/>
              <a:t>, quando foi tomado aos Mouros</a:t>
            </a:r>
            <a:r>
              <a:rPr lang="pt-PT" sz="1200" dirty="0" smtClean="0"/>
              <a:t>!»</a:t>
            </a:r>
          </a:p>
          <a:p>
            <a:pPr algn="just"/>
            <a:r>
              <a:rPr lang="pt-PT" sz="1200" dirty="0" smtClean="0"/>
              <a:t> </a:t>
            </a:r>
          </a:p>
          <a:p>
            <a:pPr algn="r"/>
            <a:r>
              <a:rPr lang="pt-PT" sz="1000" dirty="0"/>
              <a:t>Fernão Lopes, </a:t>
            </a:r>
            <a:r>
              <a:rPr lang="pt-PT" sz="1000" i="1" dirty="0"/>
              <a:t>Crónica de D. Fernando</a:t>
            </a:r>
            <a:r>
              <a:rPr lang="pt-PT" sz="1000" dirty="0"/>
              <a:t>, 1450 (adaptado)</a:t>
            </a:r>
            <a:endParaRPr lang="pt-PT" sz="1000" dirty="0" smtClean="0"/>
          </a:p>
        </p:txBody>
      </p:sp>
      <p:sp>
        <p:nvSpPr>
          <p:cNvPr id="7" name="CaixaDeTexto 10"/>
          <p:cNvSpPr txBox="1"/>
          <p:nvPr/>
        </p:nvSpPr>
        <p:spPr>
          <a:xfrm>
            <a:off x="467544" y="3140968"/>
            <a:ext cx="820891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D. Leonor Teles foi influenciada pelo Conde </a:t>
            </a:r>
            <a:r>
              <a:rPr lang="pt-PT" sz="1700" dirty="0" err="1" smtClean="0"/>
              <a:t>Andeiro</a:t>
            </a:r>
            <a:r>
              <a:rPr lang="pt-PT" sz="1700" dirty="0" smtClean="0"/>
              <a:t>, um nobre castelhano.</a:t>
            </a:r>
          </a:p>
          <a:p>
            <a:r>
              <a:rPr lang="pt-PT" sz="1700" dirty="0" smtClean="0"/>
              <a:t>D. João, Mestre de Avis, matou o Conde </a:t>
            </a:r>
            <a:r>
              <a:rPr lang="pt-PT" sz="1700" dirty="0" err="1" smtClean="0"/>
              <a:t>Andeiro</a:t>
            </a:r>
            <a:r>
              <a:rPr lang="pt-PT" sz="1700" dirty="0" smtClean="0"/>
              <a:t> e o povo decide nomear D. João, Mestre de Avis, como «Regedor e Defensor do reino».</a:t>
            </a:r>
            <a:endParaRPr lang="pt-PT" sz="1700" dirty="0"/>
          </a:p>
        </p:txBody>
      </p:sp>
      <p:sp>
        <p:nvSpPr>
          <p:cNvPr id="8" name="Seta para baixo 6"/>
          <p:cNvSpPr/>
          <p:nvPr/>
        </p:nvSpPr>
        <p:spPr>
          <a:xfrm>
            <a:off x="4357686" y="4080862"/>
            <a:ext cx="428628" cy="488096"/>
          </a:xfrm>
          <a:prstGeom prst="downArrow">
            <a:avLst/>
          </a:prstGeom>
          <a:solidFill>
            <a:srgbClr val="39A5C7"/>
          </a:solidFill>
          <a:ln>
            <a:solidFill>
              <a:srgbClr val="39A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4712404"/>
            <a:ext cx="5524666" cy="1524908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5616624" cy="907924"/>
          </a:xfrm>
        </p:spPr>
        <p:txBody>
          <a:bodyPr/>
          <a:lstStyle/>
          <a:p>
            <a:r>
              <a:rPr lang="pt-PT" sz="2700" dirty="0">
                <a:solidFill>
                  <a:srgbClr val="00B0F0"/>
                </a:solidFill>
              </a:rPr>
              <a:t>o descontentamento do </a:t>
            </a:r>
            <a:r>
              <a:rPr lang="pt-PT" sz="2700" dirty="0" smtClean="0">
                <a:solidFill>
                  <a:srgbClr val="00B0F0"/>
                </a:solidFill>
              </a:rPr>
              <a:t>povo </a:t>
            </a:r>
            <a:br>
              <a:rPr lang="pt-PT" sz="2700" dirty="0" smtClean="0">
                <a:solidFill>
                  <a:srgbClr val="00B0F0"/>
                </a:solidFill>
              </a:rPr>
            </a:br>
            <a:r>
              <a:rPr lang="pt-PT" sz="2700" spc="-50" dirty="0" smtClean="0">
                <a:solidFill>
                  <a:srgbClr val="00B0F0"/>
                </a:solidFill>
              </a:rPr>
              <a:t>com </a:t>
            </a:r>
            <a:r>
              <a:rPr lang="pt-PT" sz="2700" spc="-50" dirty="0">
                <a:solidFill>
                  <a:srgbClr val="00B0F0"/>
                </a:solidFill>
              </a:rPr>
              <a:t>a regência de D. Leonor Teles</a:t>
            </a:r>
            <a:r>
              <a:rPr lang="en-US" sz="2700" spc="-50" dirty="0" smtClean="0">
                <a:solidFill>
                  <a:srgbClr val="00B0F0"/>
                </a:solidFill>
              </a:rPr>
              <a:t>.</a:t>
            </a:r>
            <a:endParaRPr lang="en-US" sz="2700" spc="-5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8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332656"/>
            <a:ext cx="5400600" cy="808459"/>
          </a:xfrm>
        </p:spPr>
        <p:txBody>
          <a:bodyPr/>
          <a:lstStyle/>
          <a:p>
            <a:r>
              <a:rPr lang="en-US" sz="22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>
                <a:solidFill>
                  <a:srgbClr val="00B0F0"/>
                </a:solidFill>
              </a:rPr>
              <a:t>reino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smtClean="0">
                <a:solidFill>
                  <a:srgbClr val="00B0F0"/>
                </a:solidFill>
              </a:rPr>
              <a:t>Portugal, </a:t>
            </a:r>
            <a:r>
              <a:rPr lang="en-US" sz="2400" dirty="0" err="1" smtClean="0">
                <a:solidFill>
                  <a:srgbClr val="00B0F0"/>
                </a:solidFill>
              </a:rPr>
              <a:t>dividido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rgbClr val="00B0F0"/>
                </a:solidFill>
              </a:rPr>
              <a:t>entre </a:t>
            </a:r>
            <a:r>
              <a:rPr lang="en-US" sz="2400" dirty="0" smtClean="0">
                <a:solidFill>
                  <a:srgbClr val="00B0F0"/>
                </a:solidFill>
              </a:rPr>
              <a:t/>
            </a:r>
            <a:br>
              <a:rPr lang="en-US" sz="2400" dirty="0" smtClean="0">
                <a:solidFill>
                  <a:srgbClr val="00B0F0"/>
                </a:solidFill>
              </a:rPr>
            </a:br>
            <a:r>
              <a:rPr lang="en-US" sz="2400" dirty="0" smtClean="0">
                <a:solidFill>
                  <a:srgbClr val="00B0F0"/>
                </a:solidFill>
              </a:rPr>
              <a:t>D</a:t>
            </a:r>
            <a:r>
              <a:rPr lang="en-US" sz="2400" dirty="0">
                <a:solidFill>
                  <a:srgbClr val="00B0F0"/>
                </a:solidFill>
              </a:rPr>
              <a:t>. Beatriz e D. João, </a:t>
            </a:r>
            <a:r>
              <a:rPr lang="en-US" sz="2400" dirty="0" err="1">
                <a:solidFill>
                  <a:srgbClr val="00B0F0"/>
                </a:solidFill>
              </a:rPr>
              <a:t>Mestre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smtClean="0">
                <a:solidFill>
                  <a:srgbClr val="00B0F0"/>
                </a:solidFill>
              </a:rPr>
              <a:t>Avis</a:t>
            </a:r>
            <a:r>
              <a:rPr lang="en-US" sz="2200" dirty="0" smtClean="0">
                <a:solidFill>
                  <a:srgbClr val="00B0F0"/>
                </a:solidFill>
              </a:rPr>
              <a:t>.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2915816" y="3068960"/>
            <a:ext cx="5688632" cy="1938351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pt-PT" sz="1400" b="1" dirty="0"/>
              <a:t>Cortes em Coimbra, 1385</a:t>
            </a:r>
            <a:endParaRPr lang="pt-PT" sz="1400" b="1" dirty="0" smtClean="0"/>
          </a:p>
          <a:p>
            <a:pPr algn="just"/>
            <a:r>
              <a:rPr lang="pt-PT" sz="1200" dirty="0"/>
              <a:t>Estava aí um muito grande </a:t>
            </a:r>
            <a:r>
              <a:rPr lang="pt-PT" sz="1200" dirty="0" smtClean="0"/>
              <a:t>letrado em </a:t>
            </a:r>
            <a:r>
              <a:rPr lang="pt-PT" sz="1200" dirty="0"/>
              <a:t>leis, chamado doutor João </a:t>
            </a:r>
            <a:r>
              <a:rPr lang="pt-PT" sz="1200" dirty="0" smtClean="0"/>
              <a:t>das Regras</a:t>
            </a:r>
            <a:r>
              <a:rPr lang="pt-PT" sz="1200" dirty="0"/>
              <a:t>. (…)</a:t>
            </a:r>
          </a:p>
          <a:p>
            <a:pPr algn="just"/>
            <a:r>
              <a:rPr lang="pt-PT" sz="1200" dirty="0"/>
              <a:t>– Bem sabeis estamos </a:t>
            </a:r>
            <a:r>
              <a:rPr lang="pt-PT" sz="1200" dirty="0" smtClean="0"/>
              <a:t>reunidos para </a:t>
            </a:r>
            <a:r>
              <a:rPr lang="pt-PT" sz="1200" dirty="0"/>
              <a:t>(…) tratar e resolver as </a:t>
            </a:r>
            <a:r>
              <a:rPr lang="pt-PT" sz="1200" dirty="0" smtClean="0"/>
              <a:t>coisas necessárias </a:t>
            </a:r>
            <a:r>
              <a:rPr lang="pt-PT" sz="1200" dirty="0"/>
              <a:t>ao governo destes </a:t>
            </a:r>
            <a:r>
              <a:rPr lang="pt-PT" sz="1200" dirty="0" smtClean="0"/>
              <a:t>reinos (…). </a:t>
            </a:r>
            <a:r>
              <a:rPr lang="pt-PT" sz="1200" dirty="0"/>
              <a:t>Convém-nos eleger rei que </a:t>
            </a:r>
            <a:r>
              <a:rPr lang="pt-PT" sz="1200" dirty="0" smtClean="0"/>
              <a:t>faça tudo </a:t>
            </a:r>
            <a:r>
              <a:rPr lang="pt-PT" sz="1200" dirty="0"/>
              <a:t>o que é necessário para </a:t>
            </a:r>
            <a:r>
              <a:rPr lang="pt-PT" sz="1200" dirty="0" smtClean="0"/>
              <a:t>não cairmos </a:t>
            </a:r>
            <a:r>
              <a:rPr lang="pt-PT" sz="1200" dirty="0"/>
              <a:t>na sujeição dos nossos inimigos</a:t>
            </a:r>
            <a:r>
              <a:rPr lang="pt-PT" sz="1200" dirty="0" smtClean="0"/>
              <a:t>. (…) </a:t>
            </a:r>
            <a:r>
              <a:rPr lang="pt-PT" sz="1200" dirty="0"/>
              <a:t>Este D. João, Mestre </a:t>
            </a:r>
            <a:r>
              <a:rPr lang="pt-PT" sz="1200" dirty="0" smtClean="0"/>
              <a:t>de Avis</a:t>
            </a:r>
            <a:r>
              <a:rPr lang="pt-PT" sz="1200" dirty="0"/>
              <a:t>, que tanto trabalhou e </a:t>
            </a:r>
            <a:r>
              <a:rPr lang="pt-PT" sz="1200" dirty="0" smtClean="0"/>
              <a:t>trabalha por </a:t>
            </a:r>
            <a:r>
              <a:rPr lang="pt-PT" sz="1200" dirty="0"/>
              <a:t>honra e defesa destes reinos, </a:t>
            </a:r>
            <a:r>
              <a:rPr lang="pt-PT" sz="1200" dirty="0" smtClean="0"/>
              <a:t>é apto </a:t>
            </a:r>
            <a:r>
              <a:rPr lang="pt-PT" sz="1200" dirty="0"/>
              <a:t>e idóneo e merece esta honra </a:t>
            </a:r>
            <a:r>
              <a:rPr lang="pt-PT" sz="1200" dirty="0" smtClean="0"/>
              <a:t>e estado </a:t>
            </a:r>
            <a:r>
              <a:rPr lang="pt-PT" sz="1200" dirty="0"/>
              <a:t>de rei</a:t>
            </a:r>
            <a:r>
              <a:rPr lang="pt-PT" sz="1200" dirty="0" smtClean="0"/>
              <a:t>. </a:t>
            </a:r>
          </a:p>
          <a:p>
            <a:pPr algn="r"/>
            <a:endParaRPr lang="pt-PT" sz="1000" dirty="0" smtClean="0"/>
          </a:p>
          <a:p>
            <a:pPr algn="r"/>
            <a:r>
              <a:rPr lang="pt-PT" sz="1000" dirty="0" smtClean="0"/>
              <a:t>Fernão Lopes, </a:t>
            </a:r>
            <a:r>
              <a:rPr lang="pt-PT" sz="1000" i="1" dirty="0" smtClean="0"/>
              <a:t>Crónica </a:t>
            </a:r>
            <a:r>
              <a:rPr lang="pt-PT" sz="1000" i="1" dirty="0"/>
              <a:t>de D. João I</a:t>
            </a:r>
            <a:r>
              <a:rPr lang="pt-PT" sz="1000" dirty="0"/>
              <a:t>, 1450 (adaptado</a:t>
            </a:r>
            <a:r>
              <a:rPr lang="pt-PT" sz="1000" dirty="0" smtClean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43" y="1484783"/>
            <a:ext cx="2539637" cy="41453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9512" y="5630126"/>
            <a:ext cx="2543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Invasões </a:t>
            </a:r>
            <a:r>
              <a:rPr lang="pt-PT" sz="1000" dirty="0" smtClean="0"/>
              <a:t>castelhanas e </a:t>
            </a:r>
            <a:r>
              <a:rPr lang="pt-PT" sz="1000" dirty="0"/>
              <a:t>principais </a:t>
            </a:r>
            <a:r>
              <a:rPr lang="pt-PT" sz="1000" dirty="0" smtClean="0"/>
              <a:t>batalhas entre </a:t>
            </a:r>
            <a:r>
              <a:rPr lang="pt-PT" sz="1000" dirty="0"/>
              <a:t>Portugal e Castela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1" name="CaixaDeTexto 5"/>
          <p:cNvSpPr txBox="1"/>
          <p:nvPr/>
        </p:nvSpPr>
        <p:spPr>
          <a:xfrm>
            <a:off x="3071802" y="1428736"/>
            <a:ext cx="5715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Portugal foi invadido por Castela.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Na batalha dos Atoleiros, os Portugueses saíram vencedores;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No cerco de Lisboa, o exército castelhano foi obrigado a levantar o cerco por causa da peste.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000364" y="5200246"/>
            <a:ext cx="60361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273050"/>
            <a:r>
              <a:rPr lang="pt-PT" sz="1600" b="1" dirty="0" smtClean="0"/>
              <a:t>Cortes de Coimbra (1385):</a:t>
            </a:r>
          </a:p>
          <a:p>
            <a:pPr marL="355600" indent="-273050">
              <a:buFont typeface="Arial" pitchFamily="34" charset="0"/>
              <a:buChar char="•"/>
            </a:pPr>
            <a:r>
              <a:rPr lang="pt-PT" sz="1600" dirty="0" smtClean="0"/>
              <a:t>Dr. João das Regras (representante da burguesia, de parte da nobreza e do clero) defendeu D. João, Mestre de Avis, que acabou por ser aclamado rei de Portugal.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14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/>
      <p:bldP spid="11" grpId="0" uiExpand="1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467" y="2636912"/>
            <a:ext cx="6019037" cy="40126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5184576" cy="808459"/>
          </a:xfrm>
        </p:spPr>
        <p:txBody>
          <a:bodyPr/>
          <a:lstStyle/>
          <a:p>
            <a:r>
              <a:rPr lang="en-US" sz="22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>
                <a:solidFill>
                  <a:srgbClr val="00B0F0"/>
                </a:solidFill>
              </a:rPr>
              <a:t>reino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smtClean="0">
                <a:solidFill>
                  <a:srgbClr val="00B0F0"/>
                </a:solidFill>
              </a:rPr>
              <a:t>Portugal, </a:t>
            </a:r>
            <a:r>
              <a:rPr lang="en-US" sz="2400" dirty="0">
                <a:solidFill>
                  <a:srgbClr val="00B0F0"/>
                </a:solidFill>
              </a:rPr>
              <a:t>que </a:t>
            </a:r>
            <a:r>
              <a:rPr lang="en-US" sz="2400" dirty="0" err="1">
                <a:solidFill>
                  <a:srgbClr val="00B0F0"/>
                </a:solidFill>
              </a:rPr>
              <a:t>enfrentou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/>
            </a:r>
            <a:br>
              <a:rPr lang="en-US" sz="2400" dirty="0" smtClean="0">
                <a:solidFill>
                  <a:srgbClr val="00B0F0"/>
                </a:solidFill>
              </a:rPr>
            </a:br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>
                <a:solidFill>
                  <a:srgbClr val="00B0F0"/>
                </a:solidFill>
              </a:rPr>
              <a:t>reino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err="1">
                <a:solidFill>
                  <a:srgbClr val="00B0F0"/>
                </a:solidFill>
              </a:rPr>
              <a:t>Castela</a:t>
            </a:r>
            <a:r>
              <a:rPr lang="en-US" sz="2200" dirty="0" smtClean="0">
                <a:solidFill>
                  <a:srgbClr val="00B0F0"/>
                </a:solidFill>
              </a:rPr>
              <a:t>.</a:t>
            </a:r>
            <a:endParaRPr lang="en-US" sz="22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70" y="1206749"/>
            <a:ext cx="2969186" cy="4846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2838" y="6053226"/>
            <a:ext cx="2973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Invasões </a:t>
            </a:r>
            <a:r>
              <a:rPr lang="pt-PT" sz="1000" dirty="0" smtClean="0"/>
              <a:t>castelhanas e </a:t>
            </a:r>
            <a:r>
              <a:rPr lang="pt-PT" sz="1000" dirty="0"/>
              <a:t>principais </a:t>
            </a:r>
            <a:r>
              <a:rPr lang="pt-PT" sz="1000" dirty="0" smtClean="0"/>
              <a:t>batalhas entre </a:t>
            </a:r>
            <a:r>
              <a:rPr lang="pt-PT" sz="1000" dirty="0"/>
              <a:t>Portugal e Castela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3" name="CaixaDeTexto 11"/>
          <p:cNvSpPr txBox="1"/>
          <p:nvPr/>
        </p:nvSpPr>
        <p:spPr>
          <a:xfrm>
            <a:off x="3707904" y="1580599"/>
            <a:ext cx="4864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Batalhas entre Portugal e Castela em 1385: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b="1" dirty="0" smtClean="0"/>
              <a:t>Trancoso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b="1" dirty="0" smtClean="0"/>
              <a:t>Aljubarrota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b="1" dirty="0" smtClean="0"/>
              <a:t>Valverde</a:t>
            </a:r>
            <a:endParaRPr lang="pt-PT" sz="1600" dirty="0" smtClean="0"/>
          </a:p>
        </p:txBody>
      </p:sp>
      <p:sp>
        <p:nvSpPr>
          <p:cNvPr id="7" name="Oval 6"/>
          <p:cNvSpPr/>
          <p:nvPr/>
        </p:nvSpPr>
        <p:spPr>
          <a:xfrm>
            <a:off x="2195736" y="2636912"/>
            <a:ext cx="64807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1170236" y="3681548"/>
            <a:ext cx="737467" cy="5395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/>
          <p:cNvSpPr/>
          <p:nvPr/>
        </p:nvSpPr>
        <p:spPr>
          <a:xfrm>
            <a:off x="2555776" y="4002878"/>
            <a:ext cx="64807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Bent Arrow 19"/>
          <p:cNvSpPr/>
          <p:nvPr/>
        </p:nvSpPr>
        <p:spPr>
          <a:xfrm rot="5400000">
            <a:off x="5533655" y="1891282"/>
            <a:ext cx="452951" cy="1080119"/>
          </a:xfrm>
          <a:prstGeom prst="bentArrow">
            <a:avLst>
              <a:gd name="adj1" fmla="val 25000"/>
              <a:gd name="adj2" fmla="val 22378"/>
              <a:gd name="adj3" fmla="val 25000"/>
              <a:gd name="adj4" fmla="val 43750"/>
            </a:avLst>
          </a:prstGeom>
          <a:solidFill>
            <a:srgbClr val="39A5C7"/>
          </a:solidFill>
          <a:ln>
            <a:solidFill>
              <a:srgbClr val="39A5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7" grpId="0" animBg="1"/>
      <p:bldP spid="16" grpId="0" animBg="1"/>
      <p:bldP spid="17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70" y="1206749"/>
            <a:ext cx="2969186" cy="48464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5184576" cy="808459"/>
          </a:xfrm>
        </p:spPr>
        <p:txBody>
          <a:bodyPr/>
          <a:lstStyle/>
          <a:p>
            <a:r>
              <a:rPr lang="en-US" sz="22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>
                <a:solidFill>
                  <a:srgbClr val="00B0F0"/>
                </a:solidFill>
              </a:rPr>
              <a:t>reino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smtClean="0">
                <a:solidFill>
                  <a:srgbClr val="00B0F0"/>
                </a:solidFill>
              </a:rPr>
              <a:t>Portugal, </a:t>
            </a:r>
            <a:r>
              <a:rPr lang="en-US" sz="2400" dirty="0">
                <a:solidFill>
                  <a:srgbClr val="00B0F0"/>
                </a:solidFill>
              </a:rPr>
              <a:t>que </a:t>
            </a:r>
            <a:r>
              <a:rPr lang="en-US" sz="2400" dirty="0" err="1">
                <a:solidFill>
                  <a:srgbClr val="00B0F0"/>
                </a:solidFill>
              </a:rPr>
              <a:t>enfrentou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/>
            </a:r>
            <a:br>
              <a:rPr lang="en-US" sz="2400" dirty="0" smtClean="0">
                <a:solidFill>
                  <a:srgbClr val="00B0F0"/>
                </a:solidFill>
              </a:rPr>
            </a:br>
            <a:r>
              <a:rPr lang="en-US" sz="2400" dirty="0" smtClean="0">
                <a:solidFill>
                  <a:srgbClr val="00B0F0"/>
                </a:solidFill>
              </a:rPr>
              <a:t>o </a:t>
            </a:r>
            <a:r>
              <a:rPr lang="en-US" sz="2400" dirty="0" err="1">
                <a:solidFill>
                  <a:srgbClr val="00B0F0"/>
                </a:solidFill>
              </a:rPr>
              <a:t>reino</a:t>
            </a:r>
            <a:r>
              <a:rPr lang="en-US" sz="2400" dirty="0">
                <a:solidFill>
                  <a:srgbClr val="00B0F0"/>
                </a:solidFill>
              </a:rPr>
              <a:t> de </a:t>
            </a:r>
            <a:r>
              <a:rPr lang="en-US" sz="2400" dirty="0" err="1">
                <a:solidFill>
                  <a:srgbClr val="00B0F0"/>
                </a:solidFill>
              </a:rPr>
              <a:t>Castela</a:t>
            </a:r>
            <a:r>
              <a:rPr lang="en-US" sz="2200" dirty="0" smtClean="0">
                <a:solidFill>
                  <a:srgbClr val="00B0F0"/>
                </a:solidFill>
              </a:rPr>
              <a:t>.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2838" y="6053226"/>
            <a:ext cx="2973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Invasões </a:t>
            </a:r>
            <a:r>
              <a:rPr lang="pt-PT" sz="1000" dirty="0" smtClean="0"/>
              <a:t>castelhanas e </a:t>
            </a:r>
            <a:r>
              <a:rPr lang="pt-PT" sz="1000" dirty="0"/>
              <a:t>principais </a:t>
            </a:r>
            <a:r>
              <a:rPr lang="pt-PT" sz="1000" dirty="0" smtClean="0"/>
              <a:t>batalhas entre </a:t>
            </a:r>
            <a:r>
              <a:rPr lang="pt-PT" sz="1000" dirty="0"/>
              <a:t>Portugal e Castela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3" name="CaixaDeTexto 11"/>
          <p:cNvSpPr txBox="1"/>
          <p:nvPr/>
        </p:nvSpPr>
        <p:spPr>
          <a:xfrm>
            <a:off x="3707904" y="1580599"/>
            <a:ext cx="4864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/>
            <a:r>
              <a:rPr lang="pt-PT" sz="1600" dirty="0" smtClean="0"/>
              <a:t>Batalhas entre Portugal e Castela em 1385: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b="1" dirty="0" smtClean="0"/>
              <a:t>Trancoso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b="1" dirty="0" smtClean="0"/>
              <a:t>Aljubarrota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b="1" dirty="0" smtClean="0"/>
              <a:t>Valverde</a:t>
            </a:r>
            <a:endParaRPr lang="pt-PT" sz="1600" dirty="0" smtClean="0"/>
          </a:p>
        </p:txBody>
      </p:sp>
      <p:sp>
        <p:nvSpPr>
          <p:cNvPr id="7" name="Oval 6"/>
          <p:cNvSpPr/>
          <p:nvPr/>
        </p:nvSpPr>
        <p:spPr>
          <a:xfrm>
            <a:off x="2195736" y="2636912"/>
            <a:ext cx="64807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1170236" y="3681548"/>
            <a:ext cx="737467" cy="5395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/>
          <p:cNvSpPr/>
          <p:nvPr/>
        </p:nvSpPr>
        <p:spPr>
          <a:xfrm>
            <a:off x="2555776" y="4002878"/>
            <a:ext cx="64807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249" y="2852556"/>
            <a:ext cx="2021822" cy="21889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25651" y="5100592"/>
            <a:ext cx="2973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D. Nuno </a:t>
            </a:r>
            <a:r>
              <a:rPr lang="pt-PT" sz="1000" dirty="0" smtClean="0"/>
              <a:t>Álvares Pereira </a:t>
            </a:r>
            <a:r>
              <a:rPr lang="pt-PT" sz="1000" dirty="0"/>
              <a:t>(1360-1431</a:t>
            </a:r>
            <a:r>
              <a:rPr lang="pt-PT" sz="1000" dirty="0" smtClean="0"/>
              <a:t>), </a:t>
            </a:r>
          </a:p>
          <a:p>
            <a:pPr algn="ctr"/>
            <a:r>
              <a:rPr lang="pt-PT" sz="1000" dirty="0" smtClean="0"/>
              <a:t>que </a:t>
            </a:r>
            <a:r>
              <a:rPr lang="pt-PT" sz="1000" dirty="0"/>
              <a:t>aplicou a </a:t>
            </a:r>
            <a:r>
              <a:rPr lang="pt-PT" sz="1000" dirty="0" smtClean="0"/>
              <a:t>tática do </a:t>
            </a:r>
            <a:r>
              <a:rPr lang="pt-PT" sz="1000" dirty="0"/>
              <a:t>quadrado.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ângulo 10"/>
          <p:cNvSpPr/>
          <p:nvPr/>
        </p:nvSpPr>
        <p:spPr>
          <a:xfrm>
            <a:off x="3714744" y="5643578"/>
            <a:ext cx="485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 smtClean="0"/>
              <a:t>D. Nuno Álvares Pereira </a:t>
            </a:r>
            <a:r>
              <a:rPr lang="pt-PT" sz="1600" dirty="0" smtClean="0"/>
              <a:t>destacou-se pela sua liderança e capacidade estratégica.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50753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7" grpId="0" animBg="1"/>
      <p:bldP spid="16" grpId="0" animBg="1"/>
      <p:bldP spid="17" grpId="0" animBg="1"/>
      <p:bldP spid="15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5256584" cy="808459"/>
          </a:xfrm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D</a:t>
            </a:r>
            <a:r>
              <a:rPr lang="en-US" sz="2400" dirty="0">
                <a:solidFill>
                  <a:srgbClr val="00B0F0"/>
                </a:solidFill>
              </a:rPr>
              <a:t>. João I, rei de </a:t>
            </a:r>
            <a:r>
              <a:rPr lang="en-US" sz="2400" dirty="0" smtClean="0">
                <a:solidFill>
                  <a:srgbClr val="00B0F0"/>
                </a:solidFill>
              </a:rPr>
              <a:t>Portugal, </a:t>
            </a:r>
            <a:r>
              <a:rPr lang="en-US" sz="2400" dirty="0">
                <a:solidFill>
                  <a:srgbClr val="00B0F0"/>
                </a:solidFill>
              </a:rPr>
              <a:t>que </a:t>
            </a:r>
            <a:r>
              <a:rPr lang="en-US" sz="2400" dirty="0" err="1">
                <a:solidFill>
                  <a:srgbClr val="00B0F0"/>
                </a:solidFill>
              </a:rPr>
              <a:t>fortaleceu</a:t>
            </a:r>
            <a:r>
              <a:rPr lang="en-US" sz="2400" dirty="0">
                <a:solidFill>
                  <a:srgbClr val="00B0F0"/>
                </a:solidFill>
              </a:rPr>
              <a:t> o </a:t>
            </a:r>
            <a:r>
              <a:rPr lang="en-US" sz="2400" dirty="0" err="1">
                <a:solidFill>
                  <a:srgbClr val="00B0F0"/>
                </a:solidFill>
              </a:rPr>
              <a:t>seu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reino</a:t>
            </a:r>
            <a:r>
              <a:rPr lang="en-US" sz="2200" dirty="0" smtClean="0">
                <a:solidFill>
                  <a:srgbClr val="00B0F0"/>
                </a:solidFill>
              </a:rPr>
              <a:t>.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94699" y="4694947"/>
            <a:ext cx="5154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Casamento </a:t>
            </a:r>
            <a:r>
              <a:rPr lang="pt-PT" sz="1000" dirty="0" smtClean="0"/>
              <a:t>de D</a:t>
            </a:r>
            <a:r>
              <a:rPr lang="pt-PT" sz="1000" dirty="0"/>
              <a:t>. João I e D. Filipa de Lencastre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99" y="1329137"/>
            <a:ext cx="5154602" cy="3371544"/>
          </a:xfrm>
          <a:prstGeom prst="rect">
            <a:avLst/>
          </a:prstGeom>
        </p:spPr>
      </p:pic>
      <p:sp>
        <p:nvSpPr>
          <p:cNvPr id="19" name="CaixaDeTexto 6"/>
          <p:cNvSpPr txBox="1"/>
          <p:nvPr/>
        </p:nvSpPr>
        <p:spPr>
          <a:xfrm>
            <a:off x="285720" y="5072074"/>
            <a:ext cx="7929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Aliança com a Inglaterra: Tratado de </a:t>
            </a:r>
            <a:r>
              <a:rPr lang="pt-PT" sz="1600" dirty="0" err="1" smtClean="0"/>
              <a:t>Windsor</a:t>
            </a:r>
            <a:r>
              <a:rPr lang="pt-PT" sz="1600" dirty="0" smtClean="0"/>
              <a:t>, em 1836.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Casamento de D. João I com D. Filipa de Lencastre.</a:t>
            </a:r>
          </a:p>
          <a:p>
            <a:pPr marL="273050" indent="-273050">
              <a:buFont typeface="Arial" pitchFamily="34" charset="0"/>
              <a:buChar char="•"/>
            </a:pPr>
            <a:r>
              <a:rPr lang="pt-PT" sz="1600" dirty="0" smtClean="0"/>
              <a:t>Mudanças na sociedade portuguesa: privilégios dados à burguesia; criação de novas linhagens de nobres e retirada de privilégios à velha nobreza.</a:t>
            </a:r>
            <a:endParaRPr lang="pt-PT" sz="1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55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00B0F0"/>
                </a:solidFill>
              </a:rPr>
              <a:t>c</a:t>
            </a:r>
            <a:r>
              <a:rPr lang="en-US" sz="4000" b="1" dirty="0" err="1" smtClean="0">
                <a:solidFill>
                  <a:srgbClr val="00B0F0"/>
                </a:solidFill>
              </a:rPr>
              <a:t>omo</a:t>
            </a:r>
            <a:r>
              <a:rPr lang="en-US" sz="4000" b="1" dirty="0" smtClean="0">
                <a:solidFill>
                  <a:srgbClr val="00B0F0"/>
                </a:solidFill>
              </a:rPr>
              <a:t> continua </a:t>
            </a:r>
            <a:br>
              <a:rPr lang="en-US" sz="4000" b="1" dirty="0" smtClean="0">
                <a:solidFill>
                  <a:srgbClr val="00B0F0"/>
                </a:solidFill>
              </a:rPr>
            </a:br>
            <a:r>
              <a:rPr lang="en-US" sz="4000" b="1" dirty="0" smtClean="0">
                <a:solidFill>
                  <a:srgbClr val="00B0F0"/>
                </a:solidFill>
              </a:rPr>
              <a:t>a </a:t>
            </a:r>
            <a:r>
              <a:rPr lang="en-US" sz="4000" b="1" dirty="0" err="1" smtClean="0">
                <a:solidFill>
                  <a:srgbClr val="00B0F0"/>
                </a:solidFill>
              </a:rPr>
              <a:t>História</a:t>
            </a:r>
            <a:r>
              <a:rPr lang="en-US" sz="4000" b="1" dirty="0" smtClean="0">
                <a:solidFill>
                  <a:srgbClr val="00B0F0"/>
                </a:solidFill>
              </a:rPr>
              <a:t>?</a:t>
            </a:r>
            <a:endParaRPr lang="en-US" sz="4000" b="1" strike="sngStrike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1"/>
          <a:stretch/>
        </p:blipFill>
        <p:spPr bwMode="auto">
          <a:xfrm>
            <a:off x="1187624" y="2244677"/>
            <a:ext cx="2308051" cy="23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88232" y="6634591"/>
            <a:ext cx="6444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00" kern="1200" dirty="0" smtClean="0">
                <a:solidFill>
                  <a:schemeClr val="tx1"/>
                </a:solidFill>
                <a:effectLst/>
              </a:rPr>
              <a:t>Estes conteúdos não podem ser reproduzidos, copiados ou partilhados, no todo ou em parte, sem a autorização escrita da Raiz Editora.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3143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2123</TotalTime>
  <Words>771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o século XIV, com as fomes, as epidemias e a guerra.</vt:lpstr>
      <vt:lpstr>o descontentamento do povo  com a regência de D. Leonor Teles.</vt:lpstr>
      <vt:lpstr>o reino de Portugal, dividido entre  D. Beatriz e D. João, Mestre de Avis.</vt:lpstr>
      <vt:lpstr>o reino de Portugal, que enfrentou  o reino de Castela.</vt:lpstr>
      <vt:lpstr>o reino de Portugal, que enfrentou  o reino de Castela.</vt:lpstr>
      <vt:lpstr>D. João I, rei de Portugal, que fortaleceu o seu reino.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151</cp:revision>
  <dcterms:created xsi:type="dcterms:W3CDTF">2011-12-12T15:36:58Z</dcterms:created>
  <dcterms:modified xsi:type="dcterms:W3CDTF">2016-07-16T14:18:56Z</dcterms:modified>
</cp:coreProperties>
</file>