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2" r:id="rId3"/>
    <p:sldId id="284" r:id="rId4"/>
    <p:sldId id="267" r:id="rId5"/>
    <p:sldId id="257" r:id="rId6"/>
    <p:sldId id="258" r:id="rId7"/>
    <p:sldId id="285" r:id="rId8"/>
    <p:sldId id="266" r:id="rId9"/>
    <p:sldId id="286" r:id="rId10"/>
    <p:sldId id="287" r:id="rId11"/>
    <p:sldId id="268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74" r:id="rId22"/>
  </p:sldIdLst>
  <p:sldSz cx="9144000" cy="6858000" type="screen4x3"/>
  <p:notesSz cx="6858000" cy="9144000"/>
  <p:custDataLst>
    <p:tags r:id="rId24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lia Gago" initials="MG" lastIdx="3" clrIdx="0">
    <p:extLst/>
  </p:cmAuthor>
  <p:cmAuthor id="2" name="Paula Marinho" initials="PM" lastIdx="1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555555"/>
    <a:srgbClr val="FBE8D5"/>
    <a:srgbClr val="F5F5F5"/>
    <a:srgbClr val="FF9900"/>
    <a:srgbClr val="96C832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7" autoAdjust="0"/>
    <p:restoredTop sz="94660"/>
  </p:normalViewPr>
  <p:slideViewPr>
    <p:cSldViewPr>
      <p:cViewPr varScale="1">
        <p:scale>
          <a:sx n="107" d="100"/>
          <a:sy n="107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02-04-2016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906650" y="6597932"/>
            <a:ext cx="32018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800" b="1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Era uma vez… 5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– História e Geografia de Portugal – 5.º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7772400" cy="1470025"/>
          </a:xfrm>
        </p:spPr>
        <p:txBody>
          <a:bodyPr/>
          <a:lstStyle/>
          <a:p>
            <a:pPr algn="l"/>
            <a:r>
              <a:rPr lang="en-US" sz="6000" dirty="0" smtClean="0"/>
              <a:t>Era </a:t>
            </a:r>
            <a:r>
              <a:rPr lang="en-US" sz="6000" dirty="0" err="1" smtClean="0"/>
              <a:t>uma</a:t>
            </a:r>
            <a:r>
              <a:rPr lang="en-US" sz="6000" dirty="0" smtClean="0"/>
              <a:t> </a:t>
            </a:r>
            <a:r>
              <a:rPr lang="en-US" sz="6000" dirty="0" err="1" smtClean="0"/>
              <a:t>vez</a:t>
            </a:r>
            <a:r>
              <a:rPr lang="en-US" sz="6000" dirty="0" smtClean="0"/>
              <a:t>…</a:t>
            </a:r>
            <a:endParaRPr lang="en-US" sz="6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39752" y="2996952"/>
            <a:ext cx="4392488" cy="17526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6600"/>
                </a:solidFill>
              </a:rPr>
              <a:t>Os </a:t>
            </a:r>
            <a:r>
              <a:rPr lang="en-US" sz="4000" b="1" dirty="0" err="1" smtClean="0">
                <a:solidFill>
                  <a:srgbClr val="FF6600"/>
                </a:solidFill>
              </a:rPr>
              <a:t>Romanos</a:t>
            </a:r>
            <a:r>
              <a:rPr lang="en-US" sz="4000" b="1" dirty="0" smtClean="0">
                <a:solidFill>
                  <a:srgbClr val="FF6600"/>
                </a:solidFill>
              </a:rPr>
              <a:t> </a:t>
            </a:r>
            <a:r>
              <a:rPr lang="en-US" sz="4000" b="1" dirty="0" err="1" smtClean="0">
                <a:solidFill>
                  <a:srgbClr val="FF6600"/>
                </a:solidFill>
              </a:rPr>
              <a:t>na</a:t>
            </a:r>
            <a:r>
              <a:rPr lang="en-US" sz="4000" b="1" dirty="0" smtClean="0">
                <a:solidFill>
                  <a:srgbClr val="FF6600"/>
                </a:solidFill>
              </a:rPr>
              <a:t> </a:t>
            </a:r>
            <a:r>
              <a:rPr lang="en-US" sz="4000" b="1" dirty="0" err="1" smtClean="0">
                <a:solidFill>
                  <a:srgbClr val="FF6600"/>
                </a:solidFill>
              </a:rPr>
              <a:t>Península</a:t>
            </a:r>
            <a:r>
              <a:rPr lang="en-US" sz="4000" b="1" dirty="0" smtClean="0">
                <a:solidFill>
                  <a:srgbClr val="FF6600"/>
                </a:solidFill>
              </a:rPr>
              <a:t> </a:t>
            </a:r>
            <a:r>
              <a:rPr lang="en-US" sz="4000" b="1" dirty="0" err="1" smtClean="0">
                <a:solidFill>
                  <a:srgbClr val="FF6600"/>
                </a:solidFill>
              </a:rPr>
              <a:t>Ibérica</a:t>
            </a:r>
            <a:endParaRPr lang="en-US" sz="4000" b="1" dirty="0" smtClean="0">
              <a:solidFill>
                <a:srgbClr val="FF6600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5940152" y="1124744"/>
            <a:ext cx="2952328" cy="5692934"/>
            <a:chOff x="5887920" y="1124744"/>
            <a:chExt cx="2952328" cy="5692934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1124744"/>
              <a:ext cx="2252024" cy="5692934"/>
            </a:xfrm>
            <a:prstGeom prst="rect">
              <a:avLst/>
            </a:prstGeom>
          </p:spPr>
        </p:pic>
        <p:sp>
          <p:nvSpPr>
            <p:cNvPr id="3" name="CaixaDeTexto 2"/>
            <p:cNvSpPr txBox="1"/>
            <p:nvPr/>
          </p:nvSpPr>
          <p:spPr>
            <a:xfrm>
              <a:off x="5887920" y="6436406"/>
              <a:ext cx="936104" cy="3693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pt-PT" dirty="0"/>
            </a:p>
          </p:txBody>
        </p:sp>
      </p:grp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843808" y="182504"/>
            <a:ext cx="5328592" cy="864096"/>
          </a:xfrm>
        </p:spPr>
        <p:txBody>
          <a:bodyPr/>
          <a:lstStyle/>
          <a:p>
            <a:r>
              <a:rPr lang="en-US" sz="2000" dirty="0" smtClean="0"/>
              <a:t>o </a:t>
            </a:r>
            <a:r>
              <a:rPr lang="en-US" sz="2000" dirty="0" err="1" smtClean="0"/>
              <a:t>povo</a:t>
            </a:r>
            <a:r>
              <a:rPr lang="en-US" sz="2000" dirty="0" smtClean="0"/>
              <a:t> </a:t>
            </a:r>
            <a:r>
              <a:rPr lang="en-US" sz="2000" dirty="0" err="1" smtClean="0"/>
              <a:t>romano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ao</a:t>
            </a:r>
            <a:r>
              <a:rPr lang="en-US" sz="2000" dirty="0" smtClean="0"/>
              <a:t> </a:t>
            </a:r>
            <a:r>
              <a:rPr lang="en-US" sz="2000" dirty="0" err="1" smtClean="0"/>
              <a:t>longo</a:t>
            </a:r>
            <a:r>
              <a:rPr lang="en-US" sz="2000" dirty="0" smtClean="0"/>
              <a:t> dos </a:t>
            </a:r>
            <a:r>
              <a:rPr lang="en-US" sz="2000" dirty="0" err="1" smtClean="0"/>
              <a:t>séculos</a:t>
            </a:r>
            <a:r>
              <a:rPr lang="en-US" sz="2000" dirty="0" smtClean="0"/>
              <a:t> </a:t>
            </a:r>
            <a:r>
              <a:rPr lang="en-US" sz="2000" dirty="0" err="1" smtClean="0"/>
              <a:t>conquistou</a:t>
            </a:r>
            <a:r>
              <a:rPr lang="en-US" sz="2000" dirty="0" smtClean="0"/>
              <a:t> </a:t>
            </a:r>
            <a:r>
              <a:rPr lang="en-US" sz="2000" dirty="0" err="1" smtClean="0"/>
              <a:t>vários</a:t>
            </a:r>
            <a:r>
              <a:rPr lang="en-US" sz="2000" dirty="0" smtClean="0"/>
              <a:t> </a:t>
            </a:r>
            <a:r>
              <a:rPr lang="en-US" sz="2000" dirty="0" err="1" smtClean="0"/>
              <a:t>territórios</a:t>
            </a:r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4941168"/>
            <a:ext cx="8640960" cy="1584176"/>
          </a:xfrm>
        </p:spPr>
        <p:txBody>
          <a:bodyPr>
            <a:normAutofit/>
          </a:bodyPr>
          <a:lstStyle/>
          <a:p>
            <a:pPr algn="just"/>
            <a:r>
              <a:rPr lang="pt-PT" sz="1800" b="1" dirty="0" smtClean="0">
                <a:solidFill>
                  <a:srgbClr val="FF6600"/>
                </a:solidFill>
              </a:rPr>
              <a:t>Os Romanos:</a:t>
            </a:r>
          </a:p>
          <a:p>
            <a:pPr marL="623888" lvl="1" indent="-285750" algn="just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rgbClr val="555555"/>
                </a:solidFill>
              </a:rPr>
              <a:t>Fundação de Roma, no século VIII a. C.</a:t>
            </a:r>
          </a:p>
          <a:p>
            <a:pPr marL="623888" lvl="1" indent="-285750" algn="just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rgbClr val="555555"/>
                </a:solidFill>
              </a:rPr>
              <a:t>Expansão do território alargando o seu espaço à volta do mar Mediterrâneo – </a:t>
            </a:r>
            <a:r>
              <a:rPr lang="pt-PT" sz="1600" i="1" dirty="0" smtClean="0">
                <a:solidFill>
                  <a:srgbClr val="555555"/>
                </a:solidFill>
              </a:rPr>
              <a:t>Mare </a:t>
            </a:r>
            <a:r>
              <a:rPr lang="pt-PT" sz="1600" i="1" dirty="0" err="1" smtClean="0">
                <a:solidFill>
                  <a:srgbClr val="555555"/>
                </a:solidFill>
              </a:rPr>
              <a:t>Nostrum</a:t>
            </a:r>
            <a:r>
              <a:rPr lang="pt-PT" sz="1600" i="1" dirty="0" smtClean="0">
                <a:solidFill>
                  <a:srgbClr val="555555"/>
                </a:solidFill>
              </a:rPr>
              <a:t>.</a:t>
            </a:r>
          </a:p>
          <a:p>
            <a:pPr marL="623888" lvl="1" indent="-285750" algn="just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rgbClr val="555555"/>
                </a:solidFill>
              </a:rPr>
              <a:t>Construção de um grande império, graças a um exército forte e disciplinado.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54512"/>
            <a:ext cx="960624" cy="798224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2051719" y="1281381"/>
            <a:ext cx="4969718" cy="3607524"/>
            <a:chOff x="2051719" y="1281381"/>
            <a:chExt cx="4969718" cy="3607524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1720" y="1281381"/>
              <a:ext cx="4969717" cy="3305815"/>
            </a:xfrm>
            <a:prstGeom prst="rect">
              <a:avLst/>
            </a:prstGeom>
          </p:spPr>
        </p:pic>
        <p:sp>
          <p:nvSpPr>
            <p:cNvPr id="9" name="CaixaDeTexto 8"/>
            <p:cNvSpPr txBox="1"/>
            <p:nvPr/>
          </p:nvSpPr>
          <p:spPr>
            <a:xfrm>
              <a:off x="2051719" y="4581128"/>
              <a:ext cx="49697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Império romano no século II.</a:t>
              </a:r>
              <a:endParaRPr lang="pt-PT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843808" y="182504"/>
            <a:ext cx="5328592" cy="864096"/>
          </a:xfrm>
        </p:spPr>
        <p:txBody>
          <a:bodyPr/>
          <a:lstStyle/>
          <a:p>
            <a:r>
              <a:rPr lang="en-US" sz="2000" dirty="0" smtClean="0"/>
              <a:t>o </a:t>
            </a:r>
            <a:r>
              <a:rPr lang="en-US" sz="2000" dirty="0" err="1" smtClean="0"/>
              <a:t>povo</a:t>
            </a:r>
            <a:r>
              <a:rPr lang="en-US" sz="2000" dirty="0" smtClean="0"/>
              <a:t> </a:t>
            </a:r>
            <a:r>
              <a:rPr lang="en-US" sz="2000" dirty="0" err="1" smtClean="0"/>
              <a:t>romano</a:t>
            </a:r>
            <a:r>
              <a:rPr lang="en-US" sz="2000" dirty="0" smtClean="0"/>
              <a:t> </a:t>
            </a:r>
            <a:r>
              <a:rPr lang="en-US" sz="2000" dirty="0" err="1" smtClean="0"/>
              <a:t>que</a:t>
            </a:r>
            <a:r>
              <a:rPr lang="en-US" sz="2000" dirty="0" smtClean="0"/>
              <a:t> </a:t>
            </a:r>
            <a:r>
              <a:rPr lang="en-US" sz="2000" dirty="0" err="1" smtClean="0"/>
              <a:t>ao</a:t>
            </a:r>
            <a:r>
              <a:rPr lang="en-US" sz="2000" dirty="0" smtClean="0"/>
              <a:t> </a:t>
            </a:r>
            <a:r>
              <a:rPr lang="en-US" sz="2000" dirty="0" err="1" smtClean="0"/>
              <a:t>longo</a:t>
            </a:r>
            <a:r>
              <a:rPr lang="en-US" sz="2000" dirty="0" smtClean="0"/>
              <a:t> dos </a:t>
            </a:r>
            <a:r>
              <a:rPr lang="en-US" sz="2000" dirty="0" err="1" smtClean="0"/>
              <a:t>séculos</a:t>
            </a:r>
            <a:r>
              <a:rPr lang="en-US" sz="2000" dirty="0" smtClean="0"/>
              <a:t> </a:t>
            </a:r>
            <a:r>
              <a:rPr lang="en-US" sz="2000" dirty="0" err="1" smtClean="0"/>
              <a:t>conquistou</a:t>
            </a:r>
            <a:r>
              <a:rPr lang="en-US" sz="2000" dirty="0" smtClean="0"/>
              <a:t> </a:t>
            </a:r>
            <a:r>
              <a:rPr lang="en-US" sz="2000" dirty="0" err="1" smtClean="0"/>
              <a:t>vários</a:t>
            </a:r>
            <a:r>
              <a:rPr lang="en-US" sz="2000" dirty="0" smtClean="0"/>
              <a:t> </a:t>
            </a:r>
            <a:r>
              <a:rPr lang="en-US" sz="2000" dirty="0" err="1" smtClean="0"/>
              <a:t>territórios</a:t>
            </a:r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6228184" y="5036983"/>
            <a:ext cx="26671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b="1" dirty="0" smtClean="0">
                <a:solidFill>
                  <a:srgbClr val="FF6600"/>
                </a:solidFill>
              </a:rPr>
              <a:t>Por que </a:t>
            </a:r>
            <a:r>
              <a:rPr lang="pt-PT" b="1" dirty="0" smtClean="0">
                <a:solidFill>
                  <a:srgbClr val="FF6600"/>
                </a:solidFill>
              </a:rPr>
              <a:t>motivo os Romanos demoraram tanto tempo a dominar a Península Ibérica?</a:t>
            </a:r>
            <a:endParaRPr lang="pt-PT" b="1" dirty="0">
              <a:solidFill>
                <a:srgbClr val="FF66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54512"/>
            <a:ext cx="960624" cy="798224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51520" y="5085184"/>
            <a:ext cx="5058308" cy="1368152"/>
          </a:xfrm>
        </p:spPr>
        <p:txBody>
          <a:bodyPr>
            <a:normAutofit/>
          </a:bodyPr>
          <a:lstStyle/>
          <a:p>
            <a:pPr algn="just"/>
            <a:r>
              <a:rPr lang="pt-PT" sz="1800" b="1" dirty="0" smtClean="0">
                <a:solidFill>
                  <a:srgbClr val="FF6600"/>
                </a:solidFill>
              </a:rPr>
              <a:t>Os Romanos na Península Ibérica:</a:t>
            </a:r>
          </a:p>
          <a:p>
            <a:pPr marL="631825" lvl="1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555555"/>
                </a:solidFill>
              </a:rPr>
              <a:t>Interesse nas riquezas da Península Ibérica</a:t>
            </a:r>
          </a:p>
          <a:p>
            <a:pPr marL="631825" lvl="1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555555"/>
                </a:solidFill>
              </a:rPr>
              <a:t>Iniciaram a conquista – ano 218 a</a:t>
            </a:r>
            <a:r>
              <a:rPr lang="pt-PT" sz="1600" dirty="0" smtClean="0">
                <a:solidFill>
                  <a:srgbClr val="555555"/>
                </a:solidFill>
              </a:rPr>
              <a:t>. C.</a:t>
            </a:r>
            <a:endParaRPr lang="pt-PT" sz="1600" dirty="0">
              <a:solidFill>
                <a:srgbClr val="555555"/>
              </a:solidFill>
            </a:endParaRPr>
          </a:p>
          <a:p>
            <a:pPr marL="631825" lvl="1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555555"/>
                </a:solidFill>
              </a:rPr>
              <a:t>Domínio do território – 19 a</a:t>
            </a:r>
            <a:r>
              <a:rPr lang="pt-PT" sz="1600" dirty="0" smtClean="0">
                <a:solidFill>
                  <a:srgbClr val="555555"/>
                </a:solidFill>
              </a:rPr>
              <a:t>. C</a:t>
            </a:r>
            <a:r>
              <a:rPr lang="pt-PT" sz="1600" dirty="0">
                <a:solidFill>
                  <a:srgbClr val="555555"/>
                </a:solidFill>
              </a:rPr>
              <a:t>.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1763688" y="1268760"/>
            <a:ext cx="5636288" cy="3600400"/>
            <a:chOff x="1763688" y="1268760"/>
            <a:chExt cx="5636288" cy="3600400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3688" y="1268760"/>
              <a:ext cx="5636288" cy="3273697"/>
            </a:xfrm>
            <a:prstGeom prst="rect">
              <a:avLst/>
            </a:prstGeom>
          </p:spPr>
        </p:pic>
        <p:sp>
          <p:nvSpPr>
            <p:cNvPr id="14" name="CaixaDeTexto 13"/>
            <p:cNvSpPr txBox="1"/>
            <p:nvPr/>
          </p:nvSpPr>
          <p:spPr>
            <a:xfrm>
              <a:off x="1763688" y="4561383"/>
              <a:ext cx="5636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Romanos na Península Ibérica.</a:t>
              </a:r>
              <a:endParaRPr lang="pt-PT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4832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15816" y="44174"/>
            <a:ext cx="4968552" cy="1080570"/>
          </a:xfrm>
        </p:spPr>
        <p:txBody>
          <a:bodyPr/>
          <a:lstStyle/>
          <a:p>
            <a:r>
              <a:rPr lang="en-US" sz="2400" dirty="0" smtClean="0"/>
              <a:t> </a:t>
            </a:r>
            <a:r>
              <a:rPr lang="en-US" sz="2000" dirty="0"/>
              <a:t>o </a:t>
            </a:r>
            <a:r>
              <a:rPr lang="en-US" sz="2000" dirty="0" err="1"/>
              <a:t>povo</a:t>
            </a:r>
            <a:r>
              <a:rPr lang="en-US" sz="2000" dirty="0"/>
              <a:t> </a:t>
            </a:r>
            <a:r>
              <a:rPr lang="en-US" sz="2000" dirty="0" err="1"/>
              <a:t>romano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teve</a:t>
            </a:r>
            <a:r>
              <a:rPr lang="en-US" sz="2000" dirty="0"/>
              <a:t> </a:t>
            </a:r>
            <a:r>
              <a:rPr lang="en-US" sz="2000" dirty="0" err="1"/>
              <a:t>dificuldades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dominar</a:t>
            </a:r>
            <a:r>
              <a:rPr lang="en-US" sz="2000" dirty="0"/>
              <a:t> a </a:t>
            </a:r>
            <a:r>
              <a:rPr lang="en-US" sz="2000" dirty="0" err="1"/>
              <a:t>Península</a:t>
            </a:r>
            <a:r>
              <a:rPr lang="en-US" sz="2000" dirty="0"/>
              <a:t> </a:t>
            </a:r>
            <a:r>
              <a:rPr lang="en-US" sz="2000" dirty="0" err="1"/>
              <a:t>Ibérica</a:t>
            </a:r>
            <a:r>
              <a:rPr lang="en-US" sz="2000" dirty="0"/>
              <a:t>…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51520" y="5347878"/>
            <a:ext cx="8640960" cy="13214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Destacaram-se os </a:t>
            </a:r>
            <a:r>
              <a:rPr lang="pt-PT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Lusitanos</a:t>
            </a:r>
            <a:r>
              <a:rPr lang="pt-PT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534988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Hábeis </a:t>
            </a:r>
            <a:r>
              <a:rPr lang="pt-PT" sz="160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guerreiros.</a:t>
            </a: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marL="534988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Uso de técnicas de guerrilha: armadilhas e </a:t>
            </a:r>
            <a:r>
              <a:rPr lang="pt-PT" sz="160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emboscadas.</a:t>
            </a: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marL="534988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5555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Viriato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 um dos chefes lusitanos que se destacou pela sua capacidade de liderança.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60198"/>
            <a:ext cx="960624" cy="798224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251520" y="2105521"/>
            <a:ext cx="2880320" cy="3195687"/>
            <a:chOff x="251519" y="1260589"/>
            <a:chExt cx="2979974" cy="3339703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1260589"/>
              <a:ext cx="2979973" cy="2816483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251519" y="4077072"/>
              <a:ext cx="29799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Viriato, chefe guerreiro </a:t>
              </a:r>
            </a:p>
            <a:p>
              <a:pPr algn="ctr"/>
              <a:r>
                <a:rPr lang="pt-PT" sz="1400" dirty="0" smtClean="0"/>
                <a:t>dos Lusitanos.</a:t>
              </a:r>
              <a:endParaRPr lang="pt-PT" sz="1400" dirty="0"/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3779912" y="2060848"/>
            <a:ext cx="5112568" cy="2800767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rgbClr val="555555"/>
                </a:solidFill>
              </a:rPr>
              <a:t>Os Lusitanos</a:t>
            </a:r>
          </a:p>
          <a:p>
            <a:r>
              <a:rPr lang="pt-PT" sz="1600" dirty="0" smtClean="0">
                <a:solidFill>
                  <a:srgbClr val="555555"/>
                </a:solidFill>
              </a:rPr>
              <a:t>Dizem que </a:t>
            </a:r>
            <a:r>
              <a:rPr lang="pt-PT" sz="1600" dirty="0">
                <a:solidFill>
                  <a:srgbClr val="555555"/>
                </a:solidFill>
              </a:rPr>
              <a:t>os Lusitanos são hábeis em armar </a:t>
            </a:r>
            <a:r>
              <a:rPr lang="pt-PT" sz="1600" dirty="0" smtClean="0">
                <a:solidFill>
                  <a:srgbClr val="555555"/>
                </a:solidFill>
              </a:rPr>
              <a:t>emboscadas </a:t>
            </a:r>
            <a:r>
              <a:rPr lang="pt-PT" sz="1600" dirty="0">
                <a:solidFill>
                  <a:srgbClr val="555555"/>
                </a:solidFill>
              </a:rPr>
              <a:t>e descobrir pistas; </a:t>
            </a:r>
            <a:r>
              <a:rPr lang="pt-PT" sz="1600" dirty="0" smtClean="0">
                <a:solidFill>
                  <a:srgbClr val="555555"/>
                </a:solidFill>
              </a:rPr>
              <a:t>são ágeis</a:t>
            </a:r>
            <a:r>
              <a:rPr lang="pt-PT" sz="1600" dirty="0">
                <a:solidFill>
                  <a:srgbClr val="555555"/>
                </a:solidFill>
              </a:rPr>
              <a:t>, rápidos e de grande </a:t>
            </a:r>
            <a:r>
              <a:rPr lang="pt-PT" sz="1600" dirty="0" smtClean="0">
                <a:solidFill>
                  <a:srgbClr val="555555"/>
                </a:solidFill>
              </a:rPr>
              <a:t>destreza</a:t>
            </a:r>
            <a:r>
              <a:rPr lang="pt-PT" sz="1600" dirty="0">
                <a:solidFill>
                  <a:srgbClr val="555555"/>
                </a:solidFill>
              </a:rPr>
              <a:t>. Usam um pequeno escudo que é preso ao </a:t>
            </a:r>
            <a:r>
              <a:rPr lang="pt-PT" sz="1600" dirty="0" smtClean="0">
                <a:solidFill>
                  <a:srgbClr val="555555"/>
                </a:solidFill>
              </a:rPr>
              <a:t>corpo por </a:t>
            </a:r>
            <a:r>
              <a:rPr lang="pt-PT" sz="1600" dirty="0">
                <a:solidFill>
                  <a:srgbClr val="555555"/>
                </a:solidFill>
              </a:rPr>
              <a:t>correias de couro, porque não tem braçadeiras nem asa. Usam também </a:t>
            </a:r>
            <a:r>
              <a:rPr lang="pt-PT" sz="1600" dirty="0" smtClean="0">
                <a:solidFill>
                  <a:srgbClr val="555555"/>
                </a:solidFill>
              </a:rPr>
              <a:t>um punhal</a:t>
            </a:r>
            <a:r>
              <a:rPr lang="pt-PT" sz="1600" dirty="0">
                <a:solidFill>
                  <a:srgbClr val="555555"/>
                </a:solidFill>
              </a:rPr>
              <a:t>. A maior parte dos </a:t>
            </a:r>
            <a:r>
              <a:rPr lang="pt-PT" sz="1600" dirty="0" smtClean="0">
                <a:solidFill>
                  <a:srgbClr val="555555"/>
                </a:solidFill>
              </a:rPr>
              <a:t>guerreiros </a:t>
            </a:r>
            <a:r>
              <a:rPr lang="pt-PT" sz="1600" dirty="0">
                <a:solidFill>
                  <a:srgbClr val="555555"/>
                </a:solidFill>
              </a:rPr>
              <a:t>veste couraças de linho, e apenas alguns </a:t>
            </a:r>
            <a:r>
              <a:rPr lang="pt-PT" sz="1600" dirty="0" smtClean="0">
                <a:solidFill>
                  <a:srgbClr val="555555"/>
                </a:solidFill>
              </a:rPr>
              <a:t>cotas de </a:t>
            </a:r>
            <a:r>
              <a:rPr lang="pt-PT" sz="1600" dirty="0">
                <a:solidFill>
                  <a:srgbClr val="555555"/>
                </a:solidFill>
              </a:rPr>
              <a:t>malha e capacete. Os peões calçam polainas de couro e estão armados com </a:t>
            </a:r>
            <a:r>
              <a:rPr lang="pt-PT" sz="1600" dirty="0" smtClean="0">
                <a:solidFill>
                  <a:srgbClr val="555555"/>
                </a:solidFill>
              </a:rPr>
              <a:t>lanças de </a:t>
            </a:r>
            <a:r>
              <a:rPr lang="pt-PT" sz="1600" dirty="0">
                <a:solidFill>
                  <a:srgbClr val="555555"/>
                </a:solidFill>
              </a:rPr>
              <a:t>ponta de bronze.</a:t>
            </a:r>
          </a:p>
          <a:p>
            <a:pPr algn="r"/>
            <a:r>
              <a:rPr lang="pt-PT" sz="1400" dirty="0">
                <a:solidFill>
                  <a:srgbClr val="555555"/>
                </a:solidFill>
              </a:rPr>
              <a:t>Estrabão, século I a. C., </a:t>
            </a:r>
            <a:r>
              <a:rPr lang="pt-PT" sz="1400" i="1" dirty="0">
                <a:solidFill>
                  <a:srgbClr val="555555"/>
                </a:solidFill>
              </a:rPr>
              <a:t>Geografia </a:t>
            </a:r>
            <a:r>
              <a:rPr lang="pt-PT" sz="1400" dirty="0">
                <a:solidFill>
                  <a:srgbClr val="555555"/>
                </a:solidFill>
              </a:rPr>
              <a:t>(adaptado)</a:t>
            </a:r>
            <a:r>
              <a:rPr lang="pt-PT" sz="1400" dirty="0" smtClean="0">
                <a:solidFill>
                  <a:srgbClr val="555555"/>
                </a:solidFill>
              </a:rPr>
              <a:t> </a:t>
            </a:r>
            <a:endParaRPr lang="pt-PT" sz="1400" dirty="0">
              <a:solidFill>
                <a:srgbClr val="555555"/>
              </a:solidFill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251518" y="1268761"/>
            <a:ext cx="8606611" cy="720079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600" b="1" dirty="0">
                <a:solidFill>
                  <a:srgbClr val="FF6600"/>
                </a:solidFill>
              </a:rPr>
              <a:t>Os povos do centro e do sul resistiram.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600" b="1" dirty="0">
                <a:solidFill>
                  <a:srgbClr val="FF6600"/>
                </a:solidFill>
              </a:rPr>
              <a:t>As regiões montanhosas dificultavam o avanço das legiões do exército romano.</a:t>
            </a:r>
          </a:p>
        </p:txBody>
      </p:sp>
    </p:spTree>
    <p:extLst>
      <p:ext uri="{BB962C8B-B14F-4D97-AF65-F5344CB8AC3E}">
        <p14:creationId xmlns:p14="http://schemas.microsoft.com/office/powerpoint/2010/main" val="69600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 txBox="1">
            <a:spLocks/>
          </p:cNvSpPr>
          <p:nvPr/>
        </p:nvSpPr>
        <p:spPr>
          <a:xfrm>
            <a:off x="2627784" y="14759"/>
            <a:ext cx="54006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>
                <a:solidFill>
                  <a:srgbClr val="555555"/>
                </a:solidFill>
              </a:rPr>
              <a:t>o</a:t>
            </a:r>
            <a:r>
              <a:rPr lang="en-US" sz="2000" dirty="0" smtClean="0">
                <a:solidFill>
                  <a:srgbClr val="555555"/>
                </a:solidFill>
              </a:rPr>
              <a:t> </a:t>
            </a:r>
            <a:r>
              <a:rPr lang="en-US" sz="2000" dirty="0" err="1" smtClean="0">
                <a:solidFill>
                  <a:srgbClr val="555555"/>
                </a:solidFill>
              </a:rPr>
              <a:t>povo</a:t>
            </a:r>
            <a:r>
              <a:rPr lang="en-US" sz="2000" dirty="0" smtClean="0">
                <a:solidFill>
                  <a:srgbClr val="555555"/>
                </a:solidFill>
              </a:rPr>
              <a:t> </a:t>
            </a:r>
            <a:r>
              <a:rPr lang="en-US" sz="2000" dirty="0" err="1" smtClean="0">
                <a:solidFill>
                  <a:srgbClr val="555555"/>
                </a:solidFill>
              </a:rPr>
              <a:t>romano</a:t>
            </a:r>
            <a:r>
              <a:rPr lang="en-US" sz="2000" dirty="0" smtClean="0">
                <a:solidFill>
                  <a:srgbClr val="555555"/>
                </a:solidFill>
              </a:rPr>
              <a:t> que </a:t>
            </a:r>
            <a:r>
              <a:rPr lang="en-US" sz="2000" dirty="0" err="1" smtClean="0">
                <a:solidFill>
                  <a:srgbClr val="555555"/>
                </a:solidFill>
              </a:rPr>
              <a:t>influenciou</a:t>
            </a:r>
            <a:r>
              <a:rPr lang="en-US" sz="2000" dirty="0" smtClean="0">
                <a:solidFill>
                  <a:srgbClr val="555555"/>
                </a:solidFill>
              </a:rPr>
              <a:t> o </a:t>
            </a:r>
            <a:r>
              <a:rPr lang="en-US" sz="2000" dirty="0" err="1" smtClean="0">
                <a:solidFill>
                  <a:srgbClr val="555555"/>
                </a:solidFill>
              </a:rPr>
              <a:t>modo</a:t>
            </a:r>
            <a:r>
              <a:rPr lang="en-US" sz="2000" dirty="0" smtClean="0">
                <a:solidFill>
                  <a:srgbClr val="555555"/>
                </a:solidFill>
              </a:rPr>
              <a:t> </a:t>
            </a:r>
          </a:p>
          <a:p>
            <a:r>
              <a:rPr lang="en-US" sz="2000" dirty="0" smtClean="0">
                <a:solidFill>
                  <a:srgbClr val="555555"/>
                </a:solidFill>
              </a:rPr>
              <a:t>de </a:t>
            </a:r>
            <a:r>
              <a:rPr lang="en-US" sz="2000" dirty="0" err="1" smtClean="0">
                <a:solidFill>
                  <a:srgbClr val="555555"/>
                </a:solidFill>
              </a:rPr>
              <a:t>vida</a:t>
            </a:r>
            <a:r>
              <a:rPr lang="en-US" sz="2000" dirty="0" smtClean="0">
                <a:solidFill>
                  <a:srgbClr val="555555"/>
                </a:solidFill>
              </a:rPr>
              <a:t>, </a:t>
            </a:r>
            <a:r>
              <a:rPr lang="en-US" sz="2000" dirty="0" err="1" smtClean="0">
                <a:solidFill>
                  <a:srgbClr val="555555"/>
                </a:solidFill>
              </a:rPr>
              <a:t>os</a:t>
            </a:r>
            <a:r>
              <a:rPr lang="en-US" sz="2000" dirty="0" smtClean="0">
                <a:solidFill>
                  <a:srgbClr val="555555"/>
                </a:solidFill>
              </a:rPr>
              <a:t> costumes, as </a:t>
            </a:r>
            <a:r>
              <a:rPr lang="en-US" sz="2000" dirty="0" err="1" smtClean="0">
                <a:solidFill>
                  <a:srgbClr val="555555"/>
                </a:solidFill>
              </a:rPr>
              <a:t>tradições</a:t>
            </a:r>
            <a:r>
              <a:rPr lang="en-US" sz="2000" dirty="0" smtClean="0">
                <a:solidFill>
                  <a:srgbClr val="555555"/>
                </a:solidFill>
              </a:rPr>
              <a:t> </a:t>
            </a:r>
          </a:p>
          <a:p>
            <a:r>
              <a:rPr lang="en-US" sz="2000" dirty="0" smtClean="0">
                <a:solidFill>
                  <a:srgbClr val="555555"/>
                </a:solidFill>
              </a:rPr>
              <a:t>e </a:t>
            </a:r>
            <a:r>
              <a:rPr lang="en-US" sz="2000" dirty="0" err="1" smtClean="0">
                <a:solidFill>
                  <a:srgbClr val="555555"/>
                </a:solidFill>
              </a:rPr>
              <a:t>os</a:t>
            </a:r>
            <a:r>
              <a:rPr lang="en-US" sz="2000" dirty="0" smtClean="0">
                <a:solidFill>
                  <a:srgbClr val="555555"/>
                </a:solidFill>
              </a:rPr>
              <a:t> </a:t>
            </a:r>
            <a:r>
              <a:rPr lang="en-US" sz="2000" dirty="0" err="1" smtClean="0">
                <a:solidFill>
                  <a:srgbClr val="555555"/>
                </a:solidFill>
              </a:rPr>
              <a:t>conhecimentos</a:t>
            </a:r>
            <a:r>
              <a:rPr lang="en-US" sz="2000" dirty="0" smtClean="0">
                <a:solidFill>
                  <a:srgbClr val="555555"/>
                </a:solidFill>
              </a:rPr>
              <a:t>…</a:t>
            </a:r>
            <a:endParaRPr lang="en-US" sz="2000" dirty="0">
              <a:solidFill>
                <a:srgbClr val="555555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71240" y="3589098"/>
            <a:ext cx="8640960" cy="96884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O que é a romanização?</a:t>
            </a:r>
            <a:endParaRPr kumimoji="0" lang="pt-PT" sz="1800" b="1" i="0" u="none" strike="noStrike" kern="1200" cap="none" spc="0" normalizeH="0" baseline="0" noProof="0" dirty="0" smtClean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Processo lento no qual se assiste à adoção da cultura romana por parte dos povos que integravam o Império Romano.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71240" y="4845969"/>
            <a:ext cx="8640960" cy="1175319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Quais os principais agentes da romanização?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Soldados romanos; comerciantes e funcionários do Império que se fixavam e construíam as cidades à semelhança de Roma.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30783"/>
            <a:ext cx="960624" cy="798224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71240" y="1628800"/>
            <a:ext cx="8640960" cy="1538883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555555"/>
                </a:solidFill>
              </a:rPr>
              <a:t>A romanização</a:t>
            </a:r>
          </a:p>
          <a:p>
            <a:r>
              <a:rPr lang="pt-PT" sz="1600" dirty="0">
                <a:solidFill>
                  <a:srgbClr val="555555"/>
                </a:solidFill>
              </a:rPr>
              <a:t>O processo de criação de uma rede de cidades na Península Ibérica pelos </a:t>
            </a:r>
            <a:r>
              <a:rPr lang="pt-PT" sz="1600" dirty="0" smtClean="0">
                <a:solidFill>
                  <a:srgbClr val="555555"/>
                </a:solidFill>
              </a:rPr>
              <a:t>Romanos foi </a:t>
            </a:r>
            <a:r>
              <a:rPr lang="pt-PT" sz="1600" dirty="0">
                <a:solidFill>
                  <a:srgbClr val="555555"/>
                </a:solidFill>
              </a:rPr>
              <a:t>gradual (…). A romanização foi a adoção de hábitos e instituições (…). </a:t>
            </a:r>
            <a:r>
              <a:rPr lang="pt-PT" sz="1600" dirty="0" smtClean="0">
                <a:solidFill>
                  <a:srgbClr val="555555"/>
                </a:solidFill>
              </a:rPr>
              <a:t>Não faltavam </a:t>
            </a:r>
            <a:r>
              <a:rPr lang="pt-PT" sz="1600" dirty="0">
                <a:solidFill>
                  <a:srgbClr val="555555"/>
                </a:solidFill>
              </a:rPr>
              <a:t>nas cidades os banhos públicos, as termas e os centros de lazer: teatro</a:t>
            </a:r>
            <a:r>
              <a:rPr lang="pt-PT" sz="1600" dirty="0" smtClean="0">
                <a:solidFill>
                  <a:srgbClr val="555555"/>
                </a:solidFill>
              </a:rPr>
              <a:t>, anfiteatro </a:t>
            </a:r>
            <a:r>
              <a:rPr lang="pt-PT" sz="1600" dirty="0">
                <a:solidFill>
                  <a:srgbClr val="555555"/>
                </a:solidFill>
              </a:rPr>
              <a:t>(…). A água necessária era captada e conduzida por meio de aquedutos.</a:t>
            </a:r>
          </a:p>
          <a:p>
            <a:pPr algn="r"/>
            <a:r>
              <a:rPr lang="pt-PT" sz="1400" dirty="0"/>
              <a:t>José </a:t>
            </a:r>
            <a:r>
              <a:rPr lang="pt-PT" sz="1400" dirty="0" err="1"/>
              <a:t>Mattoso</a:t>
            </a:r>
            <a:r>
              <a:rPr lang="pt-PT" sz="1400" dirty="0"/>
              <a:t> (</a:t>
            </a:r>
            <a:r>
              <a:rPr lang="pt-PT" sz="1400" dirty="0" err="1"/>
              <a:t>coord</a:t>
            </a:r>
            <a:r>
              <a:rPr lang="pt-PT" sz="1400" dirty="0"/>
              <a:t>.), </a:t>
            </a:r>
            <a:r>
              <a:rPr lang="pt-PT" sz="1400" i="1" dirty="0"/>
              <a:t>História de Portugal</a:t>
            </a:r>
            <a:r>
              <a:rPr lang="pt-PT" sz="1400" dirty="0"/>
              <a:t>, 1997 (adaptado)</a:t>
            </a:r>
          </a:p>
        </p:txBody>
      </p:sp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/>
          <p:cNvSpPr txBox="1">
            <a:spLocks/>
          </p:cNvSpPr>
          <p:nvPr/>
        </p:nvSpPr>
        <p:spPr>
          <a:xfrm>
            <a:off x="2915816" y="14759"/>
            <a:ext cx="511256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 smtClean="0">
                <a:solidFill>
                  <a:srgbClr val="555555"/>
                </a:solidFill>
              </a:rPr>
              <a:t>o </a:t>
            </a:r>
            <a:r>
              <a:rPr lang="en-US" sz="2000" dirty="0" err="1">
                <a:solidFill>
                  <a:srgbClr val="555555"/>
                </a:solidFill>
              </a:rPr>
              <a:t>povo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romano</a:t>
            </a:r>
            <a:r>
              <a:rPr lang="en-US" sz="2000" dirty="0">
                <a:solidFill>
                  <a:srgbClr val="555555"/>
                </a:solidFill>
              </a:rPr>
              <a:t> que </a:t>
            </a:r>
            <a:r>
              <a:rPr lang="en-US" sz="2000" dirty="0" err="1">
                <a:solidFill>
                  <a:srgbClr val="555555"/>
                </a:solidFill>
              </a:rPr>
              <a:t>graças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aos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seus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conhecimentos</a:t>
            </a:r>
            <a:r>
              <a:rPr lang="en-US" sz="2000" dirty="0">
                <a:solidFill>
                  <a:srgbClr val="555555"/>
                </a:solidFill>
              </a:rPr>
              <a:t> de </a:t>
            </a:r>
            <a:r>
              <a:rPr lang="en-US" sz="2000" dirty="0" err="1">
                <a:solidFill>
                  <a:srgbClr val="555555"/>
                </a:solidFill>
              </a:rPr>
              <a:t>arquitetura</a:t>
            </a:r>
            <a:r>
              <a:rPr lang="en-US" sz="2000" dirty="0">
                <a:solidFill>
                  <a:srgbClr val="555555"/>
                </a:solidFill>
              </a:rPr>
              <a:t> e </a:t>
            </a:r>
            <a:r>
              <a:rPr lang="en-US" sz="2000" dirty="0" err="1" smtClean="0">
                <a:solidFill>
                  <a:srgbClr val="555555"/>
                </a:solidFill>
              </a:rPr>
              <a:t>engenharia</a:t>
            </a:r>
            <a:r>
              <a:rPr lang="en-US" sz="2000" dirty="0" smtClean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nos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deixaram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vários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vestígios</a:t>
            </a:r>
            <a:r>
              <a:rPr lang="en-US" sz="2000" dirty="0">
                <a:solidFill>
                  <a:srgbClr val="555555"/>
                </a:solidFill>
              </a:rPr>
              <a:t>…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30783"/>
            <a:ext cx="960624" cy="798224"/>
          </a:xfrm>
          <a:prstGeom prst="rect">
            <a:avLst/>
          </a:prstGeom>
        </p:spPr>
      </p:pic>
      <p:grpSp>
        <p:nvGrpSpPr>
          <p:cNvPr id="14" name="Grupo 13"/>
          <p:cNvGrpSpPr/>
          <p:nvPr/>
        </p:nvGrpSpPr>
        <p:grpSpPr>
          <a:xfrm>
            <a:off x="971600" y="1474989"/>
            <a:ext cx="2880320" cy="2674091"/>
            <a:chOff x="971600" y="1474989"/>
            <a:chExt cx="2880320" cy="2674091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00" y="1474989"/>
              <a:ext cx="2874808" cy="2126771"/>
            </a:xfrm>
            <a:prstGeom prst="rect">
              <a:avLst/>
            </a:prstGeom>
          </p:spPr>
        </p:pic>
        <p:sp>
          <p:nvSpPr>
            <p:cNvPr id="11" name="CaixaDeTexto 10"/>
            <p:cNvSpPr txBox="1"/>
            <p:nvPr/>
          </p:nvSpPr>
          <p:spPr>
            <a:xfrm>
              <a:off x="977112" y="3625860"/>
              <a:ext cx="28748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Via romana, em Santiago do Cacém.</a:t>
              </a:r>
              <a:endParaRPr lang="pt-PT" sz="1400" dirty="0"/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5364088" y="1489154"/>
            <a:ext cx="2818802" cy="2875950"/>
            <a:chOff x="5364088" y="1489154"/>
            <a:chExt cx="2818802" cy="2875950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4088" y="1489154"/>
              <a:ext cx="2818802" cy="2098442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5364088" y="3626440"/>
              <a:ext cx="281880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Cetárias</a:t>
              </a:r>
              <a:r>
                <a:rPr lang="pt-PT" sz="1400" dirty="0"/>
                <a:t> (tanques) de fabrico</a:t>
              </a:r>
            </a:p>
            <a:p>
              <a:pPr algn="ctr"/>
              <a:r>
                <a:rPr lang="pt-PT" sz="1400" dirty="0"/>
                <a:t>de </a:t>
              </a:r>
              <a:r>
                <a:rPr lang="pt-PT" sz="1400" dirty="0" err="1"/>
                <a:t>garum</a:t>
              </a:r>
              <a:r>
                <a:rPr lang="pt-PT" sz="1400" dirty="0"/>
                <a:t> (conserva de peixe),</a:t>
              </a:r>
            </a:p>
            <a:p>
              <a:pPr algn="ctr"/>
              <a:r>
                <a:rPr lang="pt-PT" sz="1400" dirty="0"/>
                <a:t>em Troia.</a:t>
              </a: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2949988" y="1691170"/>
            <a:ext cx="3231962" cy="2504077"/>
            <a:chOff x="2949988" y="1691170"/>
            <a:chExt cx="3231962" cy="2504077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2050" y="1691170"/>
              <a:ext cx="3219900" cy="2162477"/>
            </a:xfrm>
            <a:prstGeom prst="rect">
              <a:avLst/>
            </a:prstGeom>
          </p:spPr>
        </p:pic>
        <p:sp>
          <p:nvSpPr>
            <p:cNvPr id="13" name="CaixaDeTexto 12"/>
            <p:cNvSpPr txBox="1"/>
            <p:nvPr/>
          </p:nvSpPr>
          <p:spPr>
            <a:xfrm>
              <a:off x="2949988" y="3887470"/>
              <a:ext cx="32319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Termas romanas em Conímbriga.</a:t>
              </a:r>
              <a:endParaRPr lang="pt-PT" sz="1400" dirty="0"/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251520" y="1946210"/>
            <a:ext cx="3571876" cy="2798679"/>
            <a:chOff x="251520" y="1533326"/>
            <a:chExt cx="3571876" cy="2798679"/>
          </a:xfrm>
        </p:grpSpPr>
        <p:pic>
          <p:nvPicPr>
            <p:cNvPr id="18" name="Imagem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1533326"/>
              <a:ext cx="3571876" cy="2471738"/>
            </a:xfrm>
            <a:prstGeom prst="rect">
              <a:avLst/>
            </a:prstGeom>
          </p:spPr>
        </p:pic>
        <p:sp>
          <p:nvSpPr>
            <p:cNvPr id="19" name="CaixaDeTexto 18"/>
            <p:cNvSpPr txBox="1"/>
            <p:nvPr/>
          </p:nvSpPr>
          <p:spPr>
            <a:xfrm>
              <a:off x="251520" y="4024228"/>
              <a:ext cx="35718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Aqueduto, em Vila do Conde.</a:t>
              </a:r>
              <a:endParaRPr lang="pt-PT" sz="1400" dirty="0"/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5220072" y="1946210"/>
            <a:ext cx="3672408" cy="2994958"/>
            <a:chOff x="5220072" y="1533326"/>
            <a:chExt cx="3672408" cy="2994958"/>
          </a:xfrm>
        </p:grpSpPr>
        <p:sp>
          <p:nvSpPr>
            <p:cNvPr id="21" name="Rectângulo 20"/>
            <p:cNvSpPr/>
            <p:nvPr/>
          </p:nvSpPr>
          <p:spPr>
            <a:xfrm>
              <a:off x="5220072" y="4005064"/>
              <a:ext cx="36724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1400" dirty="0"/>
                <a:t>Ponte </a:t>
              </a:r>
              <a:r>
                <a:rPr lang="pt-PT" sz="1400" dirty="0" smtClean="0"/>
                <a:t>romana sobre </a:t>
              </a:r>
              <a:r>
                <a:rPr lang="pt-PT" sz="1400" dirty="0"/>
                <a:t>o rio Tâmega, </a:t>
              </a:r>
              <a:endParaRPr lang="pt-PT" sz="1400" dirty="0" smtClean="0"/>
            </a:p>
            <a:p>
              <a:pPr algn="ctr"/>
              <a:r>
                <a:rPr lang="pt-PT" sz="1400" dirty="0" smtClean="0"/>
                <a:t>em Chaves.</a:t>
              </a:r>
              <a:endParaRPr lang="pt-PT" sz="1400" dirty="0"/>
            </a:p>
          </p:txBody>
        </p:sp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1533326"/>
              <a:ext cx="3672408" cy="2477518"/>
            </a:xfrm>
            <a:prstGeom prst="rect">
              <a:avLst/>
            </a:prstGeom>
          </p:spPr>
        </p:pic>
      </p:grpSp>
      <p:grpSp>
        <p:nvGrpSpPr>
          <p:cNvPr id="25" name="Grupo 24"/>
          <p:cNvGrpSpPr/>
          <p:nvPr/>
        </p:nvGrpSpPr>
        <p:grpSpPr>
          <a:xfrm>
            <a:off x="2627783" y="2132856"/>
            <a:ext cx="4344613" cy="3206903"/>
            <a:chOff x="2627783" y="2996952"/>
            <a:chExt cx="4344613" cy="3206903"/>
          </a:xfrm>
        </p:grpSpPr>
        <p:pic>
          <p:nvPicPr>
            <p:cNvPr id="23" name="Imagem 2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783" y="2996952"/>
              <a:ext cx="4344613" cy="2931432"/>
            </a:xfrm>
            <a:prstGeom prst="rect">
              <a:avLst/>
            </a:prstGeom>
          </p:spPr>
        </p:pic>
        <p:sp>
          <p:nvSpPr>
            <p:cNvPr id="24" name="CaixaDeTexto 23"/>
            <p:cNvSpPr txBox="1"/>
            <p:nvPr/>
          </p:nvSpPr>
          <p:spPr>
            <a:xfrm>
              <a:off x="2627784" y="5896078"/>
              <a:ext cx="43446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Templo romano, em Évora.</a:t>
              </a:r>
              <a:endParaRPr lang="pt-PT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6290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/>
          <p:cNvSpPr txBox="1">
            <a:spLocks/>
          </p:cNvSpPr>
          <p:nvPr/>
        </p:nvSpPr>
        <p:spPr>
          <a:xfrm>
            <a:off x="2915816" y="14759"/>
            <a:ext cx="511256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 smtClean="0">
                <a:solidFill>
                  <a:srgbClr val="555555"/>
                </a:solidFill>
              </a:rPr>
              <a:t>o </a:t>
            </a:r>
            <a:r>
              <a:rPr lang="en-US" sz="2000" dirty="0" err="1">
                <a:solidFill>
                  <a:srgbClr val="555555"/>
                </a:solidFill>
              </a:rPr>
              <a:t>povo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romano</a:t>
            </a:r>
            <a:r>
              <a:rPr lang="en-US" sz="2000" dirty="0">
                <a:solidFill>
                  <a:srgbClr val="555555"/>
                </a:solidFill>
              </a:rPr>
              <a:t> que </a:t>
            </a:r>
            <a:r>
              <a:rPr lang="en-US" sz="2000" dirty="0" err="1">
                <a:solidFill>
                  <a:srgbClr val="555555"/>
                </a:solidFill>
              </a:rPr>
              <a:t>graças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aos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seus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conhecimentos</a:t>
            </a:r>
            <a:r>
              <a:rPr lang="en-US" sz="2000" dirty="0">
                <a:solidFill>
                  <a:srgbClr val="555555"/>
                </a:solidFill>
              </a:rPr>
              <a:t> de </a:t>
            </a:r>
            <a:r>
              <a:rPr lang="en-US" sz="2000" dirty="0" err="1">
                <a:solidFill>
                  <a:srgbClr val="555555"/>
                </a:solidFill>
              </a:rPr>
              <a:t>arquitetura</a:t>
            </a:r>
            <a:r>
              <a:rPr lang="en-US" sz="2000" dirty="0">
                <a:solidFill>
                  <a:srgbClr val="555555"/>
                </a:solidFill>
              </a:rPr>
              <a:t> e </a:t>
            </a:r>
            <a:r>
              <a:rPr lang="en-US" sz="2000" dirty="0" err="1" smtClean="0">
                <a:solidFill>
                  <a:srgbClr val="555555"/>
                </a:solidFill>
              </a:rPr>
              <a:t>engenharia</a:t>
            </a:r>
            <a:r>
              <a:rPr lang="en-US" sz="2000" dirty="0" smtClean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nos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deixaram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vários</a:t>
            </a:r>
            <a:r>
              <a:rPr lang="en-US" sz="2000" dirty="0">
                <a:solidFill>
                  <a:srgbClr val="555555"/>
                </a:solidFill>
              </a:rPr>
              <a:t> </a:t>
            </a:r>
            <a:r>
              <a:rPr lang="en-US" sz="2000" dirty="0" err="1">
                <a:solidFill>
                  <a:srgbClr val="555555"/>
                </a:solidFill>
              </a:rPr>
              <a:t>vestígios</a:t>
            </a:r>
            <a:r>
              <a:rPr lang="en-US" sz="2000" dirty="0">
                <a:solidFill>
                  <a:srgbClr val="555555"/>
                </a:solidFill>
              </a:rPr>
              <a:t>…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30783"/>
            <a:ext cx="960624" cy="798224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1979712" y="1496547"/>
            <a:ext cx="5149331" cy="3752398"/>
            <a:chOff x="1979712" y="1496547"/>
            <a:chExt cx="5149331" cy="3752398"/>
          </a:xfrm>
        </p:grpSpPr>
        <p:sp>
          <p:nvSpPr>
            <p:cNvPr id="17" name="CaixaDeTexto 16"/>
            <p:cNvSpPr txBox="1"/>
            <p:nvPr/>
          </p:nvSpPr>
          <p:spPr>
            <a:xfrm>
              <a:off x="1979712" y="4941168"/>
              <a:ext cx="5149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i="1" dirty="0" err="1"/>
                <a:t>Domus</a:t>
              </a:r>
              <a:r>
                <a:rPr lang="pt-PT" sz="1400" dirty="0"/>
                <a:t> da Escola Velha da Sé, </a:t>
              </a:r>
              <a:r>
                <a:rPr lang="pt-PT" sz="1400" dirty="0" smtClean="0"/>
                <a:t>em Braga.</a:t>
              </a:r>
              <a:endParaRPr lang="pt-PT" sz="1400" dirty="0"/>
            </a:p>
          </p:txBody>
        </p:sp>
        <p:pic>
          <p:nvPicPr>
            <p:cNvPr id="18" name="Imagem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712" y="1496547"/>
              <a:ext cx="5149331" cy="3444621"/>
            </a:xfrm>
            <a:prstGeom prst="rect">
              <a:avLst/>
            </a:prstGeom>
          </p:spPr>
        </p:pic>
      </p:grpSp>
      <p:grpSp>
        <p:nvGrpSpPr>
          <p:cNvPr id="22" name="Grupo 21"/>
          <p:cNvGrpSpPr/>
          <p:nvPr/>
        </p:nvGrpSpPr>
        <p:grpSpPr>
          <a:xfrm>
            <a:off x="274933" y="1537047"/>
            <a:ext cx="4009035" cy="3332113"/>
            <a:chOff x="4932040" y="1484784"/>
            <a:chExt cx="4009035" cy="3332113"/>
          </a:xfrm>
        </p:grpSpPr>
        <p:sp>
          <p:nvSpPr>
            <p:cNvPr id="20" name="CaixaDeTexto 19"/>
            <p:cNvSpPr txBox="1"/>
            <p:nvPr/>
          </p:nvSpPr>
          <p:spPr>
            <a:xfrm>
              <a:off x="4932040" y="4509120"/>
              <a:ext cx="40018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Mosaico romano, em Conímbriga.</a:t>
              </a:r>
              <a:endParaRPr lang="pt-PT" sz="1400" dirty="0"/>
            </a:p>
          </p:txBody>
        </p:sp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2040" y="1484784"/>
              <a:ext cx="4009035" cy="3006776"/>
            </a:xfrm>
            <a:prstGeom prst="rect">
              <a:avLst/>
            </a:prstGeom>
          </p:spPr>
        </p:pic>
      </p:grpSp>
      <p:sp>
        <p:nvSpPr>
          <p:cNvPr id="10" name="Subtitle 2"/>
          <p:cNvSpPr txBox="1">
            <a:spLocks/>
          </p:cNvSpPr>
          <p:nvPr/>
        </p:nvSpPr>
        <p:spPr>
          <a:xfrm>
            <a:off x="251520" y="4869160"/>
            <a:ext cx="4680520" cy="196740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PT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Vestígios romanos na Península Ibérica:</a:t>
            </a:r>
          </a:p>
          <a:p>
            <a:pPr marL="538163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Rede de estradas </a:t>
            </a:r>
          </a:p>
          <a:p>
            <a:pPr marL="538163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Termas romanas</a:t>
            </a:r>
          </a:p>
          <a:p>
            <a:pPr marL="538163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Aquedutos</a:t>
            </a:r>
          </a:p>
          <a:p>
            <a:pPr marL="538163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Pontes </a:t>
            </a:r>
          </a:p>
          <a:p>
            <a:pPr marL="538163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Templos</a:t>
            </a:r>
          </a:p>
          <a:p>
            <a:pPr marL="538163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60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Casas</a:t>
            </a: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292080" y="5242555"/>
            <a:ext cx="36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Novos materiais de construção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como a 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telha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(que substituiu o colmo) e o 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mosaico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para revestimento de </a:t>
            </a:r>
            <a:r>
              <a:rPr lang="pt-PT" sz="160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pavimentos.</a:t>
            </a: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4644008" y="1537047"/>
            <a:ext cx="4248472" cy="2919810"/>
            <a:chOff x="4644008" y="1537047"/>
            <a:chExt cx="4248472" cy="2919810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1537047"/>
              <a:ext cx="4231963" cy="2615353"/>
            </a:xfrm>
            <a:prstGeom prst="rect">
              <a:avLst/>
            </a:prstGeom>
          </p:spPr>
        </p:pic>
        <p:sp>
          <p:nvSpPr>
            <p:cNvPr id="4" name="CaixaDeTexto 3"/>
            <p:cNvSpPr txBox="1"/>
            <p:nvPr/>
          </p:nvSpPr>
          <p:spPr>
            <a:xfrm>
              <a:off x="4644008" y="4149080"/>
              <a:ext cx="42484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Telha romana, em </a:t>
              </a:r>
              <a:r>
                <a:rPr lang="pt-PT" sz="1400" dirty="0" smtClean="0"/>
                <a:t>Manteigas.</a:t>
              </a:r>
              <a:endParaRPr lang="pt-PT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3811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483768" y="187484"/>
            <a:ext cx="6048672" cy="828307"/>
          </a:xfrm>
        </p:spPr>
        <p:txBody>
          <a:bodyPr/>
          <a:lstStyle/>
          <a:p>
            <a:r>
              <a:rPr lang="en-US" sz="2000" dirty="0"/>
              <a:t>a </a:t>
            </a:r>
            <a:r>
              <a:rPr lang="en-US" sz="2000" dirty="0" err="1"/>
              <a:t>influência</a:t>
            </a:r>
            <a:r>
              <a:rPr lang="en-US" sz="2000" dirty="0"/>
              <a:t> do </a:t>
            </a:r>
            <a:r>
              <a:rPr lang="en-US" sz="2000" dirty="0" err="1"/>
              <a:t>povo</a:t>
            </a:r>
            <a:r>
              <a:rPr lang="en-US" sz="2000" dirty="0"/>
              <a:t> </a:t>
            </a:r>
            <a:r>
              <a:rPr lang="en-US" sz="2000" dirty="0" err="1" smtClean="0"/>
              <a:t>romano</a:t>
            </a:r>
            <a:r>
              <a:rPr lang="en-US" sz="2000" dirty="0" smtClean="0"/>
              <a:t> </a:t>
            </a:r>
            <a:r>
              <a:rPr lang="en-US" sz="2000" dirty="0" err="1" smtClean="0"/>
              <a:t>nas</a:t>
            </a:r>
            <a:r>
              <a:rPr lang="en-US" sz="2000" dirty="0" smtClean="0"/>
              <a:t> </a:t>
            </a:r>
            <a:r>
              <a:rPr lang="en-US" sz="2000" dirty="0" err="1"/>
              <a:t>atividades</a:t>
            </a:r>
            <a:r>
              <a:rPr lang="en-US" sz="2000" dirty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dos </a:t>
            </a:r>
            <a:r>
              <a:rPr lang="en-US" sz="2000" dirty="0" err="1"/>
              <a:t>povos</a:t>
            </a:r>
            <a:r>
              <a:rPr lang="en-US" sz="2000" dirty="0"/>
              <a:t>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4653136"/>
            <a:ext cx="4104456" cy="1872208"/>
          </a:xfrm>
        </p:spPr>
        <p:txBody>
          <a:bodyPr>
            <a:normAutofit/>
          </a:bodyPr>
          <a:lstStyle/>
          <a:p>
            <a:pPr marL="285750" indent="-285750" algn="l"/>
            <a:r>
              <a:rPr lang="pt-PT" sz="1800" b="1" dirty="0" smtClean="0">
                <a:solidFill>
                  <a:srgbClr val="FF6600"/>
                </a:solidFill>
              </a:rPr>
              <a:t>Agricultura:</a:t>
            </a:r>
            <a:endParaRPr lang="pt-PT" sz="1800" b="1" dirty="0">
              <a:solidFill>
                <a:srgbClr val="FF6600"/>
              </a:solidFill>
            </a:endParaRPr>
          </a:p>
          <a:p>
            <a:pPr marL="442913" indent="-285750" algn="l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rgbClr val="555555"/>
                </a:solidFill>
              </a:rPr>
              <a:t>Trigo</a:t>
            </a:r>
          </a:p>
          <a:p>
            <a:pPr marL="442913" indent="-285750" algn="l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rgbClr val="555555"/>
                </a:solidFill>
              </a:rPr>
              <a:t>Vinha</a:t>
            </a:r>
          </a:p>
          <a:p>
            <a:pPr marL="442913" indent="-285750" algn="l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rgbClr val="555555"/>
                </a:solidFill>
              </a:rPr>
              <a:t>Oliveira</a:t>
            </a:r>
          </a:p>
          <a:p>
            <a:pPr marL="442913" indent="-285750" algn="l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rgbClr val="555555"/>
                </a:solidFill>
              </a:rPr>
              <a:t>Árvores de fruto</a:t>
            </a:r>
          </a:p>
          <a:p>
            <a:pPr marL="285750" indent="-285750" algn="just"/>
            <a:endParaRPr lang="pt-PT" sz="1800" dirty="0" smtClean="0">
              <a:solidFill>
                <a:schemeClr val="bg1"/>
              </a:solidFill>
            </a:endParaRPr>
          </a:p>
          <a:p>
            <a:pPr marL="285750" indent="-285750" algn="just">
              <a:buFontTx/>
              <a:buChar char="-"/>
            </a:pPr>
            <a:endParaRPr lang="pt-PT" sz="1800" dirty="0" smtClean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54512"/>
            <a:ext cx="960624" cy="798224"/>
          </a:xfrm>
          <a:prstGeom prst="rect">
            <a:avLst/>
          </a:prstGeom>
        </p:spPr>
      </p:pic>
      <p:grpSp>
        <p:nvGrpSpPr>
          <p:cNvPr id="7" name="Grupo 6"/>
          <p:cNvGrpSpPr/>
          <p:nvPr/>
        </p:nvGrpSpPr>
        <p:grpSpPr>
          <a:xfrm>
            <a:off x="251520" y="1268760"/>
            <a:ext cx="3960440" cy="2952328"/>
            <a:chOff x="251520" y="1268760"/>
            <a:chExt cx="3672408" cy="2756049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1268760"/>
              <a:ext cx="3672408" cy="2428663"/>
            </a:xfrm>
            <a:prstGeom prst="rect">
              <a:avLst/>
            </a:prstGeom>
          </p:spPr>
        </p:pic>
        <p:sp>
          <p:nvSpPr>
            <p:cNvPr id="9" name="CaixaDeTexto 8"/>
            <p:cNvSpPr txBox="1"/>
            <p:nvPr/>
          </p:nvSpPr>
          <p:spPr>
            <a:xfrm>
              <a:off x="251520" y="3717032"/>
              <a:ext cx="36724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Campos de vinha.</a:t>
              </a:r>
              <a:endParaRPr lang="pt-PT" sz="1400" dirty="0"/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4778787" y="1196752"/>
            <a:ext cx="4113693" cy="3024336"/>
            <a:chOff x="234574" y="4031062"/>
            <a:chExt cx="3609637" cy="2717113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4" y="4031062"/>
              <a:ext cx="3609637" cy="2386570"/>
            </a:xfrm>
            <a:prstGeom prst="rect">
              <a:avLst/>
            </a:prstGeom>
          </p:spPr>
        </p:pic>
        <p:sp>
          <p:nvSpPr>
            <p:cNvPr id="11" name="CaixaDeTexto 10"/>
            <p:cNvSpPr txBox="1"/>
            <p:nvPr/>
          </p:nvSpPr>
          <p:spPr>
            <a:xfrm>
              <a:off x="251519" y="6440398"/>
              <a:ext cx="35926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Campo de oliveiras.</a:t>
              </a:r>
              <a:endParaRPr lang="pt-PT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2220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555776" y="49604"/>
            <a:ext cx="6048672" cy="828307"/>
          </a:xfrm>
        </p:spPr>
        <p:txBody>
          <a:bodyPr/>
          <a:lstStyle/>
          <a:p>
            <a:r>
              <a:rPr lang="en-US" sz="2000" dirty="0"/>
              <a:t>a </a:t>
            </a:r>
            <a:r>
              <a:rPr lang="en-US" sz="2000" dirty="0" err="1"/>
              <a:t>influência</a:t>
            </a:r>
            <a:r>
              <a:rPr lang="en-US" sz="2000" dirty="0"/>
              <a:t> do </a:t>
            </a:r>
            <a:r>
              <a:rPr lang="en-US" sz="2000" dirty="0" err="1"/>
              <a:t>povo</a:t>
            </a:r>
            <a:r>
              <a:rPr lang="en-US" sz="2000" dirty="0"/>
              <a:t> </a:t>
            </a:r>
            <a:r>
              <a:rPr lang="en-US" sz="2000" dirty="0" err="1" smtClean="0"/>
              <a:t>romano</a:t>
            </a:r>
            <a:r>
              <a:rPr lang="en-US" sz="2000" dirty="0" smtClean="0"/>
              <a:t> </a:t>
            </a:r>
            <a:r>
              <a:rPr lang="en-US" sz="2000" dirty="0" err="1" smtClean="0"/>
              <a:t>nas</a:t>
            </a:r>
            <a:r>
              <a:rPr lang="en-US" sz="2000" dirty="0" smtClean="0"/>
              <a:t> </a:t>
            </a:r>
            <a:r>
              <a:rPr lang="en-US" sz="2000" dirty="0" err="1"/>
              <a:t>atividades</a:t>
            </a:r>
            <a:r>
              <a:rPr lang="en-US" sz="2000" dirty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dos </a:t>
            </a:r>
            <a:r>
              <a:rPr lang="en-US" sz="2000" dirty="0" err="1"/>
              <a:t>povos</a:t>
            </a:r>
            <a:r>
              <a:rPr lang="en-US" sz="2000" dirty="0"/>
              <a:t>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821" y="4725144"/>
            <a:ext cx="4104456" cy="1872208"/>
          </a:xfrm>
        </p:spPr>
        <p:txBody>
          <a:bodyPr>
            <a:normAutofit/>
          </a:bodyPr>
          <a:lstStyle/>
          <a:p>
            <a:pPr marL="285750" indent="-285750" algn="just"/>
            <a:r>
              <a:rPr lang="pt-PT" sz="1800" b="1" dirty="0" smtClean="0">
                <a:solidFill>
                  <a:srgbClr val="FF6600"/>
                </a:solidFill>
              </a:rPr>
              <a:t>Artesanato:</a:t>
            </a:r>
            <a:endParaRPr lang="pt-PT" sz="1800" b="1" dirty="0">
              <a:solidFill>
                <a:srgbClr val="FF6600"/>
              </a:solidFill>
            </a:endParaRPr>
          </a:p>
          <a:p>
            <a:pPr marL="442913" indent="-285750" algn="just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bg1"/>
                </a:solidFill>
              </a:rPr>
              <a:t>Tecelagem</a:t>
            </a:r>
          </a:p>
          <a:p>
            <a:pPr marL="442913" indent="-285750" algn="just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bg1"/>
                </a:solidFill>
              </a:rPr>
              <a:t>Olaria</a:t>
            </a:r>
          </a:p>
          <a:p>
            <a:pPr marL="442913" indent="-285750" algn="just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bg1"/>
                </a:solidFill>
              </a:rPr>
              <a:t>Salga de peixe</a:t>
            </a:r>
          </a:p>
          <a:p>
            <a:pPr marL="442913" indent="-285750" algn="just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bg1"/>
                </a:solidFill>
              </a:rPr>
              <a:t>Exploração mineira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116632"/>
            <a:ext cx="960624" cy="798224"/>
          </a:xfrm>
          <a:prstGeom prst="rect">
            <a:avLst/>
          </a:prstGeom>
        </p:spPr>
      </p:pic>
      <p:grpSp>
        <p:nvGrpSpPr>
          <p:cNvPr id="15" name="Grupo 14"/>
          <p:cNvGrpSpPr/>
          <p:nvPr/>
        </p:nvGrpSpPr>
        <p:grpSpPr>
          <a:xfrm>
            <a:off x="236456" y="1249015"/>
            <a:ext cx="3615463" cy="3116089"/>
            <a:chOff x="236457" y="1196751"/>
            <a:chExt cx="3327430" cy="2828057"/>
          </a:xfrm>
        </p:grpSpPr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18" y="1196751"/>
              <a:ext cx="3312369" cy="2486225"/>
            </a:xfrm>
            <a:prstGeom prst="rect">
              <a:avLst/>
            </a:prstGeom>
          </p:spPr>
        </p:pic>
        <p:sp>
          <p:nvSpPr>
            <p:cNvPr id="14" name="CaixaDeTexto 13"/>
            <p:cNvSpPr txBox="1"/>
            <p:nvPr/>
          </p:nvSpPr>
          <p:spPr>
            <a:xfrm>
              <a:off x="236457" y="3717031"/>
              <a:ext cx="33274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Olaria.</a:t>
              </a:r>
              <a:endParaRPr lang="pt-PT" sz="1400" dirty="0"/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5261408" y="1268092"/>
            <a:ext cx="3641212" cy="3278583"/>
            <a:chOff x="5261408" y="1268092"/>
            <a:chExt cx="3641212" cy="3278583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2080" y="1268092"/>
              <a:ext cx="3610540" cy="2706878"/>
            </a:xfrm>
            <a:prstGeom prst="rect">
              <a:avLst/>
            </a:prstGeom>
          </p:spPr>
        </p:pic>
        <p:sp>
          <p:nvSpPr>
            <p:cNvPr id="17" name="CaixaDeTexto 16"/>
            <p:cNvSpPr txBox="1"/>
            <p:nvPr/>
          </p:nvSpPr>
          <p:spPr>
            <a:xfrm>
              <a:off x="5261408" y="4023455"/>
              <a:ext cx="36187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Minas de ouro exploradas pelos Romanos na serra de Santa Justa, em Valongo.</a:t>
              </a:r>
              <a:endParaRPr lang="pt-PT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992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555776" y="49604"/>
            <a:ext cx="5976664" cy="828307"/>
          </a:xfrm>
        </p:spPr>
        <p:txBody>
          <a:bodyPr/>
          <a:lstStyle/>
          <a:p>
            <a:r>
              <a:rPr lang="en-US" sz="2000" dirty="0"/>
              <a:t>a </a:t>
            </a:r>
            <a:r>
              <a:rPr lang="en-US" sz="2000" dirty="0" err="1"/>
              <a:t>influência</a:t>
            </a:r>
            <a:r>
              <a:rPr lang="en-US" sz="2000" dirty="0"/>
              <a:t> do </a:t>
            </a:r>
            <a:r>
              <a:rPr lang="en-US" sz="2000" dirty="0" err="1"/>
              <a:t>povo</a:t>
            </a:r>
            <a:r>
              <a:rPr lang="en-US" sz="2000" dirty="0"/>
              <a:t> </a:t>
            </a:r>
            <a:r>
              <a:rPr lang="en-US" sz="2000" dirty="0" err="1" smtClean="0"/>
              <a:t>romano</a:t>
            </a:r>
            <a:r>
              <a:rPr lang="en-US" sz="2000" dirty="0" smtClean="0"/>
              <a:t> </a:t>
            </a:r>
            <a:r>
              <a:rPr lang="en-US" sz="2000" dirty="0" err="1" smtClean="0"/>
              <a:t>nas</a:t>
            </a:r>
            <a:r>
              <a:rPr lang="en-US" sz="2000" dirty="0" smtClean="0"/>
              <a:t> </a:t>
            </a:r>
            <a:r>
              <a:rPr lang="en-US" sz="2000" dirty="0" err="1"/>
              <a:t>atividades</a:t>
            </a:r>
            <a:r>
              <a:rPr lang="en-US" sz="2000" dirty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dos </a:t>
            </a:r>
            <a:r>
              <a:rPr lang="en-US" sz="2000" dirty="0" err="1"/>
              <a:t>povos</a:t>
            </a:r>
            <a:r>
              <a:rPr lang="en-US" sz="2000" dirty="0"/>
              <a:t>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945" y="5589240"/>
            <a:ext cx="4104456" cy="792088"/>
          </a:xfrm>
        </p:spPr>
        <p:txBody>
          <a:bodyPr>
            <a:normAutofit/>
          </a:bodyPr>
          <a:lstStyle/>
          <a:p>
            <a:pPr marL="285750" indent="-285750" algn="just"/>
            <a:r>
              <a:rPr lang="pt-PT" sz="1800" b="1" dirty="0" smtClean="0">
                <a:solidFill>
                  <a:srgbClr val="FF6600"/>
                </a:solidFill>
              </a:rPr>
              <a:t>Comércio:</a:t>
            </a:r>
            <a:endParaRPr lang="pt-PT" sz="1800" b="1" dirty="0">
              <a:solidFill>
                <a:srgbClr val="FF6600"/>
              </a:solidFill>
            </a:endParaRPr>
          </a:p>
          <a:p>
            <a:pPr marL="442913" indent="-285750" algn="just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rgbClr val="555555"/>
                </a:solidFill>
              </a:rPr>
              <a:t>Generalizou-se o uso da moeda</a:t>
            </a:r>
          </a:p>
          <a:p>
            <a:pPr marL="285750" indent="-285750" algn="just">
              <a:buFontTx/>
              <a:buChar char="-"/>
            </a:pPr>
            <a:endParaRPr lang="pt-PT" sz="1800" dirty="0" smtClean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116632"/>
            <a:ext cx="960624" cy="798224"/>
          </a:xfrm>
          <a:prstGeom prst="rect">
            <a:avLst/>
          </a:prstGeom>
        </p:spPr>
      </p:pic>
      <p:grpSp>
        <p:nvGrpSpPr>
          <p:cNvPr id="4" name="Grupo 3"/>
          <p:cNvGrpSpPr/>
          <p:nvPr/>
        </p:nvGrpSpPr>
        <p:grpSpPr>
          <a:xfrm>
            <a:off x="251520" y="1268760"/>
            <a:ext cx="2535766" cy="3907596"/>
            <a:chOff x="251520" y="1268760"/>
            <a:chExt cx="2535766" cy="3907596"/>
          </a:xfrm>
        </p:grpSpPr>
        <p:sp>
          <p:nvSpPr>
            <p:cNvPr id="17" name="CaixaDeTexto 16"/>
            <p:cNvSpPr txBox="1"/>
            <p:nvPr/>
          </p:nvSpPr>
          <p:spPr>
            <a:xfrm>
              <a:off x="251520" y="4653136"/>
              <a:ext cx="25357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Marco miliário, em Terras </a:t>
              </a:r>
              <a:endParaRPr lang="pt-PT" sz="1400" dirty="0" smtClean="0"/>
            </a:p>
            <a:p>
              <a:pPr algn="ctr"/>
              <a:r>
                <a:rPr lang="pt-PT" sz="1400" dirty="0"/>
                <a:t>d</a:t>
              </a:r>
              <a:r>
                <a:rPr lang="pt-PT" sz="1400" dirty="0" smtClean="0"/>
                <a:t>e Bouro</a:t>
              </a:r>
              <a:r>
                <a:rPr lang="pt-PT" sz="1400" dirty="0"/>
                <a:t>.</a:t>
              </a:r>
            </a:p>
          </p:txBody>
        </p:sp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1268760"/>
              <a:ext cx="2535766" cy="3370714"/>
            </a:xfrm>
            <a:prstGeom prst="rect">
              <a:avLst/>
            </a:prstGeom>
          </p:spPr>
        </p:pic>
      </p:grpSp>
      <p:grpSp>
        <p:nvGrpSpPr>
          <p:cNvPr id="9" name="Grupo 8"/>
          <p:cNvGrpSpPr/>
          <p:nvPr/>
        </p:nvGrpSpPr>
        <p:grpSpPr>
          <a:xfrm>
            <a:off x="3751409" y="1268760"/>
            <a:ext cx="5141071" cy="3548137"/>
            <a:chOff x="3751409" y="1268760"/>
            <a:chExt cx="5141071" cy="3548137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1409" y="1268760"/>
              <a:ext cx="5141071" cy="3206173"/>
            </a:xfrm>
            <a:prstGeom prst="rect">
              <a:avLst/>
            </a:prstGeom>
          </p:spPr>
        </p:pic>
        <p:sp>
          <p:nvSpPr>
            <p:cNvPr id="18" name="CaixaDeTexto 17"/>
            <p:cNvSpPr txBox="1"/>
            <p:nvPr/>
          </p:nvSpPr>
          <p:spPr>
            <a:xfrm>
              <a:off x="3773468" y="4509120"/>
              <a:ext cx="51190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Moedas romanas.</a:t>
              </a:r>
              <a:endParaRPr lang="pt-PT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8469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627784" y="180039"/>
            <a:ext cx="4885428" cy="794553"/>
          </a:xfrm>
        </p:spPr>
        <p:txBody>
          <a:bodyPr/>
          <a:lstStyle/>
          <a:p>
            <a:r>
              <a:rPr lang="en-US" sz="2000" dirty="0"/>
              <a:t>a </a:t>
            </a:r>
            <a:r>
              <a:rPr lang="en-US" sz="2000" dirty="0" err="1"/>
              <a:t>mudança</a:t>
            </a:r>
            <a:r>
              <a:rPr lang="en-US" sz="2000" dirty="0"/>
              <a:t> das </a:t>
            </a:r>
            <a:r>
              <a:rPr lang="en-US" sz="2000" dirty="0" err="1"/>
              <a:t>vida</a:t>
            </a:r>
            <a:r>
              <a:rPr lang="en-US" sz="2000" dirty="0"/>
              <a:t> dos </a:t>
            </a:r>
            <a:r>
              <a:rPr lang="en-US" sz="2000" dirty="0" err="1"/>
              <a:t>povos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integraram</a:t>
            </a:r>
            <a:r>
              <a:rPr lang="en-US" sz="2000" dirty="0"/>
              <a:t> o </a:t>
            </a:r>
            <a:r>
              <a:rPr lang="en-US" sz="2000" dirty="0" err="1"/>
              <a:t>Império</a:t>
            </a:r>
            <a:r>
              <a:rPr lang="en-US" sz="2000" dirty="0"/>
              <a:t> Romano.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4379039"/>
            <a:ext cx="44644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FF6600"/>
                </a:solidFill>
              </a:rPr>
              <a:t>Latim:</a:t>
            </a:r>
          </a:p>
          <a:p>
            <a:pPr marL="442913" indent="-285750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rgbClr val="555555"/>
                </a:solidFill>
              </a:rPr>
              <a:t>Para facilitar a comunicação os povos conquistados falavam Latim.</a:t>
            </a:r>
          </a:p>
          <a:p>
            <a:pPr marL="442913" indent="-285750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555555"/>
                </a:solidFill>
              </a:rPr>
              <a:t>L</a:t>
            </a:r>
            <a:r>
              <a:rPr lang="pt-PT" sz="1600" dirty="0" smtClean="0">
                <a:solidFill>
                  <a:srgbClr val="555555"/>
                </a:solidFill>
              </a:rPr>
              <a:t>ínguas latinas (Espanhol, Francês, Italiano, Romeno e, claro, o Português.</a:t>
            </a:r>
            <a:endParaRPr lang="pt-PT" sz="1600" dirty="0">
              <a:solidFill>
                <a:srgbClr val="555555"/>
              </a:solidFill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4679504" y="4379039"/>
            <a:ext cx="42129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FF6600"/>
                </a:solidFill>
              </a:rPr>
              <a:t>Direito:</a:t>
            </a:r>
          </a:p>
          <a:p>
            <a:pPr marL="442913" indent="-285750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rgbClr val="555555"/>
                </a:solidFill>
              </a:rPr>
              <a:t>Para a união do Império a lei era igual em todos os territórios.</a:t>
            </a:r>
            <a:endParaRPr lang="pt-PT" sz="1600" dirty="0">
              <a:solidFill>
                <a:srgbClr val="555555"/>
              </a:solidFill>
            </a:endParaRPr>
          </a:p>
        </p:txBody>
      </p:sp>
      <p:sp>
        <p:nvSpPr>
          <p:cNvPr id="9" name="Chaveta à esquerda 8"/>
          <p:cNvSpPr/>
          <p:nvPr/>
        </p:nvSpPr>
        <p:spPr>
          <a:xfrm rot="16200000">
            <a:off x="4211960" y="1628800"/>
            <a:ext cx="648072" cy="8568952"/>
          </a:xfrm>
          <a:prstGeom prst="leftBrac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 b="1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339752" y="6237313"/>
            <a:ext cx="446449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Heranças da civilização romana</a:t>
            </a: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54512"/>
            <a:ext cx="960624" cy="798224"/>
          </a:xfrm>
          <a:prstGeom prst="rect">
            <a:avLst/>
          </a:prstGeom>
        </p:spPr>
      </p:pic>
      <p:grpSp>
        <p:nvGrpSpPr>
          <p:cNvPr id="15" name="Grupo 14"/>
          <p:cNvGrpSpPr/>
          <p:nvPr/>
        </p:nvGrpSpPr>
        <p:grpSpPr>
          <a:xfrm>
            <a:off x="345250" y="1177986"/>
            <a:ext cx="5083984" cy="3115110"/>
            <a:chOff x="345250" y="1177986"/>
            <a:chExt cx="5083984" cy="3115110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250" y="1177986"/>
              <a:ext cx="2419688" cy="3115110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2764938" y="3694846"/>
              <a:ext cx="26642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400" dirty="0"/>
                <a:t>Palavras portuguesas </a:t>
              </a:r>
              <a:endParaRPr lang="pt-PT" sz="1400" dirty="0" smtClean="0"/>
            </a:p>
            <a:p>
              <a:r>
                <a:rPr lang="pt-PT" sz="1400" dirty="0" smtClean="0"/>
                <a:t>e </a:t>
              </a:r>
              <a:r>
                <a:rPr lang="pt-PT" sz="1400" dirty="0"/>
                <a:t>sua origem latina.</a:t>
              </a:r>
            </a:p>
          </p:txBody>
        </p:sp>
      </p:grpSp>
      <p:sp>
        <p:nvSpPr>
          <p:cNvPr id="13" name="CaixaDeTexto 12"/>
          <p:cNvSpPr txBox="1"/>
          <p:nvPr/>
        </p:nvSpPr>
        <p:spPr>
          <a:xfrm>
            <a:off x="3131840" y="1268760"/>
            <a:ext cx="5760640" cy="2092881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555555"/>
                </a:solidFill>
              </a:rPr>
              <a:t>O Direito romano</a:t>
            </a:r>
          </a:p>
          <a:p>
            <a:r>
              <a:rPr lang="pt-PT" sz="1600" dirty="0">
                <a:solidFill>
                  <a:srgbClr val="555555"/>
                </a:solidFill>
              </a:rPr>
              <a:t>O Direito romano começa (…) com a Lei das </a:t>
            </a:r>
            <a:r>
              <a:rPr lang="pt-PT" sz="1600" dirty="0" smtClean="0">
                <a:solidFill>
                  <a:srgbClr val="555555"/>
                </a:solidFill>
              </a:rPr>
              <a:t>Doze Tábuas </a:t>
            </a:r>
            <a:r>
              <a:rPr lang="pt-PT" sz="1600" dirty="0">
                <a:solidFill>
                  <a:srgbClr val="555555"/>
                </a:solidFill>
              </a:rPr>
              <a:t>(…), conjunto de leis que, segundo a </a:t>
            </a:r>
            <a:r>
              <a:rPr lang="pt-PT" sz="1600" dirty="0" smtClean="0">
                <a:solidFill>
                  <a:srgbClr val="555555"/>
                </a:solidFill>
              </a:rPr>
              <a:t>tradição antiga</a:t>
            </a:r>
            <a:r>
              <a:rPr lang="pt-PT" sz="1600" dirty="0">
                <a:solidFill>
                  <a:srgbClr val="555555"/>
                </a:solidFill>
              </a:rPr>
              <a:t>, teria sido redigida em meados do </a:t>
            </a:r>
            <a:r>
              <a:rPr lang="pt-PT" sz="1600" dirty="0" smtClean="0">
                <a:solidFill>
                  <a:srgbClr val="555555"/>
                </a:solidFill>
              </a:rPr>
              <a:t>século V </a:t>
            </a:r>
            <a:r>
              <a:rPr lang="pt-PT" sz="1600" dirty="0">
                <a:solidFill>
                  <a:srgbClr val="555555"/>
                </a:solidFill>
              </a:rPr>
              <a:t>a. C. (…). As Doze Tábuas eram consideradas </a:t>
            </a:r>
            <a:r>
              <a:rPr lang="pt-PT" sz="1600" dirty="0" smtClean="0">
                <a:solidFill>
                  <a:srgbClr val="555555"/>
                </a:solidFill>
              </a:rPr>
              <a:t>(…) fonte </a:t>
            </a:r>
            <a:r>
              <a:rPr lang="pt-PT" sz="1600" dirty="0">
                <a:solidFill>
                  <a:srgbClr val="555555"/>
                </a:solidFill>
              </a:rPr>
              <a:t>de todo o Direito Civil. (…) A lei deve ter </a:t>
            </a:r>
            <a:r>
              <a:rPr lang="pt-PT" sz="1600" dirty="0" smtClean="0">
                <a:solidFill>
                  <a:srgbClr val="555555"/>
                </a:solidFill>
              </a:rPr>
              <a:t>um </a:t>
            </a:r>
            <a:r>
              <a:rPr lang="pt-PT" sz="1600" dirty="0" err="1" smtClean="0">
                <a:solidFill>
                  <a:srgbClr val="555555"/>
                </a:solidFill>
              </a:rPr>
              <a:t>caráter</a:t>
            </a:r>
            <a:r>
              <a:rPr lang="pt-PT" sz="1600" dirty="0" smtClean="0">
                <a:solidFill>
                  <a:srgbClr val="555555"/>
                </a:solidFill>
              </a:rPr>
              <a:t> </a:t>
            </a:r>
            <a:r>
              <a:rPr lang="pt-PT" sz="1600" dirty="0">
                <a:solidFill>
                  <a:srgbClr val="555555"/>
                </a:solidFill>
              </a:rPr>
              <a:t>universal – o que </a:t>
            </a:r>
            <a:r>
              <a:rPr lang="pt-PT" sz="1600" dirty="0" smtClean="0">
                <a:solidFill>
                  <a:srgbClr val="555555"/>
                </a:solidFill>
              </a:rPr>
              <a:t>constitui </a:t>
            </a:r>
            <a:r>
              <a:rPr lang="pt-PT" sz="1600" dirty="0">
                <a:solidFill>
                  <a:srgbClr val="555555"/>
                </a:solidFill>
              </a:rPr>
              <a:t>o próprio </a:t>
            </a:r>
            <a:r>
              <a:rPr lang="pt-PT" sz="1600" dirty="0" smtClean="0">
                <a:solidFill>
                  <a:srgbClr val="555555"/>
                </a:solidFill>
              </a:rPr>
              <a:t>fundamento da </a:t>
            </a:r>
            <a:r>
              <a:rPr lang="pt-PT" sz="1600" dirty="0">
                <a:solidFill>
                  <a:srgbClr val="555555"/>
                </a:solidFill>
              </a:rPr>
              <a:t>liberdade e da igualdade jurídica.</a:t>
            </a:r>
          </a:p>
          <a:p>
            <a:pPr algn="r"/>
            <a:r>
              <a:rPr lang="pt-PT" sz="1400" dirty="0"/>
              <a:t>Pierre </a:t>
            </a:r>
            <a:r>
              <a:rPr lang="pt-PT" sz="1400" dirty="0" err="1"/>
              <a:t>Grimal</a:t>
            </a:r>
            <a:r>
              <a:rPr lang="pt-PT" sz="1400" dirty="0"/>
              <a:t>, </a:t>
            </a:r>
            <a:r>
              <a:rPr lang="pt-PT" sz="1400" i="1" dirty="0"/>
              <a:t>A civilização romana</a:t>
            </a:r>
            <a:r>
              <a:rPr lang="pt-PT" sz="1400" dirty="0"/>
              <a:t>, 1984 (adaptado)</a:t>
            </a:r>
          </a:p>
        </p:txBody>
      </p:sp>
    </p:spTree>
    <p:extLst>
      <p:ext uri="{BB962C8B-B14F-4D97-AF65-F5344CB8AC3E}">
        <p14:creationId xmlns:p14="http://schemas.microsoft.com/office/powerpoint/2010/main" val="41848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15816" y="86863"/>
            <a:ext cx="4464496" cy="959737"/>
          </a:xfrm>
        </p:spPr>
        <p:txBody>
          <a:bodyPr/>
          <a:lstStyle/>
          <a:p>
            <a:r>
              <a:rPr lang="en-US" sz="2000" dirty="0"/>
              <a:t>o </a:t>
            </a:r>
            <a:r>
              <a:rPr lang="en-US" sz="2000" dirty="0" err="1"/>
              <a:t>Cristianismo</a:t>
            </a:r>
            <a:r>
              <a:rPr lang="en-US" sz="2000" dirty="0"/>
              <a:t> </a:t>
            </a:r>
            <a:r>
              <a:rPr lang="en-US" sz="2000" dirty="0" err="1"/>
              <a:t>que</a:t>
            </a:r>
            <a:r>
              <a:rPr lang="en-US" sz="2000" dirty="0"/>
              <a:t> </a:t>
            </a:r>
            <a:r>
              <a:rPr lang="en-US" sz="2000" dirty="0" err="1"/>
              <a:t>influenciou</a:t>
            </a:r>
            <a:r>
              <a:rPr lang="en-US" sz="2000" dirty="0"/>
              <a:t> o </a:t>
            </a:r>
            <a:r>
              <a:rPr lang="en-US" sz="2000" dirty="0" err="1"/>
              <a:t>povo</a:t>
            </a:r>
            <a:r>
              <a:rPr lang="en-US" sz="2000" dirty="0"/>
              <a:t> </a:t>
            </a:r>
            <a:r>
              <a:rPr lang="en-US" sz="2000" dirty="0" err="1"/>
              <a:t>romano</a:t>
            </a:r>
            <a:r>
              <a:rPr lang="en-US" sz="20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5482098"/>
            <a:ext cx="8614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rgbClr val="555555"/>
                </a:solidFill>
              </a:rPr>
              <a:t>Os Romanos eram politeístas, ou seja, acreditavam em vários deuses, </a:t>
            </a:r>
          </a:p>
          <a:p>
            <a:pPr algn="ctr"/>
            <a:r>
              <a:rPr lang="pt-PT" dirty="0" smtClean="0">
                <a:solidFill>
                  <a:srgbClr val="555555"/>
                </a:solidFill>
              </a:rPr>
              <a:t>e até prestavam culto ao Imperador.</a:t>
            </a:r>
            <a:endParaRPr lang="pt-PT" dirty="0">
              <a:solidFill>
                <a:srgbClr val="555555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54512"/>
            <a:ext cx="960624" cy="798224"/>
          </a:xfrm>
          <a:prstGeom prst="rect">
            <a:avLst/>
          </a:prstGeom>
        </p:spPr>
      </p:pic>
      <p:grpSp>
        <p:nvGrpSpPr>
          <p:cNvPr id="14" name="Grupo 13"/>
          <p:cNvGrpSpPr/>
          <p:nvPr/>
        </p:nvGrpSpPr>
        <p:grpSpPr>
          <a:xfrm>
            <a:off x="251520" y="1268760"/>
            <a:ext cx="2160240" cy="3888432"/>
            <a:chOff x="251520" y="1268760"/>
            <a:chExt cx="2160240" cy="3888432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1268760"/>
              <a:ext cx="1956622" cy="2996952"/>
            </a:xfrm>
            <a:prstGeom prst="rect">
              <a:avLst/>
            </a:prstGeom>
          </p:spPr>
        </p:pic>
        <p:sp>
          <p:nvSpPr>
            <p:cNvPr id="9" name="CaixaDeTexto 8"/>
            <p:cNvSpPr txBox="1"/>
            <p:nvPr/>
          </p:nvSpPr>
          <p:spPr>
            <a:xfrm>
              <a:off x="251520" y="4203085"/>
              <a:ext cx="21602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Imperador Octaviano César Augusto, considerado um </a:t>
              </a:r>
            </a:p>
            <a:p>
              <a:pPr algn="ctr"/>
              <a:r>
                <a:rPr lang="pt-PT" sz="1400" dirty="0" smtClean="0"/>
                <a:t>deus romano.</a:t>
              </a:r>
              <a:endParaRPr lang="pt-PT" sz="1400" dirty="0"/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3458412" y="1268760"/>
            <a:ext cx="2193708" cy="3481875"/>
            <a:chOff x="3458412" y="1268760"/>
            <a:chExt cx="2193708" cy="3481875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8412" y="1268760"/>
              <a:ext cx="2193708" cy="2924944"/>
            </a:xfrm>
            <a:prstGeom prst="rect">
              <a:avLst/>
            </a:prstGeom>
          </p:spPr>
        </p:pic>
        <p:sp>
          <p:nvSpPr>
            <p:cNvPr id="10" name="CaixaDeTexto 9"/>
            <p:cNvSpPr txBox="1"/>
            <p:nvPr/>
          </p:nvSpPr>
          <p:spPr>
            <a:xfrm>
              <a:off x="3458412" y="4219924"/>
              <a:ext cx="2193708" cy="530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Diana, deusa romana </a:t>
              </a:r>
            </a:p>
            <a:p>
              <a:pPr algn="ctr"/>
              <a:r>
                <a:rPr lang="pt-PT" sz="1400" dirty="0" smtClean="0"/>
                <a:t>da Lua e da caça.</a:t>
              </a:r>
              <a:endParaRPr lang="pt-PT" sz="1400" dirty="0"/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6657452" y="1249187"/>
            <a:ext cx="2235028" cy="3495121"/>
            <a:chOff x="6657452" y="1249187"/>
            <a:chExt cx="2235028" cy="3495121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7452" y="1249187"/>
              <a:ext cx="2208388" cy="2944517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6657452" y="4221088"/>
              <a:ext cx="22350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Júpiter, deus romano do céu e das tempestades.</a:t>
              </a:r>
              <a:endParaRPr lang="pt-PT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48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5589240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FF6600"/>
                </a:solidFill>
              </a:rPr>
              <a:t>Qual foi a religião que surgiu no Império Romano?</a:t>
            </a:r>
            <a:endParaRPr lang="pt-PT" b="1" dirty="0">
              <a:solidFill>
                <a:srgbClr val="FF66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54512"/>
            <a:ext cx="960624" cy="798224"/>
          </a:xfrm>
          <a:prstGeom prst="rect">
            <a:avLst/>
          </a:prstGeom>
        </p:spPr>
      </p:pic>
      <p:sp>
        <p:nvSpPr>
          <p:cNvPr id="9" name="Title 7"/>
          <p:cNvSpPr txBox="1">
            <a:spLocks/>
          </p:cNvSpPr>
          <p:nvPr/>
        </p:nvSpPr>
        <p:spPr>
          <a:xfrm>
            <a:off x="2915816" y="86863"/>
            <a:ext cx="4464496" cy="9597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 smtClean="0"/>
              <a:t>o </a:t>
            </a:r>
            <a:r>
              <a:rPr lang="en-US" sz="2000" dirty="0" err="1" smtClean="0"/>
              <a:t>Cristianismo</a:t>
            </a:r>
            <a:r>
              <a:rPr lang="en-US" sz="2000" dirty="0" smtClean="0"/>
              <a:t> que </a:t>
            </a:r>
            <a:r>
              <a:rPr lang="en-US" sz="2000" dirty="0" err="1" smtClean="0"/>
              <a:t>influenciou</a:t>
            </a:r>
            <a:r>
              <a:rPr lang="en-US" sz="2000" dirty="0" smtClean="0"/>
              <a:t> o </a:t>
            </a:r>
            <a:r>
              <a:rPr lang="en-US" sz="2000" dirty="0" err="1" smtClean="0"/>
              <a:t>povo</a:t>
            </a:r>
            <a:r>
              <a:rPr lang="en-US" sz="2000" dirty="0" smtClean="0"/>
              <a:t> </a:t>
            </a:r>
            <a:r>
              <a:rPr lang="en-US" sz="2000" dirty="0" err="1" smtClean="0"/>
              <a:t>romano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grpSp>
        <p:nvGrpSpPr>
          <p:cNvPr id="12" name="Grupo 11"/>
          <p:cNvGrpSpPr/>
          <p:nvPr/>
        </p:nvGrpSpPr>
        <p:grpSpPr>
          <a:xfrm>
            <a:off x="1451912" y="1268760"/>
            <a:ext cx="6211382" cy="3908555"/>
            <a:chOff x="1451912" y="1268760"/>
            <a:chExt cx="6211382" cy="3908555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1268760"/>
              <a:ext cx="6182588" cy="3562847"/>
            </a:xfrm>
            <a:prstGeom prst="rect">
              <a:avLst/>
            </a:prstGeom>
          </p:spPr>
        </p:pic>
        <p:sp>
          <p:nvSpPr>
            <p:cNvPr id="11" name="CaixaDeTexto 10"/>
            <p:cNvSpPr txBox="1"/>
            <p:nvPr/>
          </p:nvSpPr>
          <p:spPr>
            <a:xfrm>
              <a:off x="1451912" y="4869538"/>
              <a:ext cx="62113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Diferentes religiões no Império Romano.</a:t>
              </a:r>
              <a:endParaRPr lang="pt-PT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48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251520" y="1268760"/>
            <a:ext cx="8640960" cy="2016224"/>
          </a:xfrm>
        </p:spPr>
        <p:txBody>
          <a:bodyPr>
            <a:noAutofit/>
          </a:bodyPr>
          <a:lstStyle/>
          <a:p>
            <a:pPr algn="l"/>
            <a:r>
              <a:rPr lang="pt-PT" sz="1800" b="1" dirty="0" smtClean="0">
                <a:solidFill>
                  <a:srgbClr val="FF6600"/>
                </a:solidFill>
              </a:rPr>
              <a:t>Cristianismo:</a:t>
            </a:r>
          </a:p>
          <a:p>
            <a:pPr marL="534988" indent="-285750" algn="l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rgbClr val="555555"/>
                </a:solidFill>
              </a:rPr>
              <a:t>Aparece uma nova religião com Jesus Cristo.</a:t>
            </a:r>
          </a:p>
          <a:p>
            <a:pPr marL="534988" indent="-285750" algn="l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rgbClr val="555555"/>
                </a:solidFill>
              </a:rPr>
              <a:t>Jesus, com cerca de 30 anos, pregou uma nova religião que defende:</a:t>
            </a:r>
          </a:p>
          <a:p>
            <a:pPr marL="534988" algn="l">
              <a:buFont typeface="Wingdings" pitchFamily="2" charset="2"/>
              <a:buChar char="§"/>
            </a:pPr>
            <a:r>
              <a:rPr lang="pt-PT" sz="1600" dirty="0" smtClean="0">
                <a:solidFill>
                  <a:srgbClr val="555555"/>
                </a:solidFill>
              </a:rPr>
              <a:t> a existência de um só Deus, único criador;</a:t>
            </a:r>
          </a:p>
          <a:p>
            <a:pPr marL="534988" algn="l">
              <a:buFont typeface="Wingdings" pitchFamily="2" charset="2"/>
              <a:buChar char="§"/>
            </a:pPr>
            <a:r>
              <a:rPr lang="pt-PT" sz="1600" dirty="0" smtClean="0">
                <a:solidFill>
                  <a:srgbClr val="555555"/>
                </a:solidFill>
              </a:rPr>
              <a:t> o amor, a bondade e a igualdade entre todos os Homens;</a:t>
            </a:r>
          </a:p>
          <a:p>
            <a:pPr marL="534988" algn="l">
              <a:buFont typeface="Wingdings" pitchFamily="2" charset="2"/>
              <a:buChar char="§"/>
            </a:pPr>
            <a:r>
              <a:rPr lang="pt-PT" sz="1600" dirty="0" smtClean="0">
                <a:solidFill>
                  <a:srgbClr val="555555"/>
                </a:solidFill>
              </a:rPr>
              <a:t> a crença na vida eterna.</a:t>
            </a:r>
          </a:p>
          <a:p>
            <a:pPr algn="l">
              <a:buFont typeface="Wingdings" pitchFamily="2" charset="2"/>
              <a:buChar char="§"/>
            </a:pPr>
            <a:endParaRPr lang="pt-PT" sz="1800" dirty="0" smtClean="0">
              <a:solidFill>
                <a:schemeClr val="bg1"/>
              </a:solidFill>
            </a:endParaRPr>
          </a:p>
          <a:p>
            <a:pPr algn="l"/>
            <a:endParaRPr lang="pt-PT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4149080"/>
            <a:ext cx="43924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 smtClean="0">
                <a:solidFill>
                  <a:srgbClr val="555555"/>
                </a:solidFill>
              </a:rPr>
              <a:t>O Cristianismo irá despertar sentimentos opostos no Império Romano porque não havia igualdade mas profundas desigualdades sociais.</a:t>
            </a:r>
          </a:p>
          <a:p>
            <a:pPr algn="ctr"/>
            <a:r>
              <a:rPr lang="pt-PT" sz="1600" dirty="0" smtClean="0">
                <a:solidFill>
                  <a:srgbClr val="555555"/>
                </a:solidFill>
              </a:rPr>
              <a:t>Muitos acreditaram no Cristianismo, deixaram de adorar os deuses romanos e o Imperador. Foram perseguidos, torturados e crucificados e esconderam-se nas catacumbas.</a:t>
            </a:r>
            <a:endParaRPr lang="pt-PT" sz="1600" dirty="0">
              <a:solidFill>
                <a:srgbClr val="555555"/>
              </a:solidFill>
            </a:endParaRPr>
          </a:p>
        </p:txBody>
      </p:sp>
      <p:sp>
        <p:nvSpPr>
          <p:cNvPr id="6" name="Seta para baixo 5"/>
          <p:cNvSpPr/>
          <p:nvPr/>
        </p:nvSpPr>
        <p:spPr>
          <a:xfrm>
            <a:off x="2123728" y="3212976"/>
            <a:ext cx="504056" cy="792088"/>
          </a:xfrm>
          <a:prstGeom prst="down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54512"/>
            <a:ext cx="960624" cy="798224"/>
          </a:xfrm>
          <a:prstGeom prst="rect">
            <a:avLst/>
          </a:prstGeom>
        </p:spPr>
      </p:pic>
      <p:sp>
        <p:nvSpPr>
          <p:cNvPr id="11" name="Title 7"/>
          <p:cNvSpPr txBox="1">
            <a:spLocks/>
          </p:cNvSpPr>
          <p:nvPr/>
        </p:nvSpPr>
        <p:spPr>
          <a:xfrm>
            <a:off x="2915816" y="86863"/>
            <a:ext cx="4464496" cy="9597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 smtClean="0"/>
              <a:t>o </a:t>
            </a:r>
            <a:r>
              <a:rPr lang="en-US" sz="2000" dirty="0" err="1" smtClean="0"/>
              <a:t>Cristianismo</a:t>
            </a:r>
            <a:r>
              <a:rPr lang="en-US" sz="2000" dirty="0" smtClean="0"/>
              <a:t> que </a:t>
            </a:r>
            <a:r>
              <a:rPr lang="en-US" sz="2000" dirty="0" err="1" smtClean="0"/>
              <a:t>influenciou</a:t>
            </a:r>
            <a:r>
              <a:rPr lang="en-US" sz="2000" dirty="0" smtClean="0"/>
              <a:t> o </a:t>
            </a:r>
            <a:r>
              <a:rPr lang="en-US" sz="2000" dirty="0" err="1" smtClean="0"/>
              <a:t>povo</a:t>
            </a:r>
            <a:r>
              <a:rPr lang="en-US" sz="2000" dirty="0" smtClean="0"/>
              <a:t> </a:t>
            </a:r>
            <a:r>
              <a:rPr lang="en-US" sz="2000" dirty="0" err="1" smtClean="0"/>
              <a:t>romano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grpSp>
        <p:nvGrpSpPr>
          <p:cNvPr id="14" name="Grupo 13"/>
          <p:cNvGrpSpPr/>
          <p:nvPr/>
        </p:nvGrpSpPr>
        <p:grpSpPr>
          <a:xfrm>
            <a:off x="5112446" y="3212976"/>
            <a:ext cx="3780034" cy="3115802"/>
            <a:chOff x="5112446" y="3429000"/>
            <a:chExt cx="3780034" cy="3115802"/>
          </a:xfrm>
        </p:grpSpPr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2446" y="3429000"/>
              <a:ext cx="3780034" cy="2808025"/>
            </a:xfrm>
            <a:prstGeom prst="rect">
              <a:avLst/>
            </a:prstGeom>
          </p:spPr>
        </p:pic>
        <p:sp>
          <p:nvSpPr>
            <p:cNvPr id="13" name="CaixaDeTexto 12"/>
            <p:cNvSpPr txBox="1"/>
            <p:nvPr/>
          </p:nvSpPr>
          <p:spPr>
            <a:xfrm>
              <a:off x="5112446" y="6237025"/>
              <a:ext cx="37800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Catacumbas na cidade de Roma.</a:t>
              </a:r>
              <a:endParaRPr lang="pt-PT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48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843808" y="182504"/>
            <a:ext cx="5486581" cy="821857"/>
          </a:xfrm>
        </p:spPr>
        <p:txBody>
          <a:bodyPr/>
          <a:lstStyle/>
          <a:p>
            <a:r>
              <a:rPr lang="en-US" sz="2000" dirty="0" smtClean="0"/>
              <a:t>o </a:t>
            </a:r>
            <a:r>
              <a:rPr lang="en-US" sz="2000" dirty="0" err="1"/>
              <a:t>Cristianismo</a:t>
            </a:r>
            <a:r>
              <a:rPr lang="en-US" sz="2000" dirty="0"/>
              <a:t> que </a:t>
            </a:r>
            <a:r>
              <a:rPr lang="en-US" sz="2000" dirty="0" err="1"/>
              <a:t>apesar</a:t>
            </a:r>
            <a:r>
              <a:rPr lang="en-US" sz="2000" dirty="0"/>
              <a:t> das </a:t>
            </a:r>
            <a:r>
              <a:rPr lang="en-US" sz="2000" dirty="0" err="1" smtClean="0"/>
              <a:t>contrariedades</a:t>
            </a:r>
            <a:r>
              <a:rPr lang="en-US" sz="2000" dirty="0" smtClean="0"/>
              <a:t> </a:t>
            </a:r>
            <a:r>
              <a:rPr lang="en-US" sz="2000" dirty="0" err="1"/>
              <a:t>foi</a:t>
            </a:r>
            <a:r>
              <a:rPr lang="en-US" sz="2000" dirty="0"/>
              <a:t> </a:t>
            </a:r>
            <a:r>
              <a:rPr lang="en-US" sz="2000" dirty="0" err="1"/>
              <a:t>tendo</a:t>
            </a:r>
            <a:r>
              <a:rPr lang="en-US" sz="2000" dirty="0"/>
              <a:t> </a:t>
            </a:r>
            <a:r>
              <a:rPr lang="en-US" sz="2000" dirty="0" err="1"/>
              <a:t>mais</a:t>
            </a:r>
            <a:r>
              <a:rPr lang="en-US" sz="2000" dirty="0"/>
              <a:t> </a:t>
            </a:r>
            <a:r>
              <a:rPr lang="en-US" sz="2000" dirty="0" err="1"/>
              <a:t>seguidores</a:t>
            </a:r>
            <a:r>
              <a:rPr lang="en-US" sz="2000" dirty="0"/>
              <a:t>.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251520" y="1556792"/>
            <a:ext cx="8640960" cy="1800200"/>
          </a:xfrm>
        </p:spPr>
        <p:txBody>
          <a:bodyPr>
            <a:noAutofit/>
          </a:bodyPr>
          <a:lstStyle/>
          <a:p>
            <a:pPr algn="l"/>
            <a:r>
              <a:rPr lang="pt-PT" sz="1800" b="1" dirty="0" smtClean="0">
                <a:solidFill>
                  <a:srgbClr val="FF6600"/>
                </a:solidFill>
              </a:rPr>
              <a:t>Ano 313 – </a:t>
            </a:r>
            <a:r>
              <a:rPr lang="pt-PT" sz="1800" b="1" i="1" dirty="0" smtClean="0">
                <a:solidFill>
                  <a:srgbClr val="FF6600"/>
                </a:solidFill>
              </a:rPr>
              <a:t>Édito de Milão</a:t>
            </a:r>
            <a:r>
              <a:rPr lang="pt-PT" sz="1800" b="1" dirty="0" smtClean="0">
                <a:solidFill>
                  <a:srgbClr val="FF6600"/>
                </a:solidFill>
              </a:rPr>
              <a:t>:</a:t>
            </a:r>
          </a:p>
          <a:p>
            <a:pPr algn="l"/>
            <a:r>
              <a:rPr lang="pt-PT" sz="1600" dirty="0" smtClean="0">
                <a:solidFill>
                  <a:srgbClr val="555555"/>
                </a:solidFill>
              </a:rPr>
              <a:t>O imperador Constantino deu liberdade de culto aos Cristãos.</a:t>
            </a:r>
          </a:p>
          <a:p>
            <a:pPr algn="l"/>
            <a:r>
              <a:rPr lang="pt-PT" sz="1800" b="1" dirty="0">
                <a:solidFill>
                  <a:srgbClr val="FF6600"/>
                </a:solidFill>
              </a:rPr>
              <a:t>Ano 380 – </a:t>
            </a:r>
            <a:r>
              <a:rPr lang="pt-PT" sz="1800" b="1" i="1" dirty="0">
                <a:solidFill>
                  <a:srgbClr val="FF6600"/>
                </a:solidFill>
              </a:rPr>
              <a:t>Édito de </a:t>
            </a:r>
            <a:r>
              <a:rPr lang="pt-PT" sz="1800" b="1" i="1" dirty="0" smtClean="0">
                <a:solidFill>
                  <a:srgbClr val="FF6600"/>
                </a:solidFill>
              </a:rPr>
              <a:t>Tessalónica</a:t>
            </a:r>
            <a:r>
              <a:rPr lang="pt-PT" sz="1800" b="1" dirty="0" smtClean="0">
                <a:solidFill>
                  <a:srgbClr val="FF6600"/>
                </a:solidFill>
              </a:rPr>
              <a:t>:</a:t>
            </a:r>
            <a:endParaRPr lang="pt-PT" sz="1800" b="1" dirty="0">
              <a:solidFill>
                <a:srgbClr val="FF6600"/>
              </a:solidFill>
            </a:endParaRPr>
          </a:p>
          <a:p>
            <a:pPr algn="l"/>
            <a:r>
              <a:rPr lang="pt-PT" sz="1600" dirty="0" smtClean="0">
                <a:solidFill>
                  <a:srgbClr val="555555"/>
                </a:solidFill>
              </a:rPr>
              <a:t>O imperador Teodósio declarou o Cristianismo como religião oficial do Império. </a:t>
            </a:r>
            <a:endParaRPr lang="pt-PT" sz="1600" dirty="0">
              <a:solidFill>
                <a:srgbClr val="55555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6056" y="3717032"/>
            <a:ext cx="3347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rgbClr val="555555"/>
                </a:solidFill>
              </a:rPr>
              <a:t>Atualmente o Cristianismo é uma das religiões com mais seguidores.</a:t>
            </a:r>
            <a:endParaRPr lang="pt-PT" dirty="0">
              <a:solidFill>
                <a:srgbClr val="555555"/>
              </a:solidFill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251520" y="3105835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>
                <a:solidFill>
                  <a:srgbClr val="555555"/>
                </a:solidFill>
              </a:rPr>
              <a:t>O imperador Constantino deu liberdade de culto aos Cristãos.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1979712" y="254512"/>
            <a:ext cx="960624" cy="798224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174757" y="3717032"/>
            <a:ext cx="4714550" cy="2684041"/>
            <a:chOff x="174757" y="3933056"/>
            <a:chExt cx="4714550" cy="2684041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57" y="3933056"/>
              <a:ext cx="4714550" cy="2489531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251520" y="6309320"/>
              <a:ext cx="45365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Principais religiões no mundo atual.</a:t>
              </a:r>
              <a:endParaRPr lang="pt-PT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48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12344" y="14759"/>
            <a:ext cx="5112568" cy="1109985"/>
          </a:xfrm>
        </p:spPr>
        <p:txBody>
          <a:bodyPr/>
          <a:lstStyle/>
          <a:p>
            <a:r>
              <a:rPr lang="en-US" sz="2000" dirty="0"/>
              <a:t>a Era </a:t>
            </a:r>
            <a:r>
              <a:rPr lang="en-US" sz="2000" dirty="0" err="1" smtClean="0"/>
              <a:t>Cristã</a:t>
            </a:r>
            <a:r>
              <a:rPr lang="en-US" sz="2000" dirty="0"/>
              <a:t>, que </a:t>
            </a:r>
            <a:r>
              <a:rPr lang="en-US" sz="2000" dirty="0" err="1" smtClean="0"/>
              <a:t>usa</a:t>
            </a:r>
            <a:r>
              <a:rPr lang="en-US" sz="2000" dirty="0" smtClean="0"/>
              <a:t> </a:t>
            </a:r>
            <a:r>
              <a:rPr lang="en-US" sz="2000" dirty="0" err="1"/>
              <a:t>como</a:t>
            </a:r>
            <a:r>
              <a:rPr lang="en-US" sz="2000" dirty="0"/>
              <a:t> </a:t>
            </a:r>
            <a:r>
              <a:rPr lang="en-US" sz="2000" dirty="0" err="1"/>
              <a:t>contagem</a:t>
            </a:r>
            <a:r>
              <a:rPr lang="en-US" sz="2000" dirty="0"/>
              <a:t> do tempo o </a:t>
            </a:r>
            <a:r>
              <a:rPr lang="en-US" sz="2000" dirty="0" err="1"/>
              <a:t>nascimento</a:t>
            </a:r>
            <a:r>
              <a:rPr lang="en-US" sz="2000" dirty="0"/>
              <a:t> de Jesus Cristo.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251520" y="4365104"/>
            <a:ext cx="86409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FF6600"/>
                </a:solidFill>
              </a:rPr>
              <a:t>Unidades de datação:</a:t>
            </a:r>
          </a:p>
          <a:p>
            <a:pPr algn="ctr"/>
            <a:r>
              <a:rPr lang="pt-PT" sz="1600" dirty="0" smtClean="0">
                <a:solidFill>
                  <a:srgbClr val="555555"/>
                </a:solidFill>
              </a:rPr>
              <a:t>Milénio – 1000 anos</a:t>
            </a:r>
          </a:p>
          <a:p>
            <a:pPr algn="ctr"/>
            <a:r>
              <a:rPr lang="pt-PT" sz="1600" dirty="0" smtClean="0">
                <a:solidFill>
                  <a:srgbClr val="555555"/>
                </a:solidFill>
              </a:rPr>
              <a:t>Século – 100 anos</a:t>
            </a:r>
          </a:p>
          <a:p>
            <a:pPr algn="ctr"/>
            <a:r>
              <a:rPr lang="pt-PT" sz="1600" dirty="0" smtClean="0">
                <a:solidFill>
                  <a:srgbClr val="555555"/>
                </a:solidFill>
              </a:rPr>
              <a:t>Década – 10 anos</a:t>
            </a:r>
          </a:p>
          <a:p>
            <a:pPr algn="ctr"/>
            <a:r>
              <a:rPr lang="pt-PT" sz="1600" dirty="0" smtClean="0">
                <a:solidFill>
                  <a:srgbClr val="555555"/>
                </a:solidFill>
              </a:rPr>
              <a:t>Ano – 365 dias</a:t>
            </a:r>
            <a:endParaRPr lang="pt-PT" sz="1600" dirty="0">
              <a:solidFill>
                <a:srgbClr val="555555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30783"/>
            <a:ext cx="960624" cy="798224"/>
          </a:xfrm>
          <a:prstGeom prst="rect">
            <a:avLst/>
          </a:prstGeom>
        </p:spPr>
      </p:pic>
      <p:sp>
        <p:nvSpPr>
          <p:cNvPr id="3" name="Seta para a direita 2"/>
          <p:cNvSpPr/>
          <p:nvPr/>
        </p:nvSpPr>
        <p:spPr>
          <a:xfrm rot="10800000">
            <a:off x="2195736" y="2348879"/>
            <a:ext cx="2376264" cy="360040"/>
          </a:xfrm>
          <a:prstGeom prst="right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 para a direita 8"/>
          <p:cNvSpPr/>
          <p:nvPr/>
        </p:nvSpPr>
        <p:spPr>
          <a:xfrm>
            <a:off x="4572000" y="2348880"/>
            <a:ext cx="2376264" cy="360040"/>
          </a:xfrm>
          <a:prstGeom prst="right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5" name="Conexão recta 4"/>
          <p:cNvCxnSpPr>
            <a:stCxn id="11" idx="2"/>
          </p:cNvCxnSpPr>
          <p:nvPr/>
        </p:nvCxnSpPr>
        <p:spPr>
          <a:xfrm flipH="1">
            <a:off x="4572001" y="1988840"/>
            <a:ext cx="10218" cy="144016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3754127" y="1404065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 smtClean="0"/>
              <a:t>Nascimento de Jesus Cristo</a:t>
            </a:r>
            <a:endParaRPr lang="pt-PT" sz="1600" dirty="0"/>
          </a:p>
        </p:txBody>
      </p:sp>
      <p:cxnSp>
        <p:nvCxnSpPr>
          <p:cNvPr id="13" name="Conexão recta 12"/>
          <p:cNvCxnSpPr/>
          <p:nvPr/>
        </p:nvCxnSpPr>
        <p:spPr>
          <a:xfrm>
            <a:off x="3851920" y="2321260"/>
            <a:ext cx="0" cy="315652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cta 14"/>
          <p:cNvCxnSpPr/>
          <p:nvPr/>
        </p:nvCxnSpPr>
        <p:spPr>
          <a:xfrm>
            <a:off x="3131840" y="2315834"/>
            <a:ext cx="0" cy="315652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15"/>
          <p:cNvCxnSpPr/>
          <p:nvPr/>
        </p:nvCxnSpPr>
        <p:spPr>
          <a:xfrm>
            <a:off x="5292080" y="2315834"/>
            <a:ext cx="0" cy="315652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>
            <a:off x="6012160" y="2315834"/>
            <a:ext cx="0" cy="315652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3513971" y="1969095"/>
            <a:ext cx="697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I a. C.</a:t>
            </a:r>
            <a:endParaRPr lang="pt-PT" sz="14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2743974" y="1989708"/>
            <a:ext cx="7479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II a. C.</a:t>
            </a:r>
            <a:endParaRPr lang="pt-PT" sz="14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4932040" y="1967606"/>
            <a:ext cx="697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I d. C.</a:t>
            </a:r>
            <a:endParaRPr lang="pt-PT" sz="14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5652120" y="1967605"/>
            <a:ext cx="781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II d. C.</a:t>
            </a:r>
            <a:endParaRPr lang="pt-PT" sz="1400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2339752" y="2905780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a. C. – anos contados </a:t>
            </a:r>
          </a:p>
          <a:p>
            <a:r>
              <a:rPr lang="pt-PT" sz="1400" dirty="0" smtClean="0"/>
              <a:t>de forma decrescente</a:t>
            </a:r>
            <a:endParaRPr lang="pt-PT" sz="1400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4716016" y="2905780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d. C. – anos contados </a:t>
            </a:r>
          </a:p>
          <a:p>
            <a:r>
              <a:rPr lang="pt-PT" sz="1400" dirty="0" smtClean="0"/>
              <a:t>de forma crescente</a:t>
            </a: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41848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  <p:bldP spid="9" grpId="0" animBg="1"/>
      <p:bldP spid="11" grpId="0"/>
      <p:bldP spid="18" grpId="0"/>
      <p:bldP spid="20" grpId="0"/>
      <p:bldP spid="21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15816" y="182504"/>
            <a:ext cx="5328592" cy="743713"/>
          </a:xfrm>
        </p:spPr>
        <p:txBody>
          <a:bodyPr/>
          <a:lstStyle/>
          <a:p>
            <a:r>
              <a:rPr lang="en-US" sz="2000" dirty="0"/>
              <a:t>o tempo </a:t>
            </a:r>
            <a:r>
              <a:rPr lang="en-US" sz="2000" dirty="0" err="1"/>
              <a:t>dividido</a:t>
            </a:r>
            <a:r>
              <a:rPr lang="en-US" sz="2000" dirty="0"/>
              <a:t> entre a</a:t>
            </a:r>
            <a:r>
              <a:rPr lang="en-US" sz="2000" dirty="0" smtClean="0"/>
              <a:t>. C </a:t>
            </a:r>
            <a:r>
              <a:rPr lang="en-US" sz="2000" dirty="0"/>
              <a:t>(antes de Cristo) e d</a:t>
            </a:r>
            <a:r>
              <a:rPr lang="en-US" sz="2000" dirty="0" smtClean="0"/>
              <a:t>. C</a:t>
            </a:r>
            <a:r>
              <a:rPr lang="en-US" sz="2000" dirty="0"/>
              <a:t>. (</a:t>
            </a:r>
            <a:r>
              <a:rPr lang="en-US" sz="2000" dirty="0" err="1"/>
              <a:t>depois</a:t>
            </a:r>
            <a:r>
              <a:rPr lang="en-US" sz="2000" dirty="0"/>
              <a:t> de Cristo</a:t>
            </a:r>
            <a:r>
              <a:rPr lang="en-US" sz="2000" dirty="0" smtClean="0"/>
              <a:t>).</a:t>
            </a:r>
            <a:endParaRPr lang="en-US" sz="2000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251520" y="1988840"/>
            <a:ext cx="4104456" cy="2664296"/>
          </a:xfrm>
        </p:spPr>
        <p:txBody>
          <a:bodyPr>
            <a:noAutofit/>
          </a:bodyPr>
          <a:lstStyle/>
          <a:p>
            <a:pPr algn="l"/>
            <a:r>
              <a:rPr lang="pt-PT" sz="1800" b="1" dirty="0" smtClean="0">
                <a:solidFill>
                  <a:srgbClr val="FF6600"/>
                </a:solidFill>
              </a:rPr>
              <a:t>Conversão de séculos em anos:</a:t>
            </a:r>
          </a:p>
          <a:p>
            <a:pPr algn="l"/>
            <a:r>
              <a:rPr lang="pt-PT" sz="1600" dirty="0" smtClean="0">
                <a:solidFill>
                  <a:srgbClr val="555555"/>
                </a:solidFill>
              </a:rPr>
              <a:t>Século VI a. C. – ano 600 a 501 a. C.</a:t>
            </a:r>
          </a:p>
          <a:p>
            <a:pPr algn="l"/>
            <a:r>
              <a:rPr lang="pt-PT" sz="1600" dirty="0" smtClean="0">
                <a:solidFill>
                  <a:srgbClr val="555555"/>
                </a:solidFill>
              </a:rPr>
              <a:t>Século II a. C. – ano 200 a 101 a. C.</a:t>
            </a:r>
          </a:p>
          <a:p>
            <a:pPr algn="l"/>
            <a:r>
              <a:rPr lang="pt-PT" sz="1600" dirty="0" smtClean="0">
                <a:solidFill>
                  <a:srgbClr val="555555"/>
                </a:solidFill>
              </a:rPr>
              <a:t>Século I – ano 1 a 100</a:t>
            </a:r>
          </a:p>
          <a:p>
            <a:pPr algn="l"/>
            <a:r>
              <a:rPr lang="pt-PT" sz="1600" dirty="0" smtClean="0">
                <a:solidFill>
                  <a:srgbClr val="555555"/>
                </a:solidFill>
              </a:rPr>
              <a:t>Século IX – ano 801 a 900</a:t>
            </a:r>
          </a:p>
          <a:p>
            <a:pPr algn="l"/>
            <a:r>
              <a:rPr lang="pt-PT" sz="1600" dirty="0" smtClean="0">
                <a:solidFill>
                  <a:srgbClr val="555555"/>
                </a:solidFill>
              </a:rPr>
              <a:t>Século XVII – ano 1601 a 1700</a:t>
            </a:r>
          </a:p>
          <a:p>
            <a:pPr algn="l"/>
            <a:r>
              <a:rPr lang="pt-PT" sz="1600" dirty="0" smtClean="0">
                <a:solidFill>
                  <a:srgbClr val="555555"/>
                </a:solidFill>
              </a:rPr>
              <a:t>Século XIX – ano 1801 a 1900</a:t>
            </a:r>
            <a:endParaRPr lang="pt-PT" sz="1600" dirty="0">
              <a:solidFill>
                <a:srgbClr val="555555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572000" y="1988840"/>
            <a:ext cx="4320480" cy="244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Conversão de anos em </a:t>
            </a:r>
            <a:r>
              <a:rPr kumimoji="0" lang="pt-PT" sz="1800" b="1" i="0" u="none" strike="noStrike" kern="1200" cap="none" spc="0" normalizeH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séculos: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1293</a:t>
            </a:r>
            <a:r>
              <a:rPr kumimoji="0" lang="pt-PT" sz="160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= 12 + 1 = 13 – século XIII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i="0" u="none" strike="noStrike" kern="1200" cap="none" spc="0" normalizeH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298 = 2 + 1 = 3 – século III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PT" sz="1600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432</a:t>
            </a:r>
            <a:r>
              <a:rPr lang="pt-PT" sz="160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a. C. = 4 + 1 = 5 – século V a. C</a:t>
            </a:r>
            <a:r>
              <a:rPr lang="pt-PT" sz="16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Mas,</a:t>
            </a:r>
          </a:p>
          <a:p>
            <a:pPr>
              <a:spcBef>
                <a:spcPct val="20000"/>
              </a:spcBef>
              <a:defRPr/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1300 = 13 + 0 = 13 – século XIII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500 a. C. = 5 + 0 = 5 – século V a. C.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srgbClr val="555555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54512"/>
            <a:ext cx="960624" cy="79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8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59832" y="163675"/>
            <a:ext cx="4669404" cy="843089"/>
          </a:xfrm>
        </p:spPr>
        <p:txBody>
          <a:bodyPr/>
          <a:lstStyle/>
          <a:p>
            <a:r>
              <a:rPr lang="en-US" sz="2000" dirty="0"/>
              <a:t>o </a:t>
            </a:r>
            <a:r>
              <a:rPr lang="en-US" sz="2000" dirty="0" err="1"/>
              <a:t>Império</a:t>
            </a:r>
            <a:r>
              <a:rPr lang="en-US" sz="2000" dirty="0"/>
              <a:t> Romano que no </a:t>
            </a:r>
            <a:r>
              <a:rPr lang="en-US" sz="2000" dirty="0" err="1"/>
              <a:t>século</a:t>
            </a:r>
            <a:r>
              <a:rPr lang="en-US" sz="2000" dirty="0"/>
              <a:t> V </a:t>
            </a:r>
            <a:r>
              <a:rPr lang="en-US" sz="2000" dirty="0" err="1"/>
              <a:t>foi</a:t>
            </a:r>
            <a:r>
              <a:rPr lang="en-US" sz="2000" dirty="0"/>
              <a:t> </a:t>
            </a:r>
            <a:r>
              <a:rPr lang="en-US" sz="2000" dirty="0" err="1"/>
              <a:t>invadido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vários</a:t>
            </a:r>
            <a:r>
              <a:rPr lang="en-US" sz="2000" dirty="0"/>
              <a:t> </a:t>
            </a:r>
            <a:r>
              <a:rPr lang="en-US" sz="2000" dirty="0" err="1"/>
              <a:t>povos</a:t>
            </a:r>
            <a:r>
              <a:rPr lang="en-US" sz="2000" dirty="0"/>
              <a:t> </a:t>
            </a:r>
            <a:r>
              <a:rPr lang="en-US" sz="2000" dirty="0" err="1" smtClean="0"/>
              <a:t>bárbaros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51520" y="5747203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FF6600"/>
                </a:solidFill>
              </a:rPr>
              <a:t>Enumera os povos que invadiram o Império Romano no século V.</a:t>
            </a:r>
            <a:endParaRPr lang="pt-PT" b="1" dirty="0">
              <a:solidFill>
                <a:srgbClr val="FF66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54512"/>
            <a:ext cx="960624" cy="798224"/>
          </a:xfrm>
          <a:prstGeom prst="rect">
            <a:avLst/>
          </a:prstGeom>
        </p:spPr>
      </p:pic>
      <p:grpSp>
        <p:nvGrpSpPr>
          <p:cNvPr id="4" name="Grupo 3"/>
          <p:cNvGrpSpPr/>
          <p:nvPr/>
        </p:nvGrpSpPr>
        <p:grpSpPr>
          <a:xfrm>
            <a:off x="1480293" y="1412776"/>
            <a:ext cx="6163948" cy="3908177"/>
            <a:chOff x="1480293" y="1412776"/>
            <a:chExt cx="6163948" cy="3908177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758" y="1412776"/>
              <a:ext cx="6144483" cy="3591426"/>
            </a:xfrm>
            <a:prstGeom prst="rect">
              <a:avLst/>
            </a:prstGeom>
          </p:spPr>
        </p:pic>
        <p:sp>
          <p:nvSpPr>
            <p:cNvPr id="10" name="CaixaDeTexto 9"/>
            <p:cNvSpPr txBox="1"/>
            <p:nvPr/>
          </p:nvSpPr>
          <p:spPr>
            <a:xfrm>
              <a:off x="1480293" y="5013176"/>
              <a:ext cx="61639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Invasões dos povos bárbaros </a:t>
              </a:r>
              <a:r>
                <a:rPr lang="pt-PT" sz="1400" dirty="0" smtClean="0"/>
                <a:t>do </a:t>
              </a:r>
              <a:r>
                <a:rPr lang="pt-PT" sz="1400" dirty="0"/>
                <a:t>Império Romano.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48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240404" y="5589240"/>
            <a:ext cx="8652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FF6600"/>
                </a:solidFill>
              </a:rPr>
              <a:t>Indica os povos que se localizaram na Península Ibérica?</a:t>
            </a:r>
          </a:p>
          <a:p>
            <a:pPr algn="ctr"/>
            <a:endParaRPr lang="pt-PT" dirty="0" smtClean="0"/>
          </a:p>
        </p:txBody>
      </p:sp>
      <p:sp>
        <p:nvSpPr>
          <p:cNvPr id="7" name="Title 7"/>
          <p:cNvSpPr txBox="1">
            <a:spLocks/>
          </p:cNvSpPr>
          <p:nvPr/>
        </p:nvSpPr>
        <p:spPr>
          <a:xfrm>
            <a:off x="3059832" y="163675"/>
            <a:ext cx="4669404" cy="8430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2000" dirty="0" smtClean="0"/>
              <a:t>o </a:t>
            </a:r>
            <a:r>
              <a:rPr lang="en-US" sz="2000" dirty="0" err="1" smtClean="0"/>
              <a:t>Império</a:t>
            </a:r>
            <a:r>
              <a:rPr lang="en-US" sz="2000" dirty="0" smtClean="0"/>
              <a:t> Romano que no </a:t>
            </a:r>
            <a:r>
              <a:rPr lang="en-US" sz="2000" dirty="0" err="1" smtClean="0"/>
              <a:t>século</a:t>
            </a:r>
            <a:r>
              <a:rPr lang="en-US" sz="2000" dirty="0" smtClean="0"/>
              <a:t> V </a:t>
            </a:r>
            <a:r>
              <a:rPr lang="en-US" sz="2000" dirty="0" err="1" smtClean="0"/>
              <a:t>foi</a:t>
            </a:r>
            <a:r>
              <a:rPr lang="en-US" sz="2000" dirty="0" smtClean="0"/>
              <a:t> </a:t>
            </a:r>
            <a:r>
              <a:rPr lang="en-US" sz="2000" dirty="0" err="1" smtClean="0"/>
              <a:t>invadido</a:t>
            </a:r>
            <a:r>
              <a:rPr lang="en-US" sz="2000" dirty="0" smtClean="0"/>
              <a:t> </a:t>
            </a:r>
            <a:r>
              <a:rPr lang="en-US" sz="2000" dirty="0" err="1" smtClean="0"/>
              <a:t>por</a:t>
            </a:r>
            <a:r>
              <a:rPr lang="en-US" sz="2000" dirty="0" smtClean="0"/>
              <a:t> </a:t>
            </a:r>
            <a:r>
              <a:rPr lang="en-US" sz="2000" dirty="0" err="1" smtClean="0"/>
              <a:t>vários</a:t>
            </a:r>
            <a:r>
              <a:rPr lang="en-US" sz="2000" dirty="0" smtClean="0"/>
              <a:t> </a:t>
            </a:r>
            <a:r>
              <a:rPr lang="en-US" sz="2000" dirty="0" err="1" smtClean="0"/>
              <a:t>povos</a:t>
            </a:r>
            <a:r>
              <a:rPr lang="en-US" sz="2000" dirty="0" smtClean="0"/>
              <a:t> </a:t>
            </a:r>
            <a:r>
              <a:rPr lang="en-US" sz="2000" dirty="0" err="1" smtClean="0"/>
              <a:t>bárbaros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54512"/>
            <a:ext cx="960624" cy="798224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2276761" y="1484784"/>
            <a:ext cx="4590477" cy="3384376"/>
            <a:chOff x="2276761" y="1484784"/>
            <a:chExt cx="4590477" cy="3384376"/>
          </a:xfrm>
        </p:grpSpPr>
        <p:sp>
          <p:nvSpPr>
            <p:cNvPr id="12" name="CaixaDeTexto 11"/>
            <p:cNvSpPr txBox="1"/>
            <p:nvPr/>
          </p:nvSpPr>
          <p:spPr>
            <a:xfrm>
              <a:off x="2276761" y="4561383"/>
              <a:ext cx="45904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smtClean="0"/>
                <a:t>Povos </a:t>
              </a:r>
              <a:r>
                <a:rPr lang="pt-PT" sz="1400" dirty="0"/>
                <a:t>bárbaros </a:t>
              </a:r>
              <a:r>
                <a:rPr lang="pt-PT" sz="1400" dirty="0" smtClean="0"/>
                <a:t>na Península Ibérica.</a:t>
              </a:r>
              <a:endParaRPr lang="pt-PT" sz="1400" dirty="0"/>
            </a:p>
          </p:txBody>
        </p:sp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6761" y="1484784"/>
              <a:ext cx="4590477" cy="3047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48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710908" y="113567"/>
            <a:ext cx="4669404" cy="933033"/>
          </a:xfrm>
        </p:spPr>
        <p:txBody>
          <a:bodyPr/>
          <a:lstStyle/>
          <a:p>
            <a:r>
              <a:rPr lang="en-US" sz="2000" dirty="0"/>
              <a:t>o </a:t>
            </a:r>
            <a:r>
              <a:rPr lang="en-US" sz="2000" dirty="0" err="1"/>
              <a:t>povo</a:t>
            </a:r>
            <a:r>
              <a:rPr lang="en-US" sz="2000" dirty="0"/>
              <a:t> </a:t>
            </a:r>
            <a:r>
              <a:rPr lang="en-US" sz="2000" dirty="0" err="1"/>
              <a:t>visigótico</a:t>
            </a:r>
            <a:r>
              <a:rPr lang="en-US" sz="2000" dirty="0"/>
              <a:t> que </a:t>
            </a:r>
            <a:r>
              <a:rPr lang="en-US" sz="2000" dirty="0" err="1"/>
              <a:t>marcou</a:t>
            </a:r>
            <a:r>
              <a:rPr lang="en-US" sz="2000" dirty="0"/>
              <a:t> a </a:t>
            </a:r>
            <a:r>
              <a:rPr lang="en-US" sz="2000" dirty="0" err="1"/>
              <a:t>sua</a:t>
            </a:r>
            <a:r>
              <a:rPr lang="en-US" sz="2000" dirty="0"/>
              <a:t> </a:t>
            </a:r>
            <a:r>
              <a:rPr lang="en-US" sz="2000" dirty="0" err="1"/>
              <a:t>presença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Península</a:t>
            </a:r>
            <a:r>
              <a:rPr lang="en-US" sz="2000" dirty="0"/>
              <a:t> </a:t>
            </a:r>
            <a:r>
              <a:rPr lang="en-US" sz="2000" dirty="0" err="1" smtClean="0"/>
              <a:t>Ibérica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51520" y="4935939"/>
            <a:ext cx="777686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FF6600"/>
                </a:solidFill>
              </a:rPr>
              <a:t>Herança dos Visigodos na Península Ibérica:</a:t>
            </a:r>
          </a:p>
          <a:p>
            <a:pPr marL="442913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Arquitetura</a:t>
            </a:r>
          </a:p>
          <a:p>
            <a:pPr marL="442913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Joalharia</a:t>
            </a:r>
          </a:p>
          <a:p>
            <a:pPr marL="442913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Língua</a:t>
            </a:r>
          </a:p>
          <a:p>
            <a:pPr marL="442913" indent="-285750">
              <a:buFont typeface="Arial" panose="020B0604020202020204" pitchFamily="34" charset="0"/>
              <a:buChar char="•"/>
            </a:pPr>
            <a:r>
              <a:rPr lang="pt-PT" sz="1600" smtClean="0"/>
              <a:t>Leis</a:t>
            </a:r>
            <a:endParaRPr lang="pt-PT" sz="1600" dirty="0" smtClean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51720" y="254512"/>
            <a:ext cx="960624" cy="798224"/>
          </a:xfrm>
          <a:prstGeom prst="rect">
            <a:avLst/>
          </a:prstGeom>
        </p:spPr>
      </p:pic>
      <p:grpSp>
        <p:nvGrpSpPr>
          <p:cNvPr id="7" name="Grupo 6"/>
          <p:cNvGrpSpPr/>
          <p:nvPr/>
        </p:nvGrpSpPr>
        <p:grpSpPr>
          <a:xfrm>
            <a:off x="236794" y="1268760"/>
            <a:ext cx="3942656" cy="3547556"/>
            <a:chOff x="236794" y="1268760"/>
            <a:chExt cx="3942656" cy="3547556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1268760"/>
              <a:ext cx="3927929" cy="3020442"/>
            </a:xfrm>
            <a:prstGeom prst="rect">
              <a:avLst/>
            </a:prstGeom>
          </p:spPr>
        </p:pic>
        <p:sp>
          <p:nvSpPr>
            <p:cNvPr id="10" name="CaixaDeTexto 9"/>
            <p:cNvSpPr txBox="1"/>
            <p:nvPr/>
          </p:nvSpPr>
          <p:spPr>
            <a:xfrm>
              <a:off x="236794" y="4293096"/>
              <a:ext cx="39426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Capela visigótica de San Pedro</a:t>
              </a:r>
            </a:p>
            <a:p>
              <a:pPr algn="ctr"/>
              <a:r>
                <a:rPr lang="pt-PT" sz="1400" dirty="0"/>
                <a:t>de la Nave, em Zamora, Espanha.</a:t>
              </a: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5931628" y="1268760"/>
            <a:ext cx="2960852" cy="3690992"/>
            <a:chOff x="5931628" y="1268760"/>
            <a:chExt cx="2960852" cy="3690992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1628" y="1268760"/>
              <a:ext cx="2960852" cy="2964753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5931628" y="4221088"/>
              <a:ext cx="294306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Coroa do rei visigodo Recesvinto em </a:t>
              </a:r>
              <a:r>
                <a:rPr lang="pt-PT" sz="1400" dirty="0" smtClean="0"/>
                <a:t>ouro e </a:t>
              </a:r>
              <a:r>
                <a:rPr lang="pt-PT" sz="1400" dirty="0"/>
                <a:t>pedras preciosas, </a:t>
              </a:r>
              <a:endParaRPr lang="pt-PT" sz="1400" dirty="0" smtClean="0"/>
            </a:p>
            <a:p>
              <a:pPr algn="ctr"/>
              <a:r>
                <a:rPr lang="pt-PT" sz="1400" dirty="0" smtClean="0"/>
                <a:t>do </a:t>
              </a:r>
              <a:r>
                <a:rPr lang="pt-PT" sz="1400" dirty="0"/>
                <a:t>século VII.</a:t>
              </a:r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2987824" y="1268760"/>
            <a:ext cx="3167865" cy="3188097"/>
            <a:chOff x="2987824" y="1268760"/>
            <a:chExt cx="3167865" cy="3188097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7824" y="1268760"/>
              <a:ext cx="3167865" cy="2869107"/>
            </a:xfrm>
            <a:prstGeom prst="rect">
              <a:avLst/>
            </a:prstGeom>
          </p:spPr>
        </p:pic>
        <p:sp>
          <p:nvSpPr>
            <p:cNvPr id="14" name="CaixaDeTexto 13"/>
            <p:cNvSpPr txBox="1"/>
            <p:nvPr/>
          </p:nvSpPr>
          <p:spPr>
            <a:xfrm>
              <a:off x="2987824" y="4149080"/>
              <a:ext cx="31678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Documento escrito visigodo</a:t>
              </a:r>
              <a:r>
                <a:rPr lang="pt-PT" sz="1400" dirty="0" smtClean="0"/>
                <a:t>.</a:t>
              </a:r>
              <a:endParaRPr lang="pt-PT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8481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627784" y="2492896"/>
            <a:ext cx="5039648" cy="1470025"/>
          </a:xfrm>
        </p:spPr>
        <p:txBody>
          <a:bodyPr/>
          <a:lstStyle/>
          <a:p>
            <a:r>
              <a:rPr lang="en-US" sz="4000" b="1" dirty="0" err="1">
                <a:solidFill>
                  <a:srgbClr val="FF6600"/>
                </a:solidFill>
              </a:rPr>
              <a:t>c</a:t>
            </a:r>
            <a:r>
              <a:rPr lang="en-US" sz="4000" b="1" dirty="0" err="1" smtClean="0">
                <a:solidFill>
                  <a:srgbClr val="FF6600"/>
                </a:solidFill>
              </a:rPr>
              <a:t>omo</a:t>
            </a:r>
            <a:r>
              <a:rPr lang="en-US" sz="4000" b="1" dirty="0" smtClean="0">
                <a:solidFill>
                  <a:srgbClr val="FF6600"/>
                </a:solidFill>
              </a:rPr>
              <a:t> continua </a:t>
            </a:r>
            <a:br>
              <a:rPr lang="en-US" sz="4000" b="1" dirty="0" smtClean="0">
                <a:solidFill>
                  <a:srgbClr val="FF6600"/>
                </a:solidFill>
              </a:rPr>
            </a:br>
            <a:r>
              <a:rPr lang="en-US" sz="4000" b="1" dirty="0" smtClean="0">
                <a:solidFill>
                  <a:srgbClr val="FF6600"/>
                </a:solidFill>
              </a:rPr>
              <a:t>a </a:t>
            </a:r>
            <a:r>
              <a:rPr lang="en-US" sz="4000" b="1" dirty="0" err="1" smtClean="0">
                <a:solidFill>
                  <a:srgbClr val="FF6600"/>
                </a:solidFill>
              </a:rPr>
              <a:t>História</a:t>
            </a:r>
            <a:r>
              <a:rPr lang="en-US" sz="4000" b="1" dirty="0" smtClean="0">
                <a:solidFill>
                  <a:srgbClr val="FF6600"/>
                </a:solidFill>
              </a:rPr>
              <a:t>?</a:t>
            </a:r>
            <a:endParaRPr lang="en-US" sz="4000" b="1" strike="sngStrike" dirty="0">
              <a:solidFill>
                <a:srgbClr val="FF660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54972"/>
            <a:ext cx="2305168" cy="23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31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2349</TotalTime>
  <Words>1460</Words>
  <Application>Microsoft Office PowerPoint</Application>
  <PresentationFormat>Apresentação no Ecrã (4:3)</PresentationFormat>
  <Paragraphs>170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21</vt:i4>
      </vt:variant>
    </vt:vector>
  </HeadingPairs>
  <TitlesOfParts>
    <vt:vector size="22" baseType="lpstr">
      <vt:lpstr>Office Theme</vt:lpstr>
      <vt:lpstr>Era uma vez…</vt:lpstr>
      <vt:lpstr>o povo romano que ao longo dos séculos conquistou vários territórios…</vt:lpstr>
      <vt:lpstr>o povo romano que ao longo dos séculos conquistou vários territórios…</vt:lpstr>
      <vt:lpstr> o povo romano que teve dificuldades em dominar a Península Ibérica…</vt:lpstr>
      <vt:lpstr>Apresentação do PowerPoint</vt:lpstr>
      <vt:lpstr>Apresentação do PowerPoint</vt:lpstr>
      <vt:lpstr>Apresentação do PowerPoint</vt:lpstr>
      <vt:lpstr>a influência do povo romano nas atividades  dos povos…</vt:lpstr>
      <vt:lpstr>a influência do povo romano nas atividades  dos povos…</vt:lpstr>
      <vt:lpstr>a influência do povo romano nas atividades  dos povos…</vt:lpstr>
      <vt:lpstr>a mudança das vida dos povos que integraram o Império Romano.</vt:lpstr>
      <vt:lpstr>o Cristianismo que influenciou o povo romano.</vt:lpstr>
      <vt:lpstr>Apresentação do PowerPoint</vt:lpstr>
      <vt:lpstr>Apresentação do PowerPoint</vt:lpstr>
      <vt:lpstr>o Cristianismo que apesar das contrariedades foi tendo mais seguidores.</vt:lpstr>
      <vt:lpstr>a Era Cristã, que usa como contagem do tempo o nascimento de Jesus Cristo.</vt:lpstr>
      <vt:lpstr>o tempo dividido entre a. C (antes de Cristo) e d. C. (depois de Cristo).</vt:lpstr>
      <vt:lpstr>o Império Romano que no século V foi invadido por vários povos bárbaros.</vt:lpstr>
      <vt:lpstr>Apresentação do PowerPoint</vt:lpstr>
      <vt:lpstr>o povo visigótico que marcou a sua presença na Península Ibérica.</vt:lpstr>
      <vt:lpstr>como continua  a História?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Mónica Duarte Reis</cp:lastModifiedBy>
  <cp:revision>113</cp:revision>
  <dcterms:created xsi:type="dcterms:W3CDTF">2011-12-12T15:36:58Z</dcterms:created>
  <dcterms:modified xsi:type="dcterms:W3CDTF">2016-04-02T16:51:13Z</dcterms:modified>
</cp:coreProperties>
</file>